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4.xml" ContentType="application/vnd.openxmlformats-officedocument.presentationml.notesSlide+xml"/>
  <Override PartName="/ppt/charts/chart2.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removePersonalInfoOnSave="1" saveSubsetFonts="1">
  <p:sldMasterIdLst>
    <p:sldMasterId id="2147483660" r:id="rId1"/>
  </p:sldMasterIdLst>
  <p:notesMasterIdLst>
    <p:notesMasterId r:id="rId34"/>
  </p:notesMasterIdLst>
  <p:handoutMasterIdLst>
    <p:handoutMasterId r:id="rId35"/>
  </p:handoutMasterIdLst>
  <p:sldIdLst>
    <p:sldId id="403" r:id="rId2"/>
    <p:sldId id="757" r:id="rId3"/>
    <p:sldId id="690" r:id="rId4"/>
    <p:sldId id="749" r:id="rId5"/>
    <p:sldId id="750" r:id="rId6"/>
    <p:sldId id="754" r:id="rId7"/>
    <p:sldId id="747" r:id="rId8"/>
    <p:sldId id="755" r:id="rId9"/>
    <p:sldId id="756" r:id="rId10"/>
    <p:sldId id="752" r:id="rId11"/>
    <p:sldId id="753" r:id="rId12"/>
    <p:sldId id="744" r:id="rId13"/>
    <p:sldId id="707" r:id="rId14"/>
    <p:sldId id="696" r:id="rId15"/>
    <p:sldId id="715" r:id="rId16"/>
    <p:sldId id="716" r:id="rId17"/>
    <p:sldId id="697" r:id="rId18"/>
    <p:sldId id="708" r:id="rId19"/>
    <p:sldId id="709" r:id="rId20"/>
    <p:sldId id="710" r:id="rId21"/>
    <p:sldId id="711" r:id="rId22"/>
    <p:sldId id="712" r:id="rId23"/>
    <p:sldId id="714" r:id="rId24"/>
    <p:sldId id="751" r:id="rId25"/>
    <p:sldId id="745" r:id="rId26"/>
    <p:sldId id="746" r:id="rId27"/>
    <p:sldId id="687" r:id="rId28"/>
    <p:sldId id="688" r:id="rId29"/>
    <p:sldId id="689" r:id="rId30"/>
    <p:sldId id="699" r:id="rId31"/>
    <p:sldId id="704" r:id="rId32"/>
    <p:sldId id="705" r:id="rId33"/>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2" userDrawn="1">
          <p15:clr>
            <a:srgbClr val="A4A3A4"/>
          </p15:clr>
        </p15:guide>
        <p15:guide id="2" pos="214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F7EC97"/>
    <a:srgbClr val="FD6C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8FB837D-C827-4EFA-A057-4D05807E0F7C}" styleName="テーマ スタイル 1 - アクセント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1956" autoAdjust="0"/>
    <p:restoredTop sz="94434" autoAdjust="0"/>
  </p:normalViewPr>
  <p:slideViewPr>
    <p:cSldViewPr>
      <p:cViewPr varScale="1">
        <p:scale>
          <a:sx n="86" d="100"/>
          <a:sy n="86" d="100"/>
        </p:scale>
        <p:origin x="288" y="90"/>
      </p:cViewPr>
      <p:guideLst>
        <p:guide orient="horz" pos="2160"/>
        <p:guide pos="2880"/>
      </p:guideLst>
    </p:cSldViewPr>
  </p:slideViewPr>
  <p:notesTextViewPr>
    <p:cViewPr>
      <p:scale>
        <a:sx n="1" d="1"/>
        <a:sy n="1" d="1"/>
      </p:scale>
      <p:origin x="0" y="0"/>
    </p:cViewPr>
  </p:notesTextViewPr>
  <p:sorterViewPr>
    <p:cViewPr>
      <p:scale>
        <a:sx n="100" d="100"/>
        <a:sy n="100" d="100"/>
      </p:scale>
      <p:origin x="0" y="-7932"/>
    </p:cViewPr>
  </p:sorterViewPr>
  <p:notesViewPr>
    <p:cSldViewPr>
      <p:cViewPr varScale="1">
        <p:scale>
          <a:sx n="47" d="100"/>
          <a:sy n="47" d="100"/>
        </p:scale>
        <p:origin x="-3090" y="-114"/>
      </p:cViewPr>
      <p:guideLst>
        <p:guide orient="horz" pos="3132"/>
        <p:guide pos="214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______.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______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10"/>
    </mc:Choice>
    <mc:Fallback>
      <c:style val="10"/>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5.982499920161817E-2"/>
          <c:y val="8.7336522472604691E-2"/>
          <c:w val="0.9027988021671256"/>
          <c:h val="0.74869880608099315"/>
        </c:manualLayout>
      </c:layout>
      <c:barChart>
        <c:barDir val="col"/>
        <c:grouping val="percentStacked"/>
        <c:varyColors val="0"/>
        <c:ser>
          <c:idx val="0"/>
          <c:order val="0"/>
          <c:tx>
            <c:strRef>
              <c:f>'人口構成（３区分）'!$C$3</c:f>
              <c:strCache>
                <c:ptCount val="1"/>
                <c:pt idx="0">
                  <c:v>0～14歳</c:v>
                </c:pt>
              </c:strCache>
            </c:strRef>
          </c:tx>
          <c:spPr>
            <a:solidFill>
              <a:schemeClr val="accent5">
                <a:lumMod val="60000"/>
                <a:lumOff val="40000"/>
              </a:schemeClr>
            </a:solidFill>
            <a:ln>
              <a:noFill/>
            </a:ln>
          </c:spPr>
          <c:invertIfNegative val="0"/>
          <c:dPt>
            <c:idx val="10"/>
            <c:invertIfNegative val="0"/>
            <c:bubble3D val="0"/>
            <c:spPr>
              <a:solidFill>
                <a:schemeClr val="accent5">
                  <a:lumMod val="60000"/>
                  <a:lumOff val="40000"/>
                </a:schemeClr>
              </a:solidFill>
              <a:ln w="9525">
                <a:noFill/>
                <a:prstDash val="solid"/>
              </a:ln>
            </c:spPr>
            <c:extLst>
              <c:ext xmlns:c16="http://schemas.microsoft.com/office/drawing/2014/chart" uri="{C3380CC4-5D6E-409C-BE32-E72D297353CC}">
                <c16:uniqueId val="{00000001-03AA-45A0-A454-CEDC5B571005}"/>
              </c:ext>
            </c:extLst>
          </c:dPt>
          <c:dPt>
            <c:idx val="11"/>
            <c:invertIfNegative val="0"/>
            <c:bubble3D val="0"/>
            <c:spPr>
              <a:solidFill>
                <a:schemeClr val="accent5">
                  <a:lumMod val="60000"/>
                  <a:lumOff val="40000"/>
                </a:schemeClr>
              </a:solidFill>
              <a:ln>
                <a:noFill/>
                <a:prstDash val="dash"/>
              </a:ln>
            </c:spPr>
            <c:extLst>
              <c:ext xmlns:c16="http://schemas.microsoft.com/office/drawing/2014/chart" uri="{C3380CC4-5D6E-409C-BE32-E72D297353CC}">
                <c16:uniqueId val="{00000003-03AA-45A0-A454-CEDC5B571005}"/>
              </c:ext>
            </c:extLst>
          </c:dPt>
          <c:dPt>
            <c:idx val="12"/>
            <c:invertIfNegative val="0"/>
            <c:bubble3D val="0"/>
            <c:spPr>
              <a:solidFill>
                <a:schemeClr val="accent5">
                  <a:lumMod val="60000"/>
                  <a:lumOff val="40000"/>
                </a:schemeClr>
              </a:solidFill>
              <a:ln>
                <a:noFill/>
                <a:prstDash val="dash"/>
              </a:ln>
            </c:spPr>
            <c:extLst>
              <c:ext xmlns:c16="http://schemas.microsoft.com/office/drawing/2014/chart" uri="{C3380CC4-5D6E-409C-BE32-E72D297353CC}">
                <c16:uniqueId val="{00000005-03AA-45A0-A454-CEDC5B571005}"/>
              </c:ext>
            </c:extLst>
          </c:dPt>
          <c:dPt>
            <c:idx val="13"/>
            <c:invertIfNegative val="0"/>
            <c:bubble3D val="0"/>
            <c:spPr>
              <a:solidFill>
                <a:schemeClr val="accent5">
                  <a:lumMod val="60000"/>
                  <a:lumOff val="40000"/>
                </a:schemeClr>
              </a:solidFill>
              <a:ln>
                <a:noFill/>
                <a:prstDash val="dash"/>
              </a:ln>
            </c:spPr>
            <c:extLst>
              <c:ext xmlns:c16="http://schemas.microsoft.com/office/drawing/2014/chart" uri="{C3380CC4-5D6E-409C-BE32-E72D297353CC}">
                <c16:uniqueId val="{00000007-03AA-45A0-A454-CEDC5B571005}"/>
              </c:ext>
            </c:extLst>
          </c:dPt>
          <c:dPt>
            <c:idx val="14"/>
            <c:invertIfNegative val="0"/>
            <c:bubble3D val="0"/>
            <c:spPr>
              <a:solidFill>
                <a:schemeClr val="accent5">
                  <a:lumMod val="60000"/>
                  <a:lumOff val="40000"/>
                </a:schemeClr>
              </a:solidFill>
              <a:ln>
                <a:noFill/>
                <a:prstDash val="dash"/>
              </a:ln>
            </c:spPr>
            <c:extLst>
              <c:ext xmlns:c16="http://schemas.microsoft.com/office/drawing/2014/chart" uri="{C3380CC4-5D6E-409C-BE32-E72D297353CC}">
                <c16:uniqueId val="{00000009-03AA-45A0-A454-CEDC5B571005}"/>
              </c:ext>
            </c:extLst>
          </c:dPt>
          <c:dPt>
            <c:idx val="15"/>
            <c:invertIfNegative val="0"/>
            <c:bubble3D val="0"/>
            <c:spPr>
              <a:solidFill>
                <a:schemeClr val="accent5">
                  <a:lumMod val="60000"/>
                  <a:lumOff val="40000"/>
                </a:schemeClr>
              </a:solidFill>
              <a:ln>
                <a:noFill/>
                <a:prstDash val="dash"/>
              </a:ln>
            </c:spPr>
            <c:extLst>
              <c:ext xmlns:c16="http://schemas.microsoft.com/office/drawing/2014/chart" uri="{C3380CC4-5D6E-409C-BE32-E72D297353CC}">
                <c16:uniqueId val="{0000000B-03AA-45A0-A454-CEDC5B571005}"/>
              </c:ext>
            </c:extLst>
          </c:dPt>
          <c:dPt>
            <c:idx val="16"/>
            <c:invertIfNegative val="0"/>
            <c:bubble3D val="0"/>
            <c:spPr>
              <a:solidFill>
                <a:schemeClr val="accent5">
                  <a:lumMod val="60000"/>
                  <a:lumOff val="40000"/>
                </a:schemeClr>
              </a:solidFill>
              <a:ln>
                <a:noFill/>
                <a:prstDash val="sysDash"/>
              </a:ln>
            </c:spPr>
            <c:extLst>
              <c:ext xmlns:c16="http://schemas.microsoft.com/office/drawing/2014/chart" uri="{C3380CC4-5D6E-409C-BE32-E72D297353CC}">
                <c16:uniqueId val="{0000000D-03AA-45A0-A454-CEDC5B571005}"/>
              </c:ext>
            </c:extLst>
          </c:dPt>
          <c:dPt>
            <c:idx val="17"/>
            <c:invertIfNegative val="0"/>
            <c:bubble3D val="0"/>
            <c:spPr>
              <a:solidFill>
                <a:schemeClr val="accent5">
                  <a:lumMod val="60000"/>
                  <a:lumOff val="40000"/>
                </a:schemeClr>
              </a:solidFill>
              <a:ln>
                <a:noFill/>
                <a:prstDash val="dash"/>
              </a:ln>
            </c:spPr>
            <c:extLst>
              <c:ext xmlns:c16="http://schemas.microsoft.com/office/drawing/2014/chart" uri="{C3380CC4-5D6E-409C-BE32-E72D297353CC}">
                <c16:uniqueId val="{0000000F-03AA-45A0-A454-CEDC5B571005}"/>
              </c:ext>
            </c:extLst>
          </c:dPt>
          <c:dPt>
            <c:idx val="18"/>
            <c:invertIfNegative val="0"/>
            <c:bubble3D val="0"/>
            <c:spPr>
              <a:solidFill>
                <a:schemeClr val="accent5">
                  <a:lumMod val="60000"/>
                  <a:lumOff val="40000"/>
                </a:schemeClr>
              </a:solidFill>
              <a:ln>
                <a:noFill/>
                <a:prstDash val="dash"/>
              </a:ln>
            </c:spPr>
            <c:extLst>
              <c:ext xmlns:c16="http://schemas.microsoft.com/office/drawing/2014/chart" uri="{C3380CC4-5D6E-409C-BE32-E72D297353CC}">
                <c16:uniqueId val="{00000011-03AA-45A0-A454-CEDC5B571005}"/>
              </c:ext>
            </c:extLst>
          </c:dPt>
          <c:dPt>
            <c:idx val="19"/>
            <c:invertIfNegative val="0"/>
            <c:bubble3D val="0"/>
            <c:spPr>
              <a:solidFill>
                <a:schemeClr val="accent5">
                  <a:lumMod val="60000"/>
                  <a:lumOff val="40000"/>
                </a:schemeClr>
              </a:solidFill>
              <a:ln>
                <a:noFill/>
                <a:prstDash val="dash"/>
              </a:ln>
            </c:spPr>
            <c:extLst>
              <c:ext xmlns:c16="http://schemas.microsoft.com/office/drawing/2014/chart" uri="{C3380CC4-5D6E-409C-BE32-E72D297353CC}">
                <c16:uniqueId val="{00000013-03AA-45A0-A454-CEDC5B571005}"/>
              </c:ext>
            </c:extLst>
          </c:dPt>
          <c:dPt>
            <c:idx val="20"/>
            <c:invertIfNegative val="0"/>
            <c:bubble3D val="0"/>
            <c:spPr>
              <a:solidFill>
                <a:schemeClr val="accent5">
                  <a:lumMod val="60000"/>
                  <a:lumOff val="40000"/>
                </a:schemeClr>
              </a:solidFill>
              <a:ln>
                <a:noFill/>
                <a:prstDash val="dash"/>
              </a:ln>
            </c:spPr>
            <c:extLst>
              <c:ext xmlns:c16="http://schemas.microsoft.com/office/drawing/2014/chart" uri="{C3380CC4-5D6E-409C-BE32-E72D297353CC}">
                <c16:uniqueId val="{00000015-03AA-45A0-A454-CEDC5B571005}"/>
              </c:ext>
            </c:extLst>
          </c:dPt>
          <c:dLbls>
            <c:dLbl>
              <c:idx val="1"/>
              <c:delete val="1"/>
              <c:extLst>
                <c:ext xmlns:c15="http://schemas.microsoft.com/office/drawing/2012/chart" uri="{CE6537A1-D6FC-4f65-9D91-7224C49458BB}"/>
                <c:ext xmlns:c16="http://schemas.microsoft.com/office/drawing/2014/chart" uri="{C3380CC4-5D6E-409C-BE32-E72D297353CC}">
                  <c16:uniqueId val="{00000016-03AA-45A0-A454-CEDC5B571005}"/>
                </c:ext>
              </c:extLst>
            </c:dLbl>
            <c:dLbl>
              <c:idx val="2"/>
              <c:delete val="1"/>
              <c:extLst>
                <c:ext xmlns:c15="http://schemas.microsoft.com/office/drawing/2012/chart" uri="{CE6537A1-D6FC-4f65-9D91-7224C49458BB}"/>
                <c:ext xmlns:c16="http://schemas.microsoft.com/office/drawing/2014/chart" uri="{C3380CC4-5D6E-409C-BE32-E72D297353CC}">
                  <c16:uniqueId val="{00000017-03AA-45A0-A454-CEDC5B571005}"/>
                </c:ext>
              </c:extLst>
            </c:dLbl>
            <c:dLbl>
              <c:idx val="3"/>
              <c:delete val="1"/>
              <c:extLst>
                <c:ext xmlns:c15="http://schemas.microsoft.com/office/drawing/2012/chart" uri="{CE6537A1-D6FC-4f65-9D91-7224C49458BB}"/>
                <c:ext xmlns:c16="http://schemas.microsoft.com/office/drawing/2014/chart" uri="{C3380CC4-5D6E-409C-BE32-E72D297353CC}">
                  <c16:uniqueId val="{00000018-03AA-45A0-A454-CEDC5B571005}"/>
                </c:ext>
              </c:extLst>
            </c:dLbl>
            <c:dLbl>
              <c:idx val="4"/>
              <c:delete val="1"/>
              <c:extLst>
                <c:ext xmlns:c15="http://schemas.microsoft.com/office/drawing/2012/chart" uri="{CE6537A1-D6FC-4f65-9D91-7224C49458BB}"/>
                <c:ext xmlns:c16="http://schemas.microsoft.com/office/drawing/2014/chart" uri="{C3380CC4-5D6E-409C-BE32-E72D297353CC}">
                  <c16:uniqueId val="{00000019-03AA-45A0-A454-CEDC5B571005}"/>
                </c:ext>
              </c:extLst>
            </c:dLbl>
            <c:dLbl>
              <c:idx val="5"/>
              <c:delete val="1"/>
              <c:extLst>
                <c:ext xmlns:c15="http://schemas.microsoft.com/office/drawing/2012/chart" uri="{CE6537A1-D6FC-4f65-9D91-7224C49458BB}"/>
                <c:ext xmlns:c16="http://schemas.microsoft.com/office/drawing/2014/chart" uri="{C3380CC4-5D6E-409C-BE32-E72D297353CC}">
                  <c16:uniqueId val="{0000001A-03AA-45A0-A454-CEDC5B571005}"/>
                </c:ext>
              </c:extLst>
            </c:dLbl>
            <c:dLbl>
              <c:idx val="7"/>
              <c:delete val="1"/>
              <c:extLst>
                <c:ext xmlns:c15="http://schemas.microsoft.com/office/drawing/2012/chart" uri="{CE6537A1-D6FC-4f65-9D91-7224C49458BB}"/>
                <c:ext xmlns:c16="http://schemas.microsoft.com/office/drawing/2014/chart" uri="{C3380CC4-5D6E-409C-BE32-E72D297353CC}">
                  <c16:uniqueId val="{0000001B-03AA-45A0-A454-CEDC5B571005}"/>
                </c:ext>
              </c:extLst>
            </c:dLbl>
            <c:dLbl>
              <c:idx val="8"/>
              <c:delete val="1"/>
              <c:extLst>
                <c:ext xmlns:c15="http://schemas.microsoft.com/office/drawing/2012/chart" uri="{CE6537A1-D6FC-4f65-9D91-7224C49458BB}"/>
                <c:ext xmlns:c16="http://schemas.microsoft.com/office/drawing/2014/chart" uri="{C3380CC4-5D6E-409C-BE32-E72D297353CC}">
                  <c16:uniqueId val="{0000001C-03AA-45A0-A454-CEDC5B571005}"/>
                </c:ext>
              </c:extLst>
            </c:dLbl>
            <c:dLbl>
              <c:idx val="9"/>
              <c:delete val="1"/>
              <c:extLst>
                <c:ext xmlns:c15="http://schemas.microsoft.com/office/drawing/2012/chart" uri="{CE6537A1-D6FC-4f65-9D91-7224C49458BB}"/>
                <c:ext xmlns:c16="http://schemas.microsoft.com/office/drawing/2014/chart" uri="{C3380CC4-5D6E-409C-BE32-E72D297353CC}">
                  <c16:uniqueId val="{0000001D-03AA-45A0-A454-CEDC5B571005}"/>
                </c:ext>
              </c:extLst>
            </c:dLbl>
            <c:dLbl>
              <c:idx val="11"/>
              <c:delete val="1"/>
              <c:extLst>
                <c:ext xmlns:c15="http://schemas.microsoft.com/office/drawing/2012/chart" uri="{CE6537A1-D6FC-4f65-9D91-7224C49458BB}"/>
                <c:ext xmlns:c16="http://schemas.microsoft.com/office/drawing/2014/chart" uri="{C3380CC4-5D6E-409C-BE32-E72D297353CC}">
                  <c16:uniqueId val="{00000003-03AA-45A0-A454-CEDC5B571005}"/>
                </c:ext>
              </c:extLst>
            </c:dLbl>
            <c:dLbl>
              <c:idx val="12"/>
              <c:delete val="1"/>
              <c:extLst>
                <c:ext xmlns:c15="http://schemas.microsoft.com/office/drawing/2012/chart" uri="{CE6537A1-D6FC-4f65-9D91-7224C49458BB}"/>
                <c:ext xmlns:c16="http://schemas.microsoft.com/office/drawing/2014/chart" uri="{C3380CC4-5D6E-409C-BE32-E72D297353CC}">
                  <c16:uniqueId val="{00000005-03AA-45A0-A454-CEDC5B571005}"/>
                </c:ext>
              </c:extLst>
            </c:dLbl>
            <c:dLbl>
              <c:idx val="13"/>
              <c:delete val="1"/>
              <c:extLst>
                <c:ext xmlns:c15="http://schemas.microsoft.com/office/drawing/2012/chart" uri="{CE6537A1-D6FC-4f65-9D91-7224C49458BB}"/>
                <c:ext xmlns:c16="http://schemas.microsoft.com/office/drawing/2014/chart" uri="{C3380CC4-5D6E-409C-BE32-E72D297353CC}">
                  <c16:uniqueId val="{00000007-03AA-45A0-A454-CEDC5B571005}"/>
                </c:ext>
              </c:extLst>
            </c:dLbl>
            <c:dLbl>
              <c:idx val="14"/>
              <c:delete val="1"/>
              <c:extLst>
                <c:ext xmlns:c15="http://schemas.microsoft.com/office/drawing/2012/chart" uri="{CE6537A1-D6FC-4f65-9D91-7224C49458BB}"/>
                <c:ext xmlns:c16="http://schemas.microsoft.com/office/drawing/2014/chart" uri="{C3380CC4-5D6E-409C-BE32-E72D297353CC}">
                  <c16:uniqueId val="{00000009-03AA-45A0-A454-CEDC5B571005}"/>
                </c:ext>
              </c:extLst>
            </c:dLbl>
            <c:dLbl>
              <c:idx val="16"/>
              <c:delete val="1"/>
              <c:extLst>
                <c:ext xmlns:c15="http://schemas.microsoft.com/office/drawing/2012/chart" uri="{CE6537A1-D6FC-4f65-9D91-7224C49458BB}"/>
                <c:ext xmlns:c16="http://schemas.microsoft.com/office/drawing/2014/chart" uri="{C3380CC4-5D6E-409C-BE32-E72D297353CC}">
                  <c16:uniqueId val="{0000000D-03AA-45A0-A454-CEDC5B571005}"/>
                </c:ext>
              </c:extLst>
            </c:dLbl>
            <c:dLbl>
              <c:idx val="18"/>
              <c:delete val="1"/>
              <c:extLst>
                <c:ext xmlns:c15="http://schemas.microsoft.com/office/drawing/2012/chart" uri="{CE6537A1-D6FC-4f65-9D91-7224C49458BB}"/>
                <c:ext xmlns:c16="http://schemas.microsoft.com/office/drawing/2014/chart" uri="{C3380CC4-5D6E-409C-BE32-E72D297353CC}">
                  <c16:uniqueId val="{00000011-03AA-45A0-A454-CEDC5B571005}"/>
                </c:ext>
              </c:extLst>
            </c:dLbl>
            <c:dLbl>
              <c:idx val="19"/>
              <c:delete val="1"/>
              <c:extLst>
                <c:ext xmlns:c15="http://schemas.microsoft.com/office/drawing/2012/chart" uri="{CE6537A1-D6FC-4f65-9D91-7224C49458BB}"/>
                <c:ext xmlns:c16="http://schemas.microsoft.com/office/drawing/2014/chart" uri="{C3380CC4-5D6E-409C-BE32-E72D297353CC}">
                  <c16:uniqueId val="{00000013-03AA-45A0-A454-CEDC5B571005}"/>
                </c:ext>
              </c:extLst>
            </c:dLbl>
            <c:spPr>
              <a:noFill/>
              <a:ln>
                <a:noFill/>
              </a:ln>
              <a:effectLst/>
            </c:spPr>
            <c:txPr>
              <a:bodyPr/>
              <a:lstStyle/>
              <a:p>
                <a:pPr>
                  <a:defRPr sz="1100" b="1">
                    <a:latin typeface="游ゴシック" panose="020B0400000000000000" pitchFamily="50" charset="-128"/>
                    <a:ea typeface="游ゴシック" panose="020B0400000000000000" pitchFamily="50" charset="-128"/>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'人口構成（３区分）'!$A$4:$A$24</c:f>
              <c:numCache>
                <c:formatCode>General</c:formatCode>
                <c:ptCount val="21"/>
                <c:pt idx="0">
                  <c:v>1965</c:v>
                </c:pt>
                <c:pt idx="1">
                  <c:v>1970</c:v>
                </c:pt>
                <c:pt idx="2">
                  <c:v>1975</c:v>
                </c:pt>
                <c:pt idx="3">
                  <c:v>1980</c:v>
                </c:pt>
                <c:pt idx="4">
                  <c:v>1985</c:v>
                </c:pt>
                <c:pt idx="5">
                  <c:v>1990</c:v>
                </c:pt>
                <c:pt idx="6">
                  <c:v>1995</c:v>
                </c:pt>
                <c:pt idx="7">
                  <c:v>2000</c:v>
                </c:pt>
                <c:pt idx="8">
                  <c:v>2005</c:v>
                </c:pt>
                <c:pt idx="9">
                  <c:v>2010</c:v>
                </c:pt>
                <c:pt idx="10">
                  <c:v>2015</c:v>
                </c:pt>
                <c:pt idx="11">
                  <c:v>2020</c:v>
                </c:pt>
                <c:pt idx="12">
                  <c:v>2025</c:v>
                </c:pt>
                <c:pt idx="13">
                  <c:v>2030</c:v>
                </c:pt>
                <c:pt idx="14">
                  <c:v>2035</c:v>
                </c:pt>
                <c:pt idx="15">
                  <c:v>2040</c:v>
                </c:pt>
                <c:pt idx="16">
                  <c:v>2045</c:v>
                </c:pt>
                <c:pt idx="17">
                  <c:v>2050</c:v>
                </c:pt>
                <c:pt idx="18">
                  <c:v>2055</c:v>
                </c:pt>
                <c:pt idx="19">
                  <c:v>2060</c:v>
                </c:pt>
                <c:pt idx="20">
                  <c:v>2065</c:v>
                </c:pt>
              </c:numCache>
            </c:numRef>
          </c:cat>
          <c:val>
            <c:numRef>
              <c:f>'人口構成（３区分）'!$C$4:$C$24</c:f>
              <c:numCache>
                <c:formatCode>0.0_);[Red]\(0.0\)</c:formatCode>
                <c:ptCount val="21"/>
                <c:pt idx="0">
                  <c:v>22.934950472339001</c:v>
                </c:pt>
                <c:pt idx="1">
                  <c:v>23.890660430839002</c:v>
                </c:pt>
                <c:pt idx="2">
                  <c:v>25.633872710240546</c:v>
                </c:pt>
                <c:pt idx="3">
                  <c:v>24.427261312410181</c:v>
                </c:pt>
                <c:pt idx="4">
                  <c:v>21.363432459691971</c:v>
                </c:pt>
                <c:pt idx="5">
                  <c:v>17.297100650830174</c:v>
                </c:pt>
                <c:pt idx="6">
                  <c:v>15.048748504633997</c:v>
                </c:pt>
                <c:pt idx="7">
                  <c:v>14.22123855746395</c:v>
                </c:pt>
                <c:pt idx="8">
                  <c:v>13.828661223219502</c:v>
                </c:pt>
                <c:pt idx="9">
                  <c:v>13.223447293334811</c:v>
                </c:pt>
                <c:pt idx="10">
                  <c:v>12.419999436617744</c:v>
                </c:pt>
                <c:pt idx="11">
                  <c:v>11.773504960381107</c:v>
                </c:pt>
                <c:pt idx="12">
                  <c:v>11.160518017106634</c:v>
                </c:pt>
                <c:pt idx="13">
                  <c:v>10.746519578606149</c:v>
                </c:pt>
                <c:pt idx="14">
                  <c:v>10.472394075944894</c:v>
                </c:pt>
                <c:pt idx="15">
                  <c:v>10.4309471764563</c:v>
                </c:pt>
                <c:pt idx="16">
                  <c:v>10.31396884785442</c:v>
                </c:pt>
                <c:pt idx="17">
                  <c:v>10.114181116296354</c:v>
                </c:pt>
                <c:pt idx="18">
                  <c:v>9.9517484059483401</c:v>
                </c:pt>
                <c:pt idx="19">
                  <c:v>9.867847242804622</c:v>
                </c:pt>
                <c:pt idx="20">
                  <c:v>9.875157613632588</c:v>
                </c:pt>
              </c:numCache>
            </c:numRef>
          </c:val>
          <c:extLst>
            <c:ext xmlns:c16="http://schemas.microsoft.com/office/drawing/2014/chart" uri="{C3380CC4-5D6E-409C-BE32-E72D297353CC}">
              <c16:uniqueId val="{0000001E-03AA-45A0-A454-CEDC5B571005}"/>
            </c:ext>
          </c:extLst>
        </c:ser>
        <c:ser>
          <c:idx val="1"/>
          <c:order val="1"/>
          <c:tx>
            <c:strRef>
              <c:f>'人口構成（３区分）'!$E$3</c:f>
              <c:strCache>
                <c:ptCount val="1"/>
                <c:pt idx="0">
                  <c:v>15～64歳</c:v>
                </c:pt>
              </c:strCache>
            </c:strRef>
          </c:tx>
          <c:spPr>
            <a:pattFill prst="ltDnDiag">
              <a:fgClr>
                <a:srgbClr val="92D050"/>
              </a:fgClr>
              <a:bgClr>
                <a:schemeClr val="bg1"/>
              </a:bgClr>
            </a:pattFill>
            <a:ln cmpd="sng">
              <a:noFill/>
            </a:ln>
          </c:spPr>
          <c:invertIfNegative val="0"/>
          <c:dPt>
            <c:idx val="10"/>
            <c:invertIfNegative val="0"/>
            <c:bubble3D val="0"/>
            <c:spPr>
              <a:pattFill prst="ltDnDiag">
                <a:fgClr>
                  <a:srgbClr val="92D050"/>
                </a:fgClr>
                <a:bgClr>
                  <a:schemeClr val="bg1"/>
                </a:bgClr>
              </a:pattFill>
              <a:ln w="9525" cmpd="sng">
                <a:noFill/>
                <a:prstDash val="solid"/>
              </a:ln>
            </c:spPr>
            <c:extLst>
              <c:ext xmlns:c16="http://schemas.microsoft.com/office/drawing/2014/chart" uri="{C3380CC4-5D6E-409C-BE32-E72D297353CC}">
                <c16:uniqueId val="{00000020-03AA-45A0-A454-CEDC5B571005}"/>
              </c:ext>
            </c:extLst>
          </c:dPt>
          <c:dPt>
            <c:idx val="11"/>
            <c:invertIfNegative val="0"/>
            <c:bubble3D val="0"/>
            <c:spPr>
              <a:pattFill prst="ltDnDiag">
                <a:fgClr>
                  <a:srgbClr val="92D050"/>
                </a:fgClr>
                <a:bgClr>
                  <a:schemeClr val="bg1"/>
                </a:bgClr>
              </a:pattFill>
              <a:ln cmpd="sng">
                <a:noFill/>
                <a:prstDash val="dash"/>
              </a:ln>
            </c:spPr>
            <c:extLst>
              <c:ext xmlns:c16="http://schemas.microsoft.com/office/drawing/2014/chart" uri="{C3380CC4-5D6E-409C-BE32-E72D297353CC}">
                <c16:uniqueId val="{00000022-03AA-45A0-A454-CEDC5B571005}"/>
              </c:ext>
            </c:extLst>
          </c:dPt>
          <c:dPt>
            <c:idx val="12"/>
            <c:invertIfNegative val="0"/>
            <c:bubble3D val="0"/>
            <c:spPr>
              <a:pattFill prst="ltDnDiag">
                <a:fgClr>
                  <a:srgbClr val="92D050"/>
                </a:fgClr>
                <a:bgClr>
                  <a:schemeClr val="bg1"/>
                </a:bgClr>
              </a:pattFill>
              <a:ln cmpd="sng">
                <a:noFill/>
                <a:prstDash val="dash"/>
              </a:ln>
            </c:spPr>
            <c:extLst>
              <c:ext xmlns:c16="http://schemas.microsoft.com/office/drawing/2014/chart" uri="{C3380CC4-5D6E-409C-BE32-E72D297353CC}">
                <c16:uniqueId val="{00000024-03AA-45A0-A454-CEDC5B571005}"/>
              </c:ext>
            </c:extLst>
          </c:dPt>
          <c:dPt>
            <c:idx val="13"/>
            <c:invertIfNegative val="0"/>
            <c:bubble3D val="0"/>
            <c:spPr>
              <a:pattFill prst="ltDnDiag">
                <a:fgClr>
                  <a:srgbClr val="92D050"/>
                </a:fgClr>
                <a:bgClr>
                  <a:schemeClr val="bg1"/>
                </a:bgClr>
              </a:pattFill>
              <a:ln cmpd="sng">
                <a:noFill/>
                <a:prstDash val="dash"/>
              </a:ln>
            </c:spPr>
            <c:extLst>
              <c:ext xmlns:c16="http://schemas.microsoft.com/office/drawing/2014/chart" uri="{C3380CC4-5D6E-409C-BE32-E72D297353CC}">
                <c16:uniqueId val="{00000026-03AA-45A0-A454-CEDC5B571005}"/>
              </c:ext>
            </c:extLst>
          </c:dPt>
          <c:dPt>
            <c:idx val="14"/>
            <c:invertIfNegative val="0"/>
            <c:bubble3D val="0"/>
            <c:spPr>
              <a:pattFill prst="ltDnDiag">
                <a:fgClr>
                  <a:srgbClr val="92D050"/>
                </a:fgClr>
                <a:bgClr>
                  <a:schemeClr val="bg1"/>
                </a:bgClr>
              </a:pattFill>
              <a:ln cmpd="sng">
                <a:noFill/>
                <a:prstDash val="dash"/>
              </a:ln>
            </c:spPr>
            <c:extLst>
              <c:ext xmlns:c16="http://schemas.microsoft.com/office/drawing/2014/chart" uri="{C3380CC4-5D6E-409C-BE32-E72D297353CC}">
                <c16:uniqueId val="{00000028-03AA-45A0-A454-CEDC5B571005}"/>
              </c:ext>
            </c:extLst>
          </c:dPt>
          <c:dPt>
            <c:idx val="15"/>
            <c:invertIfNegative val="0"/>
            <c:bubble3D val="0"/>
            <c:spPr>
              <a:pattFill prst="ltDnDiag">
                <a:fgClr>
                  <a:srgbClr val="92D050"/>
                </a:fgClr>
                <a:bgClr>
                  <a:schemeClr val="bg1"/>
                </a:bgClr>
              </a:pattFill>
              <a:ln cmpd="sng">
                <a:noFill/>
                <a:prstDash val="dash"/>
              </a:ln>
            </c:spPr>
            <c:extLst>
              <c:ext xmlns:c16="http://schemas.microsoft.com/office/drawing/2014/chart" uri="{C3380CC4-5D6E-409C-BE32-E72D297353CC}">
                <c16:uniqueId val="{0000002A-03AA-45A0-A454-CEDC5B571005}"/>
              </c:ext>
            </c:extLst>
          </c:dPt>
          <c:dPt>
            <c:idx val="16"/>
            <c:invertIfNegative val="0"/>
            <c:bubble3D val="0"/>
            <c:spPr>
              <a:pattFill prst="ltDnDiag">
                <a:fgClr>
                  <a:srgbClr val="92D050"/>
                </a:fgClr>
                <a:bgClr>
                  <a:schemeClr val="bg1"/>
                </a:bgClr>
              </a:pattFill>
              <a:ln cmpd="sng">
                <a:noFill/>
                <a:prstDash val="dash"/>
              </a:ln>
            </c:spPr>
            <c:extLst>
              <c:ext xmlns:c16="http://schemas.microsoft.com/office/drawing/2014/chart" uri="{C3380CC4-5D6E-409C-BE32-E72D297353CC}">
                <c16:uniqueId val="{0000002C-03AA-45A0-A454-CEDC5B571005}"/>
              </c:ext>
            </c:extLst>
          </c:dPt>
          <c:dPt>
            <c:idx val="17"/>
            <c:invertIfNegative val="0"/>
            <c:bubble3D val="0"/>
            <c:spPr>
              <a:pattFill prst="ltDnDiag">
                <a:fgClr>
                  <a:srgbClr val="92D050"/>
                </a:fgClr>
                <a:bgClr>
                  <a:schemeClr val="bg1"/>
                </a:bgClr>
              </a:pattFill>
              <a:ln cmpd="sng">
                <a:noFill/>
                <a:prstDash val="dash"/>
              </a:ln>
            </c:spPr>
            <c:extLst>
              <c:ext xmlns:c16="http://schemas.microsoft.com/office/drawing/2014/chart" uri="{C3380CC4-5D6E-409C-BE32-E72D297353CC}">
                <c16:uniqueId val="{0000002E-03AA-45A0-A454-CEDC5B571005}"/>
              </c:ext>
            </c:extLst>
          </c:dPt>
          <c:dPt>
            <c:idx val="18"/>
            <c:invertIfNegative val="0"/>
            <c:bubble3D val="0"/>
            <c:spPr>
              <a:pattFill prst="ltDnDiag">
                <a:fgClr>
                  <a:srgbClr val="92D050"/>
                </a:fgClr>
                <a:bgClr>
                  <a:schemeClr val="bg1"/>
                </a:bgClr>
              </a:pattFill>
              <a:ln cmpd="sng">
                <a:noFill/>
                <a:prstDash val="dash"/>
              </a:ln>
            </c:spPr>
            <c:extLst>
              <c:ext xmlns:c16="http://schemas.microsoft.com/office/drawing/2014/chart" uri="{C3380CC4-5D6E-409C-BE32-E72D297353CC}">
                <c16:uniqueId val="{00000030-03AA-45A0-A454-CEDC5B571005}"/>
              </c:ext>
            </c:extLst>
          </c:dPt>
          <c:dPt>
            <c:idx val="19"/>
            <c:invertIfNegative val="0"/>
            <c:bubble3D val="0"/>
            <c:spPr>
              <a:pattFill prst="ltDnDiag">
                <a:fgClr>
                  <a:srgbClr val="92D050"/>
                </a:fgClr>
                <a:bgClr>
                  <a:schemeClr val="bg1"/>
                </a:bgClr>
              </a:pattFill>
              <a:ln cmpd="sng">
                <a:noFill/>
                <a:prstDash val="dash"/>
              </a:ln>
            </c:spPr>
            <c:extLst>
              <c:ext xmlns:c16="http://schemas.microsoft.com/office/drawing/2014/chart" uri="{C3380CC4-5D6E-409C-BE32-E72D297353CC}">
                <c16:uniqueId val="{00000032-03AA-45A0-A454-CEDC5B571005}"/>
              </c:ext>
            </c:extLst>
          </c:dPt>
          <c:dPt>
            <c:idx val="20"/>
            <c:invertIfNegative val="0"/>
            <c:bubble3D val="0"/>
            <c:spPr>
              <a:pattFill prst="ltDnDiag">
                <a:fgClr>
                  <a:srgbClr val="92D050"/>
                </a:fgClr>
                <a:bgClr>
                  <a:schemeClr val="bg1"/>
                </a:bgClr>
              </a:pattFill>
              <a:ln cmpd="sng">
                <a:noFill/>
                <a:prstDash val="dash"/>
              </a:ln>
            </c:spPr>
            <c:extLst>
              <c:ext xmlns:c16="http://schemas.microsoft.com/office/drawing/2014/chart" uri="{C3380CC4-5D6E-409C-BE32-E72D297353CC}">
                <c16:uniqueId val="{00000034-03AA-45A0-A454-CEDC5B571005}"/>
              </c:ext>
            </c:extLst>
          </c:dPt>
          <c:dLbls>
            <c:dLbl>
              <c:idx val="1"/>
              <c:delete val="1"/>
              <c:extLst>
                <c:ext xmlns:c15="http://schemas.microsoft.com/office/drawing/2012/chart" uri="{CE6537A1-D6FC-4f65-9D91-7224C49458BB}"/>
                <c:ext xmlns:c16="http://schemas.microsoft.com/office/drawing/2014/chart" uri="{C3380CC4-5D6E-409C-BE32-E72D297353CC}">
                  <c16:uniqueId val="{00000035-03AA-45A0-A454-CEDC5B571005}"/>
                </c:ext>
              </c:extLst>
            </c:dLbl>
            <c:dLbl>
              <c:idx val="2"/>
              <c:delete val="1"/>
              <c:extLst>
                <c:ext xmlns:c15="http://schemas.microsoft.com/office/drawing/2012/chart" uri="{CE6537A1-D6FC-4f65-9D91-7224C49458BB}"/>
                <c:ext xmlns:c16="http://schemas.microsoft.com/office/drawing/2014/chart" uri="{C3380CC4-5D6E-409C-BE32-E72D297353CC}">
                  <c16:uniqueId val="{00000036-03AA-45A0-A454-CEDC5B571005}"/>
                </c:ext>
              </c:extLst>
            </c:dLbl>
            <c:dLbl>
              <c:idx val="3"/>
              <c:delete val="1"/>
              <c:extLst>
                <c:ext xmlns:c15="http://schemas.microsoft.com/office/drawing/2012/chart" uri="{CE6537A1-D6FC-4f65-9D91-7224C49458BB}"/>
                <c:ext xmlns:c16="http://schemas.microsoft.com/office/drawing/2014/chart" uri="{C3380CC4-5D6E-409C-BE32-E72D297353CC}">
                  <c16:uniqueId val="{00000037-03AA-45A0-A454-CEDC5B571005}"/>
                </c:ext>
              </c:extLst>
            </c:dLbl>
            <c:dLbl>
              <c:idx val="4"/>
              <c:delete val="1"/>
              <c:extLst>
                <c:ext xmlns:c15="http://schemas.microsoft.com/office/drawing/2012/chart" uri="{CE6537A1-D6FC-4f65-9D91-7224C49458BB}"/>
                <c:ext xmlns:c16="http://schemas.microsoft.com/office/drawing/2014/chart" uri="{C3380CC4-5D6E-409C-BE32-E72D297353CC}">
                  <c16:uniqueId val="{00000038-03AA-45A0-A454-CEDC5B571005}"/>
                </c:ext>
              </c:extLst>
            </c:dLbl>
            <c:dLbl>
              <c:idx val="5"/>
              <c:delete val="1"/>
              <c:extLst>
                <c:ext xmlns:c15="http://schemas.microsoft.com/office/drawing/2012/chart" uri="{CE6537A1-D6FC-4f65-9D91-7224C49458BB}"/>
                <c:ext xmlns:c16="http://schemas.microsoft.com/office/drawing/2014/chart" uri="{C3380CC4-5D6E-409C-BE32-E72D297353CC}">
                  <c16:uniqueId val="{00000039-03AA-45A0-A454-CEDC5B571005}"/>
                </c:ext>
              </c:extLst>
            </c:dLbl>
            <c:dLbl>
              <c:idx val="7"/>
              <c:delete val="1"/>
              <c:extLst>
                <c:ext xmlns:c15="http://schemas.microsoft.com/office/drawing/2012/chart" uri="{CE6537A1-D6FC-4f65-9D91-7224C49458BB}"/>
                <c:ext xmlns:c16="http://schemas.microsoft.com/office/drawing/2014/chart" uri="{C3380CC4-5D6E-409C-BE32-E72D297353CC}">
                  <c16:uniqueId val="{0000003A-03AA-45A0-A454-CEDC5B571005}"/>
                </c:ext>
              </c:extLst>
            </c:dLbl>
            <c:dLbl>
              <c:idx val="8"/>
              <c:delete val="1"/>
              <c:extLst>
                <c:ext xmlns:c15="http://schemas.microsoft.com/office/drawing/2012/chart" uri="{CE6537A1-D6FC-4f65-9D91-7224C49458BB}"/>
                <c:ext xmlns:c16="http://schemas.microsoft.com/office/drawing/2014/chart" uri="{C3380CC4-5D6E-409C-BE32-E72D297353CC}">
                  <c16:uniqueId val="{0000003B-03AA-45A0-A454-CEDC5B571005}"/>
                </c:ext>
              </c:extLst>
            </c:dLbl>
            <c:dLbl>
              <c:idx val="9"/>
              <c:delete val="1"/>
              <c:extLst>
                <c:ext xmlns:c15="http://schemas.microsoft.com/office/drawing/2012/chart" uri="{CE6537A1-D6FC-4f65-9D91-7224C49458BB}"/>
                <c:ext xmlns:c16="http://schemas.microsoft.com/office/drawing/2014/chart" uri="{C3380CC4-5D6E-409C-BE32-E72D297353CC}">
                  <c16:uniqueId val="{0000003C-03AA-45A0-A454-CEDC5B571005}"/>
                </c:ext>
              </c:extLst>
            </c:dLbl>
            <c:dLbl>
              <c:idx val="11"/>
              <c:delete val="1"/>
              <c:extLst>
                <c:ext xmlns:c15="http://schemas.microsoft.com/office/drawing/2012/chart" uri="{CE6537A1-D6FC-4f65-9D91-7224C49458BB}"/>
                <c:ext xmlns:c16="http://schemas.microsoft.com/office/drawing/2014/chart" uri="{C3380CC4-5D6E-409C-BE32-E72D297353CC}">
                  <c16:uniqueId val="{00000022-03AA-45A0-A454-CEDC5B571005}"/>
                </c:ext>
              </c:extLst>
            </c:dLbl>
            <c:dLbl>
              <c:idx val="12"/>
              <c:delete val="1"/>
              <c:extLst>
                <c:ext xmlns:c15="http://schemas.microsoft.com/office/drawing/2012/chart" uri="{CE6537A1-D6FC-4f65-9D91-7224C49458BB}"/>
                <c:ext xmlns:c16="http://schemas.microsoft.com/office/drawing/2014/chart" uri="{C3380CC4-5D6E-409C-BE32-E72D297353CC}">
                  <c16:uniqueId val="{00000024-03AA-45A0-A454-CEDC5B571005}"/>
                </c:ext>
              </c:extLst>
            </c:dLbl>
            <c:dLbl>
              <c:idx val="13"/>
              <c:delete val="1"/>
              <c:extLst>
                <c:ext xmlns:c15="http://schemas.microsoft.com/office/drawing/2012/chart" uri="{CE6537A1-D6FC-4f65-9D91-7224C49458BB}"/>
                <c:ext xmlns:c16="http://schemas.microsoft.com/office/drawing/2014/chart" uri="{C3380CC4-5D6E-409C-BE32-E72D297353CC}">
                  <c16:uniqueId val="{00000026-03AA-45A0-A454-CEDC5B571005}"/>
                </c:ext>
              </c:extLst>
            </c:dLbl>
            <c:dLbl>
              <c:idx val="14"/>
              <c:delete val="1"/>
              <c:extLst>
                <c:ext xmlns:c15="http://schemas.microsoft.com/office/drawing/2012/chart" uri="{CE6537A1-D6FC-4f65-9D91-7224C49458BB}"/>
                <c:ext xmlns:c16="http://schemas.microsoft.com/office/drawing/2014/chart" uri="{C3380CC4-5D6E-409C-BE32-E72D297353CC}">
                  <c16:uniqueId val="{00000028-03AA-45A0-A454-CEDC5B571005}"/>
                </c:ext>
              </c:extLst>
            </c:dLbl>
            <c:dLbl>
              <c:idx val="16"/>
              <c:delete val="1"/>
              <c:extLst>
                <c:ext xmlns:c15="http://schemas.microsoft.com/office/drawing/2012/chart" uri="{CE6537A1-D6FC-4f65-9D91-7224C49458BB}"/>
                <c:ext xmlns:c16="http://schemas.microsoft.com/office/drawing/2014/chart" uri="{C3380CC4-5D6E-409C-BE32-E72D297353CC}">
                  <c16:uniqueId val="{0000002C-03AA-45A0-A454-CEDC5B571005}"/>
                </c:ext>
              </c:extLst>
            </c:dLbl>
            <c:dLbl>
              <c:idx val="18"/>
              <c:delete val="1"/>
              <c:extLst>
                <c:ext xmlns:c15="http://schemas.microsoft.com/office/drawing/2012/chart" uri="{CE6537A1-D6FC-4f65-9D91-7224C49458BB}"/>
                <c:ext xmlns:c16="http://schemas.microsoft.com/office/drawing/2014/chart" uri="{C3380CC4-5D6E-409C-BE32-E72D297353CC}">
                  <c16:uniqueId val="{00000030-03AA-45A0-A454-CEDC5B571005}"/>
                </c:ext>
              </c:extLst>
            </c:dLbl>
            <c:dLbl>
              <c:idx val="19"/>
              <c:delete val="1"/>
              <c:extLst>
                <c:ext xmlns:c15="http://schemas.microsoft.com/office/drawing/2012/chart" uri="{CE6537A1-D6FC-4f65-9D91-7224C49458BB}"/>
                <c:ext xmlns:c16="http://schemas.microsoft.com/office/drawing/2014/chart" uri="{C3380CC4-5D6E-409C-BE32-E72D297353CC}">
                  <c16:uniqueId val="{00000032-03AA-45A0-A454-CEDC5B571005}"/>
                </c:ext>
              </c:extLst>
            </c:dLbl>
            <c:spPr>
              <a:noFill/>
              <a:ln>
                <a:noFill/>
              </a:ln>
              <a:effectLst/>
            </c:spPr>
            <c:txPr>
              <a:bodyPr/>
              <a:lstStyle/>
              <a:p>
                <a:pPr>
                  <a:defRPr sz="1100" b="1">
                    <a:latin typeface="游ゴシック" panose="020B0400000000000000" pitchFamily="50" charset="-128"/>
                    <a:ea typeface="游ゴシック" panose="020B0400000000000000" pitchFamily="50" charset="-128"/>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'人口構成（３区分）'!$A$4:$A$24</c:f>
              <c:numCache>
                <c:formatCode>General</c:formatCode>
                <c:ptCount val="21"/>
                <c:pt idx="0">
                  <c:v>1965</c:v>
                </c:pt>
                <c:pt idx="1">
                  <c:v>1970</c:v>
                </c:pt>
                <c:pt idx="2">
                  <c:v>1975</c:v>
                </c:pt>
                <c:pt idx="3">
                  <c:v>1980</c:v>
                </c:pt>
                <c:pt idx="4">
                  <c:v>1985</c:v>
                </c:pt>
                <c:pt idx="5">
                  <c:v>1990</c:v>
                </c:pt>
                <c:pt idx="6">
                  <c:v>1995</c:v>
                </c:pt>
                <c:pt idx="7">
                  <c:v>2000</c:v>
                </c:pt>
                <c:pt idx="8">
                  <c:v>2005</c:v>
                </c:pt>
                <c:pt idx="9">
                  <c:v>2010</c:v>
                </c:pt>
                <c:pt idx="10">
                  <c:v>2015</c:v>
                </c:pt>
                <c:pt idx="11">
                  <c:v>2020</c:v>
                </c:pt>
                <c:pt idx="12">
                  <c:v>2025</c:v>
                </c:pt>
                <c:pt idx="13">
                  <c:v>2030</c:v>
                </c:pt>
                <c:pt idx="14">
                  <c:v>2035</c:v>
                </c:pt>
                <c:pt idx="15">
                  <c:v>2040</c:v>
                </c:pt>
                <c:pt idx="16">
                  <c:v>2045</c:v>
                </c:pt>
                <c:pt idx="17">
                  <c:v>2050</c:v>
                </c:pt>
                <c:pt idx="18">
                  <c:v>2055</c:v>
                </c:pt>
                <c:pt idx="19">
                  <c:v>2060</c:v>
                </c:pt>
                <c:pt idx="20">
                  <c:v>2065</c:v>
                </c:pt>
              </c:numCache>
            </c:numRef>
          </c:cat>
          <c:val>
            <c:numRef>
              <c:f>'人口構成（３区分）'!$E$4:$E$24</c:f>
              <c:numCache>
                <c:formatCode>#,##0.0_ </c:formatCode>
                <c:ptCount val="21"/>
                <c:pt idx="0">
                  <c:v>72.505767824828169</c:v>
                </c:pt>
                <c:pt idx="1">
                  <c:v>70.941620475350632</c:v>
                </c:pt>
                <c:pt idx="2">
                  <c:v>68.315084388453371</c:v>
                </c:pt>
                <c:pt idx="3">
                  <c:v>68.326243903176703</c:v>
                </c:pt>
                <c:pt idx="4">
                  <c:v>70.362456187550464</c:v>
                </c:pt>
                <c:pt idx="5">
                  <c:v>73.006765017711331</c:v>
                </c:pt>
                <c:pt idx="6">
                  <c:v>73.018216561452505</c:v>
                </c:pt>
                <c:pt idx="7">
                  <c:v>70.815056487655397</c:v>
                </c:pt>
                <c:pt idx="8">
                  <c:v>67.513822587493394</c:v>
                </c:pt>
                <c:pt idx="9">
                  <c:v>64.387391437010493</c:v>
                </c:pt>
                <c:pt idx="10">
                  <c:v>61.346727953907646</c:v>
                </c:pt>
                <c:pt idx="11">
                  <c:v>60.372746405001763</c:v>
                </c:pt>
                <c:pt idx="12">
                  <c:v>60.507876255176328</c:v>
                </c:pt>
                <c:pt idx="13">
                  <c:v>59.819508633392481</c:v>
                </c:pt>
                <c:pt idx="14">
                  <c:v>58.071609442601499</c:v>
                </c:pt>
                <c:pt idx="15">
                  <c:v>55.095153404857747</c:v>
                </c:pt>
                <c:pt idx="16">
                  <c:v>53.481110467674633</c:v>
                </c:pt>
                <c:pt idx="17">
                  <c:v>52.658092850806284</c:v>
                </c:pt>
                <c:pt idx="18">
                  <c:v>52.495201777301816</c:v>
                </c:pt>
                <c:pt idx="19">
                  <c:v>52.694761154380728</c:v>
                </c:pt>
                <c:pt idx="20">
                  <c:v>52.463327570731131</c:v>
                </c:pt>
              </c:numCache>
            </c:numRef>
          </c:val>
          <c:extLst>
            <c:ext xmlns:c16="http://schemas.microsoft.com/office/drawing/2014/chart" uri="{C3380CC4-5D6E-409C-BE32-E72D297353CC}">
              <c16:uniqueId val="{0000003D-03AA-45A0-A454-CEDC5B571005}"/>
            </c:ext>
          </c:extLst>
        </c:ser>
        <c:ser>
          <c:idx val="2"/>
          <c:order val="2"/>
          <c:tx>
            <c:strRef>
              <c:f>'人口構成（３区分）'!$G$3</c:f>
              <c:strCache>
                <c:ptCount val="1"/>
                <c:pt idx="0">
                  <c:v>65歳以上</c:v>
                </c:pt>
              </c:strCache>
            </c:strRef>
          </c:tx>
          <c:spPr>
            <a:pattFill prst="pct90">
              <a:fgClr>
                <a:srgbClr val="FFC000"/>
              </a:fgClr>
              <a:bgClr>
                <a:schemeClr val="bg1"/>
              </a:bgClr>
            </a:pattFill>
            <a:ln>
              <a:noFill/>
            </a:ln>
          </c:spPr>
          <c:invertIfNegative val="0"/>
          <c:dPt>
            <c:idx val="10"/>
            <c:invertIfNegative val="0"/>
            <c:bubble3D val="0"/>
            <c:spPr>
              <a:pattFill prst="pct90">
                <a:fgClr>
                  <a:srgbClr val="FFC000"/>
                </a:fgClr>
                <a:bgClr>
                  <a:schemeClr val="bg1"/>
                </a:bgClr>
              </a:pattFill>
              <a:ln w="9525">
                <a:noFill/>
                <a:prstDash val="solid"/>
              </a:ln>
            </c:spPr>
            <c:extLst>
              <c:ext xmlns:c16="http://schemas.microsoft.com/office/drawing/2014/chart" uri="{C3380CC4-5D6E-409C-BE32-E72D297353CC}">
                <c16:uniqueId val="{0000003F-03AA-45A0-A454-CEDC5B571005}"/>
              </c:ext>
            </c:extLst>
          </c:dPt>
          <c:dPt>
            <c:idx val="11"/>
            <c:invertIfNegative val="0"/>
            <c:bubble3D val="0"/>
            <c:spPr>
              <a:pattFill prst="pct90">
                <a:fgClr>
                  <a:srgbClr val="FFC000"/>
                </a:fgClr>
                <a:bgClr>
                  <a:schemeClr val="bg1"/>
                </a:bgClr>
              </a:pattFill>
              <a:ln>
                <a:noFill/>
                <a:prstDash val="dash"/>
              </a:ln>
            </c:spPr>
            <c:extLst>
              <c:ext xmlns:c16="http://schemas.microsoft.com/office/drawing/2014/chart" uri="{C3380CC4-5D6E-409C-BE32-E72D297353CC}">
                <c16:uniqueId val="{00000041-03AA-45A0-A454-CEDC5B571005}"/>
              </c:ext>
            </c:extLst>
          </c:dPt>
          <c:dPt>
            <c:idx val="12"/>
            <c:invertIfNegative val="0"/>
            <c:bubble3D val="0"/>
            <c:spPr>
              <a:pattFill prst="pct90">
                <a:fgClr>
                  <a:srgbClr val="FFC000"/>
                </a:fgClr>
                <a:bgClr>
                  <a:schemeClr val="bg1"/>
                </a:bgClr>
              </a:pattFill>
              <a:ln>
                <a:noFill/>
                <a:prstDash val="dash"/>
              </a:ln>
            </c:spPr>
            <c:extLst>
              <c:ext xmlns:c16="http://schemas.microsoft.com/office/drawing/2014/chart" uri="{C3380CC4-5D6E-409C-BE32-E72D297353CC}">
                <c16:uniqueId val="{00000043-03AA-45A0-A454-CEDC5B571005}"/>
              </c:ext>
            </c:extLst>
          </c:dPt>
          <c:dPt>
            <c:idx val="13"/>
            <c:invertIfNegative val="0"/>
            <c:bubble3D val="0"/>
            <c:spPr>
              <a:pattFill prst="pct90">
                <a:fgClr>
                  <a:srgbClr val="FFC000"/>
                </a:fgClr>
                <a:bgClr>
                  <a:schemeClr val="bg1"/>
                </a:bgClr>
              </a:pattFill>
              <a:ln>
                <a:noFill/>
                <a:prstDash val="dash"/>
              </a:ln>
            </c:spPr>
            <c:extLst>
              <c:ext xmlns:c16="http://schemas.microsoft.com/office/drawing/2014/chart" uri="{C3380CC4-5D6E-409C-BE32-E72D297353CC}">
                <c16:uniqueId val="{00000045-03AA-45A0-A454-CEDC5B571005}"/>
              </c:ext>
            </c:extLst>
          </c:dPt>
          <c:dPt>
            <c:idx val="14"/>
            <c:invertIfNegative val="0"/>
            <c:bubble3D val="0"/>
            <c:spPr>
              <a:pattFill prst="pct90">
                <a:fgClr>
                  <a:srgbClr val="FFC000"/>
                </a:fgClr>
                <a:bgClr>
                  <a:schemeClr val="bg1"/>
                </a:bgClr>
              </a:pattFill>
              <a:ln>
                <a:noFill/>
                <a:prstDash val="dash"/>
              </a:ln>
            </c:spPr>
            <c:extLst>
              <c:ext xmlns:c16="http://schemas.microsoft.com/office/drawing/2014/chart" uri="{C3380CC4-5D6E-409C-BE32-E72D297353CC}">
                <c16:uniqueId val="{00000047-03AA-45A0-A454-CEDC5B571005}"/>
              </c:ext>
            </c:extLst>
          </c:dPt>
          <c:dPt>
            <c:idx val="15"/>
            <c:invertIfNegative val="0"/>
            <c:bubble3D val="0"/>
            <c:spPr>
              <a:pattFill prst="pct90">
                <a:fgClr>
                  <a:srgbClr val="FFC000"/>
                </a:fgClr>
                <a:bgClr>
                  <a:schemeClr val="bg1"/>
                </a:bgClr>
              </a:pattFill>
              <a:ln>
                <a:noFill/>
                <a:prstDash val="dash"/>
              </a:ln>
            </c:spPr>
            <c:extLst>
              <c:ext xmlns:c16="http://schemas.microsoft.com/office/drawing/2014/chart" uri="{C3380CC4-5D6E-409C-BE32-E72D297353CC}">
                <c16:uniqueId val="{00000049-03AA-45A0-A454-CEDC5B571005}"/>
              </c:ext>
            </c:extLst>
          </c:dPt>
          <c:dPt>
            <c:idx val="16"/>
            <c:invertIfNegative val="0"/>
            <c:bubble3D val="0"/>
            <c:spPr>
              <a:pattFill prst="pct90">
                <a:fgClr>
                  <a:srgbClr val="FFC000"/>
                </a:fgClr>
                <a:bgClr>
                  <a:schemeClr val="bg1"/>
                </a:bgClr>
              </a:pattFill>
              <a:ln>
                <a:noFill/>
                <a:prstDash val="dash"/>
              </a:ln>
            </c:spPr>
            <c:extLst>
              <c:ext xmlns:c16="http://schemas.microsoft.com/office/drawing/2014/chart" uri="{C3380CC4-5D6E-409C-BE32-E72D297353CC}">
                <c16:uniqueId val="{0000004B-03AA-45A0-A454-CEDC5B571005}"/>
              </c:ext>
            </c:extLst>
          </c:dPt>
          <c:dPt>
            <c:idx val="17"/>
            <c:invertIfNegative val="0"/>
            <c:bubble3D val="0"/>
            <c:spPr>
              <a:pattFill prst="pct90">
                <a:fgClr>
                  <a:srgbClr val="FFC000"/>
                </a:fgClr>
                <a:bgClr>
                  <a:schemeClr val="bg1"/>
                </a:bgClr>
              </a:pattFill>
              <a:ln>
                <a:noFill/>
                <a:prstDash val="dash"/>
              </a:ln>
            </c:spPr>
            <c:extLst>
              <c:ext xmlns:c16="http://schemas.microsoft.com/office/drawing/2014/chart" uri="{C3380CC4-5D6E-409C-BE32-E72D297353CC}">
                <c16:uniqueId val="{0000004D-03AA-45A0-A454-CEDC5B571005}"/>
              </c:ext>
            </c:extLst>
          </c:dPt>
          <c:dPt>
            <c:idx val="18"/>
            <c:invertIfNegative val="0"/>
            <c:bubble3D val="0"/>
            <c:spPr>
              <a:pattFill prst="pct90">
                <a:fgClr>
                  <a:srgbClr val="FFC000"/>
                </a:fgClr>
                <a:bgClr>
                  <a:schemeClr val="bg1"/>
                </a:bgClr>
              </a:pattFill>
              <a:ln>
                <a:noFill/>
                <a:prstDash val="dash"/>
              </a:ln>
            </c:spPr>
            <c:extLst>
              <c:ext xmlns:c16="http://schemas.microsoft.com/office/drawing/2014/chart" uri="{C3380CC4-5D6E-409C-BE32-E72D297353CC}">
                <c16:uniqueId val="{0000004F-03AA-45A0-A454-CEDC5B571005}"/>
              </c:ext>
            </c:extLst>
          </c:dPt>
          <c:dPt>
            <c:idx val="19"/>
            <c:invertIfNegative val="0"/>
            <c:bubble3D val="0"/>
            <c:spPr>
              <a:pattFill prst="pct90">
                <a:fgClr>
                  <a:srgbClr val="FFC000"/>
                </a:fgClr>
                <a:bgClr>
                  <a:schemeClr val="bg1"/>
                </a:bgClr>
              </a:pattFill>
              <a:ln>
                <a:noFill/>
                <a:prstDash val="dash"/>
              </a:ln>
            </c:spPr>
            <c:extLst>
              <c:ext xmlns:c16="http://schemas.microsoft.com/office/drawing/2014/chart" uri="{C3380CC4-5D6E-409C-BE32-E72D297353CC}">
                <c16:uniqueId val="{00000051-03AA-45A0-A454-CEDC5B571005}"/>
              </c:ext>
            </c:extLst>
          </c:dPt>
          <c:dPt>
            <c:idx val="20"/>
            <c:invertIfNegative val="0"/>
            <c:bubble3D val="0"/>
            <c:spPr>
              <a:pattFill prst="pct90">
                <a:fgClr>
                  <a:srgbClr val="FFC000"/>
                </a:fgClr>
                <a:bgClr>
                  <a:schemeClr val="bg1"/>
                </a:bgClr>
              </a:pattFill>
              <a:ln>
                <a:noFill/>
                <a:prstDash val="dash"/>
              </a:ln>
            </c:spPr>
            <c:extLst>
              <c:ext xmlns:c16="http://schemas.microsoft.com/office/drawing/2014/chart" uri="{C3380CC4-5D6E-409C-BE32-E72D297353CC}">
                <c16:uniqueId val="{00000053-03AA-45A0-A454-CEDC5B571005}"/>
              </c:ext>
            </c:extLst>
          </c:dPt>
          <c:dLbls>
            <c:dLbl>
              <c:idx val="0"/>
              <c:layout>
                <c:manualLayout>
                  <c:x val="0"/>
                  <c:y val="-4.1666666666666664E-2"/>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54-03AA-45A0-A454-CEDC5B571005}"/>
                </c:ext>
              </c:extLst>
            </c:dLbl>
            <c:dLbl>
              <c:idx val="1"/>
              <c:delete val="1"/>
              <c:extLst>
                <c:ext xmlns:c15="http://schemas.microsoft.com/office/drawing/2012/chart" uri="{CE6537A1-D6FC-4f65-9D91-7224C49458BB}"/>
                <c:ext xmlns:c16="http://schemas.microsoft.com/office/drawing/2014/chart" uri="{C3380CC4-5D6E-409C-BE32-E72D297353CC}">
                  <c16:uniqueId val="{00000055-03AA-45A0-A454-CEDC5B571005}"/>
                </c:ext>
              </c:extLst>
            </c:dLbl>
            <c:dLbl>
              <c:idx val="2"/>
              <c:delete val="1"/>
              <c:extLst>
                <c:ext xmlns:c15="http://schemas.microsoft.com/office/drawing/2012/chart" uri="{CE6537A1-D6FC-4f65-9D91-7224C49458BB}"/>
                <c:ext xmlns:c16="http://schemas.microsoft.com/office/drawing/2014/chart" uri="{C3380CC4-5D6E-409C-BE32-E72D297353CC}">
                  <c16:uniqueId val="{00000056-03AA-45A0-A454-CEDC5B571005}"/>
                </c:ext>
              </c:extLst>
            </c:dLbl>
            <c:dLbl>
              <c:idx val="3"/>
              <c:delete val="1"/>
              <c:extLst>
                <c:ext xmlns:c15="http://schemas.microsoft.com/office/drawing/2012/chart" uri="{CE6537A1-D6FC-4f65-9D91-7224C49458BB}"/>
                <c:ext xmlns:c16="http://schemas.microsoft.com/office/drawing/2014/chart" uri="{C3380CC4-5D6E-409C-BE32-E72D297353CC}">
                  <c16:uniqueId val="{00000057-03AA-45A0-A454-CEDC5B571005}"/>
                </c:ext>
              </c:extLst>
            </c:dLbl>
            <c:dLbl>
              <c:idx val="4"/>
              <c:delete val="1"/>
              <c:extLst>
                <c:ext xmlns:c15="http://schemas.microsoft.com/office/drawing/2012/chart" uri="{CE6537A1-D6FC-4f65-9D91-7224C49458BB}"/>
                <c:ext xmlns:c16="http://schemas.microsoft.com/office/drawing/2014/chart" uri="{C3380CC4-5D6E-409C-BE32-E72D297353CC}">
                  <c16:uniqueId val="{00000058-03AA-45A0-A454-CEDC5B571005}"/>
                </c:ext>
              </c:extLst>
            </c:dLbl>
            <c:dLbl>
              <c:idx val="5"/>
              <c:delete val="1"/>
              <c:extLst>
                <c:ext xmlns:c15="http://schemas.microsoft.com/office/drawing/2012/chart" uri="{CE6537A1-D6FC-4f65-9D91-7224C49458BB}"/>
                <c:ext xmlns:c16="http://schemas.microsoft.com/office/drawing/2014/chart" uri="{C3380CC4-5D6E-409C-BE32-E72D297353CC}">
                  <c16:uniqueId val="{00000059-03AA-45A0-A454-CEDC5B571005}"/>
                </c:ext>
              </c:extLst>
            </c:dLbl>
            <c:dLbl>
              <c:idx val="7"/>
              <c:delete val="1"/>
              <c:extLst>
                <c:ext xmlns:c15="http://schemas.microsoft.com/office/drawing/2012/chart" uri="{CE6537A1-D6FC-4f65-9D91-7224C49458BB}"/>
                <c:ext xmlns:c16="http://schemas.microsoft.com/office/drawing/2014/chart" uri="{C3380CC4-5D6E-409C-BE32-E72D297353CC}">
                  <c16:uniqueId val="{0000005A-03AA-45A0-A454-CEDC5B571005}"/>
                </c:ext>
              </c:extLst>
            </c:dLbl>
            <c:dLbl>
              <c:idx val="8"/>
              <c:delete val="1"/>
              <c:extLst>
                <c:ext xmlns:c15="http://schemas.microsoft.com/office/drawing/2012/chart" uri="{CE6537A1-D6FC-4f65-9D91-7224C49458BB}"/>
                <c:ext xmlns:c16="http://schemas.microsoft.com/office/drawing/2014/chart" uri="{C3380CC4-5D6E-409C-BE32-E72D297353CC}">
                  <c16:uniqueId val="{0000005B-03AA-45A0-A454-CEDC5B571005}"/>
                </c:ext>
              </c:extLst>
            </c:dLbl>
            <c:dLbl>
              <c:idx val="9"/>
              <c:delete val="1"/>
              <c:extLst>
                <c:ext xmlns:c15="http://schemas.microsoft.com/office/drawing/2012/chart" uri="{CE6537A1-D6FC-4f65-9D91-7224C49458BB}"/>
                <c:ext xmlns:c16="http://schemas.microsoft.com/office/drawing/2014/chart" uri="{C3380CC4-5D6E-409C-BE32-E72D297353CC}">
                  <c16:uniqueId val="{0000005C-03AA-45A0-A454-CEDC5B571005}"/>
                </c:ext>
              </c:extLst>
            </c:dLbl>
            <c:dLbl>
              <c:idx val="10"/>
              <c:spPr>
                <a:ln>
                  <a:prstDash val="solid"/>
                </a:ln>
              </c:spPr>
              <c:txPr>
                <a:bodyPr/>
                <a:lstStyle/>
                <a:p>
                  <a:pPr>
                    <a:defRPr sz="1100" b="1">
                      <a:latin typeface="游ゴシック" panose="020B0400000000000000" pitchFamily="50" charset="-128"/>
                      <a:ea typeface="游ゴシック" panose="020B0400000000000000" pitchFamily="50" charset="-128"/>
                    </a:defRPr>
                  </a:pPr>
                  <a:endParaRPr lang="ja-JP"/>
                </a:p>
              </c:txPr>
              <c:showLegendKey val="0"/>
              <c:showVal val="1"/>
              <c:showCatName val="0"/>
              <c:showSerName val="0"/>
              <c:showPercent val="0"/>
              <c:showBubbleSize val="0"/>
              <c:extLst>
                <c:ext xmlns:c16="http://schemas.microsoft.com/office/drawing/2014/chart" uri="{C3380CC4-5D6E-409C-BE32-E72D297353CC}">
                  <c16:uniqueId val="{0000003F-03AA-45A0-A454-CEDC5B571005}"/>
                </c:ext>
              </c:extLst>
            </c:dLbl>
            <c:dLbl>
              <c:idx val="11"/>
              <c:delete val="1"/>
              <c:extLst>
                <c:ext xmlns:c15="http://schemas.microsoft.com/office/drawing/2012/chart" uri="{CE6537A1-D6FC-4f65-9D91-7224C49458BB}"/>
                <c:ext xmlns:c16="http://schemas.microsoft.com/office/drawing/2014/chart" uri="{C3380CC4-5D6E-409C-BE32-E72D297353CC}">
                  <c16:uniqueId val="{00000041-03AA-45A0-A454-CEDC5B571005}"/>
                </c:ext>
              </c:extLst>
            </c:dLbl>
            <c:dLbl>
              <c:idx val="12"/>
              <c:delete val="1"/>
              <c:extLst>
                <c:ext xmlns:c15="http://schemas.microsoft.com/office/drawing/2012/chart" uri="{CE6537A1-D6FC-4f65-9D91-7224C49458BB}"/>
                <c:ext xmlns:c16="http://schemas.microsoft.com/office/drawing/2014/chart" uri="{C3380CC4-5D6E-409C-BE32-E72D297353CC}">
                  <c16:uniqueId val="{00000043-03AA-45A0-A454-CEDC5B571005}"/>
                </c:ext>
              </c:extLst>
            </c:dLbl>
            <c:dLbl>
              <c:idx val="13"/>
              <c:delete val="1"/>
              <c:extLst>
                <c:ext xmlns:c15="http://schemas.microsoft.com/office/drawing/2012/chart" uri="{CE6537A1-D6FC-4f65-9D91-7224C49458BB}"/>
                <c:ext xmlns:c16="http://schemas.microsoft.com/office/drawing/2014/chart" uri="{C3380CC4-5D6E-409C-BE32-E72D297353CC}">
                  <c16:uniqueId val="{00000045-03AA-45A0-A454-CEDC5B571005}"/>
                </c:ext>
              </c:extLst>
            </c:dLbl>
            <c:dLbl>
              <c:idx val="14"/>
              <c:delete val="1"/>
              <c:extLst>
                <c:ext xmlns:c15="http://schemas.microsoft.com/office/drawing/2012/chart" uri="{CE6537A1-D6FC-4f65-9D91-7224C49458BB}"/>
                <c:ext xmlns:c16="http://schemas.microsoft.com/office/drawing/2014/chart" uri="{C3380CC4-5D6E-409C-BE32-E72D297353CC}">
                  <c16:uniqueId val="{00000047-03AA-45A0-A454-CEDC5B571005}"/>
                </c:ext>
              </c:extLst>
            </c:dLbl>
            <c:dLbl>
              <c:idx val="16"/>
              <c:delete val="1"/>
              <c:extLst>
                <c:ext xmlns:c15="http://schemas.microsoft.com/office/drawing/2012/chart" uri="{CE6537A1-D6FC-4f65-9D91-7224C49458BB}"/>
                <c:ext xmlns:c16="http://schemas.microsoft.com/office/drawing/2014/chart" uri="{C3380CC4-5D6E-409C-BE32-E72D297353CC}">
                  <c16:uniqueId val="{0000004B-03AA-45A0-A454-CEDC5B571005}"/>
                </c:ext>
              </c:extLst>
            </c:dLbl>
            <c:dLbl>
              <c:idx val="18"/>
              <c:delete val="1"/>
              <c:extLst>
                <c:ext xmlns:c15="http://schemas.microsoft.com/office/drawing/2012/chart" uri="{CE6537A1-D6FC-4f65-9D91-7224C49458BB}"/>
                <c:ext xmlns:c16="http://schemas.microsoft.com/office/drawing/2014/chart" uri="{C3380CC4-5D6E-409C-BE32-E72D297353CC}">
                  <c16:uniqueId val="{0000004F-03AA-45A0-A454-CEDC5B571005}"/>
                </c:ext>
              </c:extLst>
            </c:dLbl>
            <c:dLbl>
              <c:idx val="19"/>
              <c:delete val="1"/>
              <c:extLst>
                <c:ext xmlns:c15="http://schemas.microsoft.com/office/drawing/2012/chart" uri="{CE6537A1-D6FC-4f65-9D91-7224C49458BB}"/>
                <c:ext xmlns:c16="http://schemas.microsoft.com/office/drawing/2014/chart" uri="{C3380CC4-5D6E-409C-BE32-E72D297353CC}">
                  <c16:uniqueId val="{00000051-03AA-45A0-A454-CEDC5B571005}"/>
                </c:ext>
              </c:extLst>
            </c:dLbl>
            <c:spPr>
              <a:noFill/>
              <a:ln>
                <a:noFill/>
              </a:ln>
              <a:effectLst/>
            </c:spPr>
            <c:txPr>
              <a:bodyPr/>
              <a:lstStyle/>
              <a:p>
                <a:pPr>
                  <a:defRPr sz="1100" b="1">
                    <a:latin typeface="游ゴシック" panose="020B0400000000000000" pitchFamily="50" charset="-128"/>
                    <a:ea typeface="游ゴシック" panose="020B0400000000000000" pitchFamily="50" charset="-128"/>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'人口構成（３区分）'!$A$4:$A$24</c:f>
              <c:numCache>
                <c:formatCode>General</c:formatCode>
                <c:ptCount val="21"/>
                <c:pt idx="0">
                  <c:v>1965</c:v>
                </c:pt>
                <c:pt idx="1">
                  <c:v>1970</c:v>
                </c:pt>
                <c:pt idx="2">
                  <c:v>1975</c:v>
                </c:pt>
                <c:pt idx="3">
                  <c:v>1980</c:v>
                </c:pt>
                <c:pt idx="4">
                  <c:v>1985</c:v>
                </c:pt>
                <c:pt idx="5">
                  <c:v>1990</c:v>
                </c:pt>
                <c:pt idx="6">
                  <c:v>1995</c:v>
                </c:pt>
                <c:pt idx="7">
                  <c:v>2000</c:v>
                </c:pt>
                <c:pt idx="8">
                  <c:v>2005</c:v>
                </c:pt>
                <c:pt idx="9">
                  <c:v>2010</c:v>
                </c:pt>
                <c:pt idx="10">
                  <c:v>2015</c:v>
                </c:pt>
                <c:pt idx="11">
                  <c:v>2020</c:v>
                </c:pt>
                <c:pt idx="12">
                  <c:v>2025</c:v>
                </c:pt>
                <c:pt idx="13">
                  <c:v>2030</c:v>
                </c:pt>
                <c:pt idx="14">
                  <c:v>2035</c:v>
                </c:pt>
                <c:pt idx="15">
                  <c:v>2040</c:v>
                </c:pt>
                <c:pt idx="16">
                  <c:v>2045</c:v>
                </c:pt>
                <c:pt idx="17">
                  <c:v>2050</c:v>
                </c:pt>
                <c:pt idx="18">
                  <c:v>2055</c:v>
                </c:pt>
                <c:pt idx="19">
                  <c:v>2060</c:v>
                </c:pt>
                <c:pt idx="20">
                  <c:v>2065</c:v>
                </c:pt>
              </c:numCache>
            </c:numRef>
          </c:cat>
          <c:val>
            <c:numRef>
              <c:f>'人口構成（３区分）'!$G$4:$G$24</c:f>
              <c:numCache>
                <c:formatCode>#,##0.0_ </c:formatCode>
                <c:ptCount val="21"/>
                <c:pt idx="0">
                  <c:v>4.5592817028328323</c:v>
                </c:pt>
                <c:pt idx="1">
                  <c:v>5.1677190938103639</c:v>
                </c:pt>
                <c:pt idx="2">
                  <c:v>6.0510429013060749</c:v>
                </c:pt>
                <c:pt idx="3">
                  <c:v>7.2464947844131142</c:v>
                </c:pt>
                <c:pt idx="4">
                  <c:v>8.2741113527575507</c:v>
                </c:pt>
                <c:pt idx="5">
                  <c:v>9.6961343314584951</c:v>
                </c:pt>
                <c:pt idx="6">
                  <c:v>11.933034933913506</c:v>
                </c:pt>
                <c:pt idx="7">
                  <c:v>14.96370495488064</c:v>
                </c:pt>
                <c:pt idx="8">
                  <c:v>18.657516189287104</c:v>
                </c:pt>
                <c:pt idx="9">
                  <c:v>22.389161269654707</c:v>
                </c:pt>
                <c:pt idx="10">
                  <c:v>26.233272609474618</c:v>
                </c:pt>
                <c:pt idx="11">
                  <c:v>27.853748634617119</c:v>
                </c:pt>
                <c:pt idx="12">
                  <c:v>28.331605727717037</c:v>
                </c:pt>
                <c:pt idx="13">
                  <c:v>29.433971788001369</c:v>
                </c:pt>
                <c:pt idx="14">
                  <c:v>31.455996481453603</c:v>
                </c:pt>
                <c:pt idx="15">
                  <c:v>34.473899418685946</c:v>
                </c:pt>
                <c:pt idx="16">
                  <c:v>36.204920684470949</c:v>
                </c:pt>
                <c:pt idx="17">
                  <c:v>37.227726032897358</c:v>
                </c:pt>
                <c:pt idx="18">
                  <c:v>37.553049816749855</c:v>
                </c:pt>
                <c:pt idx="19">
                  <c:v>37.43739160281465</c:v>
                </c:pt>
                <c:pt idx="20">
                  <c:v>37.661514815636266</c:v>
                </c:pt>
              </c:numCache>
            </c:numRef>
          </c:val>
          <c:extLst>
            <c:ext xmlns:c16="http://schemas.microsoft.com/office/drawing/2014/chart" uri="{C3380CC4-5D6E-409C-BE32-E72D297353CC}">
              <c16:uniqueId val="{0000005D-03AA-45A0-A454-CEDC5B571005}"/>
            </c:ext>
          </c:extLst>
        </c:ser>
        <c:dLbls>
          <c:showLegendKey val="0"/>
          <c:showVal val="0"/>
          <c:showCatName val="0"/>
          <c:showSerName val="0"/>
          <c:showPercent val="0"/>
          <c:showBubbleSize val="0"/>
        </c:dLbls>
        <c:gapWidth val="50"/>
        <c:overlap val="100"/>
        <c:serLines/>
        <c:axId val="87055744"/>
        <c:axId val="87057920"/>
      </c:barChart>
      <c:catAx>
        <c:axId val="87055744"/>
        <c:scaling>
          <c:orientation val="minMax"/>
        </c:scaling>
        <c:delete val="0"/>
        <c:axPos val="b"/>
        <c:numFmt formatCode="General" sourceLinked="1"/>
        <c:majorTickMark val="in"/>
        <c:minorTickMark val="none"/>
        <c:tickLblPos val="nextTo"/>
        <c:txPr>
          <a:bodyPr/>
          <a:lstStyle/>
          <a:p>
            <a:pPr>
              <a:defRPr sz="900" b="0">
                <a:latin typeface="游ゴシック" panose="020B0400000000000000" pitchFamily="50" charset="-128"/>
                <a:ea typeface="游ゴシック" panose="020B0400000000000000" pitchFamily="50" charset="-128"/>
              </a:defRPr>
            </a:pPr>
            <a:endParaRPr lang="ja-JP"/>
          </a:p>
        </c:txPr>
        <c:crossAx val="87057920"/>
        <c:crosses val="autoZero"/>
        <c:auto val="1"/>
        <c:lblAlgn val="ctr"/>
        <c:lblOffset val="5"/>
        <c:noMultiLvlLbl val="0"/>
      </c:catAx>
      <c:valAx>
        <c:axId val="87057920"/>
        <c:scaling>
          <c:orientation val="minMax"/>
        </c:scaling>
        <c:delete val="0"/>
        <c:axPos val="l"/>
        <c:majorGridlines/>
        <c:numFmt formatCode="0%" sourceLinked="0"/>
        <c:majorTickMark val="in"/>
        <c:minorTickMark val="none"/>
        <c:tickLblPos val="nextTo"/>
        <c:txPr>
          <a:bodyPr/>
          <a:lstStyle/>
          <a:p>
            <a:pPr>
              <a:defRPr sz="900" b="0">
                <a:latin typeface="游ゴシック" panose="020B0400000000000000" pitchFamily="50" charset="-128"/>
                <a:ea typeface="游ゴシック" panose="020B0400000000000000" pitchFamily="50" charset="-128"/>
              </a:defRPr>
            </a:pPr>
            <a:endParaRPr lang="ja-JP"/>
          </a:p>
        </c:txPr>
        <c:crossAx val="87055744"/>
        <c:crosses val="autoZero"/>
        <c:crossBetween val="between"/>
        <c:majorUnit val="0.1"/>
      </c:valAx>
    </c:plotArea>
    <c:legend>
      <c:legendPos val="b"/>
      <c:layout>
        <c:manualLayout>
          <c:xMode val="edge"/>
          <c:yMode val="edge"/>
          <c:x val="0.24474476692362171"/>
          <c:y val="0.92883061679966483"/>
          <c:w val="0.62746667834033709"/>
          <c:h val="6.0491285488247289E-2"/>
        </c:manualLayout>
      </c:layout>
      <c:overlay val="0"/>
      <c:spPr>
        <a:ln>
          <a:solidFill>
            <a:schemeClr val="bg1">
              <a:lumMod val="75000"/>
            </a:schemeClr>
          </a:solidFill>
        </a:ln>
      </c:spPr>
      <c:txPr>
        <a:bodyPr/>
        <a:lstStyle/>
        <a:p>
          <a:pPr>
            <a:defRPr sz="900">
              <a:latin typeface="游ゴシック" panose="020B0400000000000000" pitchFamily="50" charset="-128"/>
              <a:ea typeface="游ゴシック" panose="020B0400000000000000" pitchFamily="50" charset="-128"/>
              <a:cs typeface="Meiryo UI" panose="020B0604030504040204" pitchFamily="50" charset="-128"/>
            </a:defRPr>
          </a:pPr>
          <a:endParaRPr lang="ja-JP"/>
        </a:p>
      </c:txPr>
    </c:legend>
    <c:plotVisOnly val="1"/>
    <c:dispBlanksAs val="gap"/>
    <c:showDLblsOverMax val="0"/>
  </c:chart>
  <c:spPr>
    <a:ln>
      <a:noFill/>
    </a:ln>
  </c:sp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2042145870920532E-2"/>
          <c:y val="5.7490713860209659E-2"/>
          <c:w val="0.80617291495279508"/>
          <c:h val="0.85821897229613331"/>
        </c:manualLayout>
      </c:layout>
      <c:lineChart>
        <c:grouping val="standard"/>
        <c:varyColors val="0"/>
        <c:ser>
          <c:idx val="4"/>
          <c:order val="0"/>
          <c:tx>
            <c:strRef>
              <c:f>開業数比較!$B$3</c:f>
              <c:strCache>
                <c:ptCount val="1"/>
                <c:pt idx="0">
                  <c:v>大阪</c:v>
                </c:pt>
              </c:strCache>
            </c:strRef>
          </c:tx>
          <c:cat>
            <c:numRef>
              <c:f>開業数比較!$C$2:$N$2</c:f>
              <c:numCache>
                <c:formatCode>General</c:formatCode>
                <c:ptCount val="12"/>
                <c:pt idx="0">
                  <c:v>2007</c:v>
                </c:pt>
                <c:pt idx="1">
                  <c:v>2008</c:v>
                </c:pt>
                <c:pt idx="2">
                  <c:v>2009</c:v>
                </c:pt>
                <c:pt idx="3">
                  <c:v>2010</c:v>
                </c:pt>
                <c:pt idx="4">
                  <c:v>2011</c:v>
                </c:pt>
                <c:pt idx="5">
                  <c:v>2012</c:v>
                </c:pt>
                <c:pt idx="6">
                  <c:v>2013</c:v>
                </c:pt>
                <c:pt idx="7">
                  <c:v>2014</c:v>
                </c:pt>
                <c:pt idx="8">
                  <c:v>2015</c:v>
                </c:pt>
                <c:pt idx="9">
                  <c:v>2016</c:v>
                </c:pt>
                <c:pt idx="10">
                  <c:v>2017</c:v>
                </c:pt>
                <c:pt idx="11">
                  <c:v>2018</c:v>
                </c:pt>
              </c:numCache>
            </c:numRef>
          </c:cat>
          <c:val>
            <c:numRef>
              <c:f>開業数比較!$C$3:$M$3</c:f>
              <c:numCache>
                <c:formatCode>General</c:formatCode>
                <c:ptCount val="11"/>
                <c:pt idx="0">
                  <c:v>8460</c:v>
                </c:pt>
                <c:pt idx="1">
                  <c:v>7246</c:v>
                </c:pt>
                <c:pt idx="2">
                  <c:v>7770</c:v>
                </c:pt>
                <c:pt idx="3">
                  <c:v>7477</c:v>
                </c:pt>
                <c:pt idx="4">
                  <c:v>7564</c:v>
                </c:pt>
                <c:pt idx="5">
                  <c:v>7854</c:v>
                </c:pt>
                <c:pt idx="6">
                  <c:v>8276</c:v>
                </c:pt>
                <c:pt idx="7">
                  <c:v>8383</c:v>
                </c:pt>
                <c:pt idx="8">
                  <c:v>10119</c:v>
                </c:pt>
                <c:pt idx="9">
                  <c:v>11700</c:v>
                </c:pt>
                <c:pt idx="10">
                  <c:v>11629</c:v>
                </c:pt>
              </c:numCache>
            </c:numRef>
          </c:val>
          <c:smooth val="0"/>
          <c:extLst>
            <c:ext xmlns:c16="http://schemas.microsoft.com/office/drawing/2014/chart" uri="{C3380CC4-5D6E-409C-BE32-E72D297353CC}">
              <c16:uniqueId val="{00000000-C74D-4CAD-A774-687089A9ACDD}"/>
            </c:ext>
          </c:extLst>
        </c:ser>
        <c:ser>
          <c:idx val="5"/>
          <c:order val="1"/>
          <c:tx>
            <c:strRef>
              <c:f>開業数比較!$B$4</c:f>
              <c:strCache>
                <c:ptCount val="1"/>
                <c:pt idx="0">
                  <c:v>東京</c:v>
                </c:pt>
              </c:strCache>
            </c:strRef>
          </c:tx>
          <c:cat>
            <c:numRef>
              <c:f>開業数比較!$C$2:$N$2</c:f>
              <c:numCache>
                <c:formatCode>General</c:formatCode>
                <c:ptCount val="12"/>
                <c:pt idx="0">
                  <c:v>2007</c:v>
                </c:pt>
                <c:pt idx="1">
                  <c:v>2008</c:v>
                </c:pt>
                <c:pt idx="2">
                  <c:v>2009</c:v>
                </c:pt>
                <c:pt idx="3">
                  <c:v>2010</c:v>
                </c:pt>
                <c:pt idx="4">
                  <c:v>2011</c:v>
                </c:pt>
                <c:pt idx="5">
                  <c:v>2012</c:v>
                </c:pt>
                <c:pt idx="6">
                  <c:v>2013</c:v>
                </c:pt>
                <c:pt idx="7">
                  <c:v>2014</c:v>
                </c:pt>
                <c:pt idx="8">
                  <c:v>2015</c:v>
                </c:pt>
                <c:pt idx="9">
                  <c:v>2016</c:v>
                </c:pt>
                <c:pt idx="10">
                  <c:v>2017</c:v>
                </c:pt>
                <c:pt idx="11">
                  <c:v>2018</c:v>
                </c:pt>
              </c:numCache>
            </c:numRef>
          </c:cat>
          <c:val>
            <c:numRef>
              <c:f>開業数比較!$C$4:$M$4</c:f>
              <c:numCache>
                <c:formatCode>General</c:formatCode>
                <c:ptCount val="11"/>
                <c:pt idx="0">
                  <c:v>16182</c:v>
                </c:pt>
                <c:pt idx="1">
                  <c:v>14886</c:v>
                </c:pt>
                <c:pt idx="2">
                  <c:v>15516</c:v>
                </c:pt>
                <c:pt idx="3">
                  <c:v>15065</c:v>
                </c:pt>
                <c:pt idx="4">
                  <c:v>14727</c:v>
                </c:pt>
                <c:pt idx="5">
                  <c:v>14931</c:v>
                </c:pt>
                <c:pt idx="6">
                  <c:v>15757</c:v>
                </c:pt>
                <c:pt idx="7">
                  <c:v>16995</c:v>
                </c:pt>
                <c:pt idx="8">
                  <c:v>18930</c:v>
                </c:pt>
                <c:pt idx="9">
                  <c:v>20557</c:v>
                </c:pt>
                <c:pt idx="10">
                  <c:v>20811</c:v>
                </c:pt>
              </c:numCache>
            </c:numRef>
          </c:val>
          <c:smooth val="0"/>
          <c:extLst>
            <c:ext xmlns:c16="http://schemas.microsoft.com/office/drawing/2014/chart" uri="{C3380CC4-5D6E-409C-BE32-E72D297353CC}">
              <c16:uniqueId val="{00000001-C74D-4CAD-A774-687089A9ACDD}"/>
            </c:ext>
          </c:extLst>
        </c:ser>
        <c:ser>
          <c:idx val="6"/>
          <c:order val="2"/>
          <c:tx>
            <c:strRef>
              <c:f>開業数比較!$B$5</c:f>
              <c:strCache>
                <c:ptCount val="1"/>
                <c:pt idx="0">
                  <c:v>愛知</c:v>
                </c:pt>
              </c:strCache>
            </c:strRef>
          </c:tx>
          <c:cat>
            <c:numRef>
              <c:f>開業数比較!$C$2:$N$2</c:f>
              <c:numCache>
                <c:formatCode>General</c:formatCode>
                <c:ptCount val="12"/>
                <c:pt idx="0">
                  <c:v>2007</c:v>
                </c:pt>
                <c:pt idx="1">
                  <c:v>2008</c:v>
                </c:pt>
                <c:pt idx="2">
                  <c:v>2009</c:v>
                </c:pt>
                <c:pt idx="3">
                  <c:v>2010</c:v>
                </c:pt>
                <c:pt idx="4">
                  <c:v>2011</c:v>
                </c:pt>
                <c:pt idx="5">
                  <c:v>2012</c:v>
                </c:pt>
                <c:pt idx="6">
                  <c:v>2013</c:v>
                </c:pt>
                <c:pt idx="7">
                  <c:v>2014</c:v>
                </c:pt>
                <c:pt idx="8">
                  <c:v>2015</c:v>
                </c:pt>
                <c:pt idx="9">
                  <c:v>2016</c:v>
                </c:pt>
                <c:pt idx="10">
                  <c:v>2017</c:v>
                </c:pt>
                <c:pt idx="11">
                  <c:v>2018</c:v>
                </c:pt>
              </c:numCache>
            </c:numRef>
          </c:cat>
          <c:val>
            <c:numRef>
              <c:f>開業数比較!$C$5:$M$5</c:f>
              <c:numCache>
                <c:formatCode>General</c:formatCode>
                <c:ptCount val="11"/>
                <c:pt idx="0">
                  <c:v>5832</c:v>
                </c:pt>
                <c:pt idx="1">
                  <c:v>5210</c:v>
                </c:pt>
                <c:pt idx="2">
                  <c:v>5568</c:v>
                </c:pt>
                <c:pt idx="3">
                  <c:v>5424</c:v>
                </c:pt>
                <c:pt idx="4">
                  <c:v>5233</c:v>
                </c:pt>
                <c:pt idx="5">
                  <c:v>5480</c:v>
                </c:pt>
                <c:pt idx="6">
                  <c:v>5660</c:v>
                </c:pt>
                <c:pt idx="7">
                  <c:v>6196</c:v>
                </c:pt>
                <c:pt idx="8">
                  <c:v>6613</c:v>
                </c:pt>
                <c:pt idx="9">
                  <c:v>7149</c:v>
                </c:pt>
                <c:pt idx="10">
                  <c:v>7040</c:v>
                </c:pt>
              </c:numCache>
            </c:numRef>
          </c:val>
          <c:smooth val="0"/>
          <c:extLst>
            <c:ext xmlns:c16="http://schemas.microsoft.com/office/drawing/2014/chart" uri="{C3380CC4-5D6E-409C-BE32-E72D297353CC}">
              <c16:uniqueId val="{00000002-C74D-4CAD-A774-687089A9ACDD}"/>
            </c:ext>
          </c:extLst>
        </c:ser>
        <c:ser>
          <c:idx val="7"/>
          <c:order val="3"/>
          <c:tx>
            <c:strRef>
              <c:f>開業数比較!$B$6</c:f>
              <c:strCache>
                <c:ptCount val="1"/>
                <c:pt idx="0">
                  <c:v>全国平均</c:v>
                </c:pt>
              </c:strCache>
            </c:strRef>
          </c:tx>
          <c:cat>
            <c:numRef>
              <c:f>開業数比較!$C$2:$N$2</c:f>
              <c:numCache>
                <c:formatCode>General</c:formatCode>
                <c:ptCount val="12"/>
                <c:pt idx="0">
                  <c:v>2007</c:v>
                </c:pt>
                <c:pt idx="1">
                  <c:v>2008</c:v>
                </c:pt>
                <c:pt idx="2">
                  <c:v>2009</c:v>
                </c:pt>
                <c:pt idx="3">
                  <c:v>2010</c:v>
                </c:pt>
                <c:pt idx="4">
                  <c:v>2011</c:v>
                </c:pt>
                <c:pt idx="5">
                  <c:v>2012</c:v>
                </c:pt>
                <c:pt idx="6">
                  <c:v>2013</c:v>
                </c:pt>
                <c:pt idx="7">
                  <c:v>2014</c:v>
                </c:pt>
                <c:pt idx="8">
                  <c:v>2015</c:v>
                </c:pt>
                <c:pt idx="9">
                  <c:v>2016</c:v>
                </c:pt>
                <c:pt idx="10">
                  <c:v>2017</c:v>
                </c:pt>
                <c:pt idx="11">
                  <c:v>2018</c:v>
                </c:pt>
              </c:numCache>
            </c:numRef>
          </c:cat>
          <c:val>
            <c:numRef>
              <c:f>開業数比較!$C$6:$M$6</c:f>
              <c:numCache>
                <c:formatCode>General</c:formatCode>
                <c:ptCount val="11"/>
                <c:pt idx="0">
                  <c:v>2134</c:v>
                </c:pt>
                <c:pt idx="1">
                  <c:v>1806</c:v>
                </c:pt>
                <c:pt idx="2" formatCode="0_ ">
                  <c:v>2040.4042553191489</c:v>
                </c:pt>
                <c:pt idx="3" formatCode="0_ ">
                  <c:v>1942.5531914893618</c:v>
                </c:pt>
                <c:pt idx="4" formatCode="0_ ">
                  <c:v>1941.1702127659576</c:v>
                </c:pt>
                <c:pt idx="5" formatCode="0_ ">
                  <c:v>1993.6382978723404</c:v>
                </c:pt>
                <c:pt idx="6" formatCode="0_ ">
                  <c:v>2106.744680851064</c:v>
                </c:pt>
                <c:pt idx="7" formatCode="0_ ">
                  <c:v>2152.1489361702129</c:v>
                </c:pt>
                <c:pt idx="8" formatCode="0_ ">
                  <c:v>2323.4468085106382</c:v>
                </c:pt>
                <c:pt idx="9" formatCode="0_ ">
                  <c:v>2548.5106382978724</c:v>
                </c:pt>
                <c:pt idx="10" formatCode="0_ ">
                  <c:v>2582.1914893617022</c:v>
                </c:pt>
              </c:numCache>
            </c:numRef>
          </c:val>
          <c:smooth val="0"/>
          <c:extLst>
            <c:ext xmlns:c16="http://schemas.microsoft.com/office/drawing/2014/chart" uri="{C3380CC4-5D6E-409C-BE32-E72D297353CC}">
              <c16:uniqueId val="{00000003-C74D-4CAD-A774-687089A9ACDD}"/>
            </c:ext>
          </c:extLst>
        </c:ser>
        <c:ser>
          <c:idx val="0"/>
          <c:order val="4"/>
          <c:tx>
            <c:strRef>
              <c:f>開業数比較!$B$3</c:f>
              <c:strCache>
                <c:ptCount val="1"/>
                <c:pt idx="0">
                  <c:v>大阪</c:v>
                </c:pt>
              </c:strCache>
            </c:strRef>
          </c:tx>
          <c:spPr>
            <a:ln w="44450"/>
          </c:spPr>
          <c:marker>
            <c:symbol val="diamond"/>
            <c:size val="11"/>
          </c:marker>
          <c:dLbls>
            <c:dLbl>
              <c:idx val="0"/>
              <c:layout/>
              <c:tx>
                <c:rich>
                  <a:bodyPr/>
                  <a:lstStyle/>
                  <a:p>
                    <a:r>
                      <a:rPr lang="en-US" altLang="ja-JP"/>
                      <a:t>8,460</a:t>
                    </a:r>
                  </a:p>
                </c:rich>
              </c:tx>
              <c:dLblPos val="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C74D-4CAD-A774-687089A9ACDD}"/>
                </c:ext>
              </c:extLst>
            </c:dLbl>
            <c:dLbl>
              <c:idx val="8"/>
              <c:layout>
                <c:manualLayout>
                  <c:x val="4.3810095384418414E-2"/>
                  <c:y val="-0.14382612556194629"/>
                </c:manualLayout>
              </c:layout>
              <c:tx>
                <c:rich>
                  <a:bodyPr wrap="square" lIns="38100" tIns="19050" rIns="38100" bIns="19050" anchor="ctr" anchorCtr="0">
                    <a:spAutoFit/>
                  </a:bodyPr>
                  <a:lstStyle/>
                  <a:p>
                    <a:pPr marL="0" marR="0" lvl="0" indent="0" algn="ctr" defTabSz="914400" rtl="0" eaLnBrk="1" fontAlgn="auto" latinLnBrk="0" hangingPunct="1">
                      <a:lnSpc>
                        <a:spcPts val="1200"/>
                      </a:lnSpc>
                      <a:spcBef>
                        <a:spcPts val="0"/>
                      </a:spcBef>
                      <a:spcAft>
                        <a:spcPts val="0"/>
                      </a:spcAft>
                      <a:buClrTx/>
                      <a:buSzTx/>
                      <a:buFontTx/>
                      <a:buNone/>
                      <a:tabLst/>
                      <a:defRPr sz="10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r>
                      <a:rPr lang="en-US" altLang="ja-JP" dirty="0" smtClean="0">
                        <a:latin typeface="Meiryo UI" panose="020B0604030504040204" pitchFamily="50" charset="-128"/>
                        <a:ea typeface="Meiryo UI" panose="020B0604030504040204" pitchFamily="50" charset="-128"/>
                      </a:rPr>
                      <a:t>11,629</a:t>
                    </a:r>
                    <a:endParaRPr lang="en-US" altLang="ja-JP" dirty="0">
                      <a:latin typeface="Meiryo UI" panose="020B0604030504040204" pitchFamily="50" charset="-128"/>
                      <a:ea typeface="Meiryo UI" panose="020B0604030504040204" pitchFamily="50" charset="-128"/>
                    </a:endParaRPr>
                  </a:p>
                </c:rich>
              </c:tx>
              <c:spPr>
                <a:noFill/>
                <a:ln>
                  <a:noFill/>
                </a:ln>
                <a:effectLst/>
              </c:spPr>
              <c:dLblPos val="r"/>
              <c:showLegendKey val="0"/>
              <c:showVal val="1"/>
              <c:showCatName val="0"/>
              <c:showSerName val="1"/>
              <c:showPercent val="0"/>
              <c:showBubbleSize val="0"/>
              <c:extLst>
                <c:ext xmlns:c15="http://schemas.microsoft.com/office/drawing/2012/chart" uri="{CE6537A1-D6FC-4f65-9D91-7224C49458BB}">
                  <c15:layout/>
                </c:ext>
                <c:ext xmlns:c16="http://schemas.microsoft.com/office/drawing/2014/chart" uri="{C3380CC4-5D6E-409C-BE32-E72D297353CC}">
                  <c16:uniqueId val="{00000005-C74D-4CAD-A774-687089A9ACDD}"/>
                </c:ext>
              </c:extLst>
            </c:dLbl>
            <c:dLbl>
              <c:idx val="11"/>
              <c:layout>
                <c:manualLayout>
                  <c:x val="0"/>
                  <c:y val="-9.8092225063661678E-2"/>
                </c:manualLayout>
              </c:layout>
              <c:tx>
                <c:rich>
                  <a:bodyPr/>
                  <a:lstStyle/>
                  <a:p>
                    <a:r>
                      <a:rPr lang="en-US" altLang="ja-JP" dirty="0"/>
                      <a:t>8,463</a:t>
                    </a:r>
                    <a:r>
                      <a:rPr lang="ja-JP" altLang="en-US" dirty="0"/>
                      <a:t>　</a:t>
                    </a:r>
                    <a:r>
                      <a:rPr lang="ja-JP" altLang="en-US" dirty="0" smtClean="0"/>
                      <a:t>大阪</a:t>
                    </a:r>
                    <a:endParaRPr lang="ja-JP" altLang="en-US" dirty="0"/>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C74D-4CAD-A774-687089A9ACDD}"/>
                </c:ext>
              </c:extLst>
            </c:dLbl>
            <c:spPr>
              <a:noFill/>
              <a:ln>
                <a:noFill/>
              </a:ln>
              <a:effectLst/>
            </c:spPr>
            <c:txPr>
              <a:bodyPr wrap="square" lIns="38100" tIns="19050" rIns="38100" bIns="19050" anchor="ctr">
                <a:spAutoFit/>
              </a:bodyPr>
              <a:lstStyle/>
              <a:p>
                <a:pPr>
                  <a:lnSpc>
                    <a:spcPts val="1200"/>
                  </a:lnSpc>
                  <a:defRPr>
                    <a:latin typeface="Meiryo UI" panose="020B0604030504040204" pitchFamily="50" charset="-128"/>
                    <a:ea typeface="Meiryo UI" panose="020B0604030504040204" pitchFamily="50" charset="-128"/>
                  </a:defRPr>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開業数比較!$C$2:$N$2</c:f>
              <c:numCache>
                <c:formatCode>General</c:formatCode>
                <c:ptCount val="12"/>
                <c:pt idx="0">
                  <c:v>2007</c:v>
                </c:pt>
                <c:pt idx="1">
                  <c:v>2008</c:v>
                </c:pt>
                <c:pt idx="2">
                  <c:v>2009</c:v>
                </c:pt>
                <c:pt idx="3">
                  <c:v>2010</c:v>
                </c:pt>
                <c:pt idx="4">
                  <c:v>2011</c:v>
                </c:pt>
                <c:pt idx="5">
                  <c:v>2012</c:v>
                </c:pt>
                <c:pt idx="6">
                  <c:v>2013</c:v>
                </c:pt>
                <c:pt idx="7">
                  <c:v>2014</c:v>
                </c:pt>
                <c:pt idx="8">
                  <c:v>2015</c:v>
                </c:pt>
                <c:pt idx="9">
                  <c:v>2016</c:v>
                </c:pt>
                <c:pt idx="10">
                  <c:v>2017</c:v>
                </c:pt>
                <c:pt idx="11">
                  <c:v>2018</c:v>
                </c:pt>
              </c:numCache>
            </c:numRef>
          </c:cat>
          <c:val>
            <c:numRef>
              <c:f>開業数比較!$C$3:$N$3</c:f>
              <c:numCache>
                <c:formatCode>General</c:formatCode>
                <c:ptCount val="12"/>
                <c:pt idx="0">
                  <c:v>8460</c:v>
                </c:pt>
                <c:pt idx="1">
                  <c:v>7246</c:v>
                </c:pt>
                <c:pt idx="2">
                  <c:v>7770</c:v>
                </c:pt>
                <c:pt idx="3">
                  <c:v>7477</c:v>
                </c:pt>
                <c:pt idx="4">
                  <c:v>7564</c:v>
                </c:pt>
                <c:pt idx="5">
                  <c:v>7854</c:v>
                </c:pt>
                <c:pt idx="6">
                  <c:v>8276</c:v>
                </c:pt>
                <c:pt idx="7">
                  <c:v>8383</c:v>
                </c:pt>
                <c:pt idx="8">
                  <c:v>10119</c:v>
                </c:pt>
                <c:pt idx="9">
                  <c:v>11700</c:v>
                </c:pt>
                <c:pt idx="10">
                  <c:v>11629</c:v>
                </c:pt>
                <c:pt idx="11">
                  <c:v>8463</c:v>
                </c:pt>
              </c:numCache>
            </c:numRef>
          </c:val>
          <c:smooth val="0"/>
          <c:extLst>
            <c:ext xmlns:c16="http://schemas.microsoft.com/office/drawing/2014/chart" uri="{C3380CC4-5D6E-409C-BE32-E72D297353CC}">
              <c16:uniqueId val="{00000007-C74D-4CAD-A774-687089A9ACDD}"/>
            </c:ext>
          </c:extLst>
        </c:ser>
        <c:ser>
          <c:idx val="1"/>
          <c:order val="5"/>
          <c:tx>
            <c:strRef>
              <c:f>開業数比較!$B$4</c:f>
              <c:strCache>
                <c:ptCount val="1"/>
                <c:pt idx="0">
                  <c:v>東京</c:v>
                </c:pt>
              </c:strCache>
            </c:strRef>
          </c:tx>
          <c:dLbls>
            <c:dLbl>
              <c:idx val="8"/>
              <c:layout>
                <c:manualLayout>
                  <c:x val="4.2652720648724878E-2"/>
                  <c:y val="-0.15294143125531265"/>
                </c:manualLayout>
              </c:layout>
              <c:tx>
                <c:rich>
                  <a:bodyPr wrap="square" lIns="38100" tIns="19050" rIns="38100" bIns="19050" anchor="ctr">
                    <a:spAutoFit/>
                  </a:bodyPr>
                  <a:lstStyle/>
                  <a:p>
                    <a:pPr>
                      <a:lnSpc>
                        <a:spcPts val="1200"/>
                      </a:lnSpc>
                      <a:defRPr>
                        <a:latin typeface="Meiryo UI" panose="020B0604030504040204" pitchFamily="50" charset="-128"/>
                        <a:ea typeface="Meiryo UI" panose="020B0604030504040204" pitchFamily="50" charset="-128"/>
                      </a:defRPr>
                    </a:pPr>
                    <a:r>
                      <a:rPr lang="en-US" altLang="ja-JP" dirty="0" smtClean="0"/>
                      <a:t>20,811</a:t>
                    </a:r>
                  </a:p>
                </c:rich>
              </c:tx>
              <c:spPr>
                <a:noFill/>
                <a:ln>
                  <a:noFill/>
                </a:ln>
                <a:effectLst/>
              </c:spPr>
              <c:dLblPos val="r"/>
              <c:showLegendKey val="0"/>
              <c:showVal val="1"/>
              <c:showCatName val="0"/>
              <c:showSerName val="1"/>
              <c:showPercent val="0"/>
              <c:showBubbleSize val="0"/>
              <c:extLst>
                <c:ext xmlns:c15="http://schemas.microsoft.com/office/drawing/2012/chart" uri="{CE6537A1-D6FC-4f65-9D91-7224C49458BB}">
                  <c15:layout/>
                </c:ext>
                <c:ext xmlns:c16="http://schemas.microsoft.com/office/drawing/2014/chart" uri="{C3380CC4-5D6E-409C-BE32-E72D297353CC}">
                  <c16:uniqueId val="{00000008-C74D-4CAD-A774-687089A9ACDD}"/>
                </c:ext>
              </c:extLst>
            </c:dLbl>
            <c:dLbl>
              <c:idx val="11"/>
              <c:layout>
                <c:manualLayout>
                  <c:x val="0"/>
                  <c:y val="-8.3015190371430486E-2"/>
                </c:manualLayout>
              </c:layout>
              <c:tx>
                <c:rich>
                  <a:bodyPr wrap="square" lIns="38100" tIns="19050" rIns="38100" bIns="19050" anchor="ctr" anchorCtr="0">
                    <a:spAutoFit/>
                  </a:bodyPr>
                  <a:lstStyle/>
                  <a:p>
                    <a:pPr marL="0" marR="0" lvl="0" indent="0" algn="ctr" defTabSz="914400" rtl="0" eaLnBrk="1" fontAlgn="auto" latinLnBrk="0" hangingPunct="1">
                      <a:lnSpc>
                        <a:spcPts val="1200"/>
                      </a:lnSpc>
                      <a:spcBef>
                        <a:spcPts val="0"/>
                      </a:spcBef>
                      <a:spcAft>
                        <a:spcPts val="0"/>
                      </a:spcAft>
                      <a:buClrTx/>
                      <a:buSzTx/>
                      <a:buFontTx/>
                      <a:buNone/>
                      <a:tabLst/>
                      <a:defRPr sz="10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r>
                      <a:rPr lang="en-US" altLang="ja-JP" dirty="0">
                        <a:latin typeface="Meiryo UI" panose="020B0604030504040204" pitchFamily="50" charset="-128"/>
                        <a:ea typeface="Meiryo UI" panose="020B0604030504040204" pitchFamily="50" charset="-128"/>
                      </a:rPr>
                      <a:t>18,179</a:t>
                    </a:r>
                    <a:r>
                      <a:rPr lang="ja-JP" altLang="en-US" baseline="0" dirty="0">
                        <a:latin typeface="Meiryo UI" panose="020B0604030504040204" pitchFamily="50" charset="-128"/>
                        <a:ea typeface="Meiryo UI" panose="020B0604030504040204" pitchFamily="50" charset="-128"/>
                      </a:rPr>
                      <a:t> </a:t>
                    </a:r>
                    <a:r>
                      <a:rPr lang="ja-JP" altLang="en-US" baseline="0" dirty="0" smtClean="0">
                        <a:latin typeface="Meiryo UI" panose="020B0604030504040204" pitchFamily="50" charset="-128"/>
                        <a:ea typeface="Meiryo UI" panose="020B0604030504040204" pitchFamily="50" charset="-128"/>
                      </a:rPr>
                      <a:t>東京</a:t>
                    </a:r>
                    <a:endParaRPr lang="ja-JP" altLang="en-US" sz="1000" b="0" i="0" u="none" strike="noStrike" kern="1200" baseline="0" dirty="0" smtClean="0">
                      <a:solidFill>
                        <a:sysClr val="windowText" lastClr="000000"/>
                      </a:solidFill>
                      <a:latin typeface="Meiryo UI" panose="020B0604030504040204" pitchFamily="50" charset="-128"/>
                      <a:ea typeface="Meiryo UI" panose="020B0604030504040204" pitchFamily="50" charset="-128"/>
                    </a:endParaRPr>
                  </a:p>
                </c:rich>
              </c:tx>
              <c:spPr>
                <a:noFill/>
                <a:ln>
                  <a:noFill/>
                </a:ln>
                <a:effectLst/>
              </c:sp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C74D-4CAD-A774-687089A9ACDD}"/>
                </c:ext>
              </c:extLst>
            </c:dLbl>
            <c:spPr>
              <a:noFill/>
              <a:ln>
                <a:noFill/>
              </a:ln>
              <a:effectLst/>
            </c:spPr>
            <c:txPr>
              <a:bodyPr wrap="square" lIns="38100" tIns="19050" rIns="38100" bIns="19050" anchor="ctr">
                <a:spAutoFit/>
              </a:bodyPr>
              <a:lstStyle/>
              <a:p>
                <a:pPr>
                  <a:defRPr>
                    <a:latin typeface="Meiryo UI" panose="020B0604030504040204" pitchFamily="50" charset="-128"/>
                    <a:ea typeface="Meiryo UI" panose="020B0604030504040204" pitchFamily="50" charset="-128"/>
                  </a:defRPr>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開業数比較!$C$2:$N$2</c:f>
              <c:numCache>
                <c:formatCode>General</c:formatCode>
                <c:ptCount val="12"/>
                <c:pt idx="0">
                  <c:v>2007</c:v>
                </c:pt>
                <c:pt idx="1">
                  <c:v>2008</c:v>
                </c:pt>
                <c:pt idx="2">
                  <c:v>2009</c:v>
                </c:pt>
                <c:pt idx="3">
                  <c:v>2010</c:v>
                </c:pt>
                <c:pt idx="4">
                  <c:v>2011</c:v>
                </c:pt>
                <c:pt idx="5">
                  <c:v>2012</c:v>
                </c:pt>
                <c:pt idx="6">
                  <c:v>2013</c:v>
                </c:pt>
                <c:pt idx="7">
                  <c:v>2014</c:v>
                </c:pt>
                <c:pt idx="8">
                  <c:v>2015</c:v>
                </c:pt>
                <c:pt idx="9">
                  <c:v>2016</c:v>
                </c:pt>
                <c:pt idx="10">
                  <c:v>2017</c:v>
                </c:pt>
                <c:pt idx="11">
                  <c:v>2018</c:v>
                </c:pt>
              </c:numCache>
            </c:numRef>
          </c:cat>
          <c:val>
            <c:numRef>
              <c:f>開業数比較!$C$4:$N$4</c:f>
              <c:numCache>
                <c:formatCode>General</c:formatCode>
                <c:ptCount val="12"/>
                <c:pt idx="0">
                  <c:v>16182</c:v>
                </c:pt>
                <c:pt idx="1">
                  <c:v>14886</c:v>
                </c:pt>
                <c:pt idx="2">
                  <c:v>15516</c:v>
                </c:pt>
                <c:pt idx="3">
                  <c:v>15065</c:v>
                </c:pt>
                <c:pt idx="4">
                  <c:v>14727</c:v>
                </c:pt>
                <c:pt idx="5">
                  <c:v>14931</c:v>
                </c:pt>
                <c:pt idx="6">
                  <c:v>15757</c:v>
                </c:pt>
                <c:pt idx="7">
                  <c:v>16995</c:v>
                </c:pt>
                <c:pt idx="8">
                  <c:v>18930</c:v>
                </c:pt>
                <c:pt idx="9">
                  <c:v>20557</c:v>
                </c:pt>
                <c:pt idx="10">
                  <c:v>20811</c:v>
                </c:pt>
                <c:pt idx="11">
                  <c:v>18179</c:v>
                </c:pt>
              </c:numCache>
            </c:numRef>
          </c:val>
          <c:smooth val="0"/>
          <c:extLst>
            <c:ext xmlns:c16="http://schemas.microsoft.com/office/drawing/2014/chart" uri="{C3380CC4-5D6E-409C-BE32-E72D297353CC}">
              <c16:uniqueId val="{0000000A-C74D-4CAD-A774-687089A9ACDD}"/>
            </c:ext>
          </c:extLst>
        </c:ser>
        <c:ser>
          <c:idx val="2"/>
          <c:order val="6"/>
          <c:tx>
            <c:strRef>
              <c:f>開業数比較!$B$5</c:f>
              <c:strCache>
                <c:ptCount val="1"/>
                <c:pt idx="0">
                  <c:v>愛知</c:v>
                </c:pt>
              </c:strCache>
            </c:strRef>
          </c:tx>
          <c:dLbls>
            <c:dLbl>
              <c:idx val="8"/>
              <c:layout>
                <c:manualLayout>
                  <c:x val="5.2731099161385311E-2"/>
                  <c:y val="-7.8431188537829752E-2"/>
                </c:manualLayout>
              </c:layout>
              <c:tx>
                <c:rich>
                  <a:bodyPr wrap="square" lIns="38100" tIns="19050" rIns="38100" bIns="19050" anchor="ctr" anchorCtr="0">
                    <a:spAutoFit/>
                  </a:bodyPr>
                  <a:lstStyle/>
                  <a:p>
                    <a:pPr marL="0" marR="0" lvl="0" indent="0" algn="ctr" defTabSz="914400" rtl="0" eaLnBrk="1" fontAlgn="auto" latinLnBrk="0" hangingPunct="1">
                      <a:lnSpc>
                        <a:spcPts val="1200"/>
                      </a:lnSpc>
                      <a:spcBef>
                        <a:spcPts val="0"/>
                      </a:spcBef>
                      <a:spcAft>
                        <a:spcPts val="0"/>
                      </a:spcAft>
                      <a:buClrTx/>
                      <a:buSzTx/>
                      <a:buFontTx/>
                      <a:buNone/>
                      <a:tabLst/>
                      <a:defRPr sz="10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r>
                      <a:rPr lang="en-US" altLang="ja-JP" dirty="0" smtClean="0">
                        <a:latin typeface="Meiryo UI" panose="020B0604030504040204" pitchFamily="50" charset="-128"/>
                        <a:ea typeface="Meiryo UI" panose="020B0604030504040204" pitchFamily="50" charset="-128"/>
                      </a:rPr>
                      <a:t>7,040</a:t>
                    </a:r>
                    <a:endParaRPr lang="en-US" altLang="ja-JP" dirty="0">
                      <a:latin typeface="Meiryo UI" panose="020B0604030504040204" pitchFamily="50" charset="-128"/>
                      <a:ea typeface="Meiryo UI" panose="020B0604030504040204" pitchFamily="50" charset="-128"/>
                    </a:endParaRPr>
                  </a:p>
                </c:rich>
              </c:tx>
              <c:spPr>
                <a:noFill/>
                <a:ln>
                  <a:noFill/>
                </a:ln>
                <a:effectLst/>
              </c:spPr>
              <c:dLblPos val="r"/>
              <c:showLegendKey val="0"/>
              <c:showVal val="1"/>
              <c:showCatName val="0"/>
              <c:showSerName val="1"/>
              <c:showPercent val="0"/>
              <c:showBubbleSize val="0"/>
              <c:extLst>
                <c:ext xmlns:c15="http://schemas.microsoft.com/office/drawing/2012/chart" uri="{CE6537A1-D6FC-4f65-9D91-7224C49458BB}">
                  <c15:layout/>
                </c:ext>
                <c:ext xmlns:c16="http://schemas.microsoft.com/office/drawing/2014/chart" uri="{C3380CC4-5D6E-409C-BE32-E72D297353CC}">
                  <c16:uniqueId val="{0000000B-C74D-4CAD-A774-687089A9ACDD}"/>
                </c:ext>
              </c:extLst>
            </c:dLbl>
            <c:dLbl>
              <c:idx val="11"/>
              <c:layout>
                <c:manualLayout>
                  <c:x val="0"/>
                  <c:y val="-2.7504011001604316E-2"/>
                </c:manualLayout>
              </c:layout>
              <c:tx>
                <c:rich>
                  <a:bodyPr wrap="square" lIns="38100" tIns="19050" rIns="38100" bIns="19050" anchor="ctr" anchorCtr="0">
                    <a:spAutoFit/>
                  </a:bodyPr>
                  <a:lstStyle/>
                  <a:p>
                    <a:pPr marL="0" marR="0" lvl="0" indent="0" algn="ctr" defTabSz="914400" rtl="0" eaLnBrk="1" fontAlgn="auto" latinLnBrk="0" hangingPunct="1">
                      <a:lnSpc>
                        <a:spcPts val="1200"/>
                      </a:lnSpc>
                      <a:spcBef>
                        <a:spcPts val="0"/>
                      </a:spcBef>
                      <a:spcAft>
                        <a:spcPts val="0"/>
                      </a:spcAft>
                      <a:buClrTx/>
                      <a:buSzTx/>
                      <a:buFontTx/>
                      <a:buNone/>
                      <a:tabLst/>
                      <a:defRPr sz="10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r>
                      <a:rPr lang="en-US" altLang="ja-JP" dirty="0">
                        <a:latin typeface="Meiryo UI" panose="020B0604030504040204" pitchFamily="50" charset="-128"/>
                        <a:ea typeface="Meiryo UI" panose="020B0604030504040204" pitchFamily="50" charset="-128"/>
                      </a:rPr>
                      <a:t>5,987</a:t>
                    </a:r>
                    <a:r>
                      <a:rPr lang="ja-JP" altLang="en-US" baseline="0" dirty="0">
                        <a:latin typeface="Meiryo UI" panose="020B0604030504040204" pitchFamily="50" charset="-128"/>
                        <a:ea typeface="Meiryo UI" panose="020B0604030504040204" pitchFamily="50" charset="-128"/>
                      </a:rPr>
                      <a:t> </a:t>
                    </a:r>
                    <a:r>
                      <a:rPr lang="ja-JP" altLang="en-US" baseline="0" dirty="0" smtClean="0">
                        <a:latin typeface="Meiryo UI" panose="020B0604030504040204" pitchFamily="50" charset="-128"/>
                        <a:ea typeface="Meiryo UI" panose="020B0604030504040204" pitchFamily="50" charset="-128"/>
                      </a:rPr>
                      <a:t>愛知</a:t>
                    </a:r>
                    <a:endParaRPr lang="ja-JP" altLang="en-US" baseline="0" dirty="0">
                      <a:latin typeface="Meiryo UI" panose="020B0604030504040204" pitchFamily="50" charset="-128"/>
                      <a:ea typeface="Meiryo UI" panose="020B0604030504040204" pitchFamily="50" charset="-128"/>
                    </a:endParaRPr>
                  </a:p>
                </c:rich>
              </c:tx>
              <c:spPr>
                <a:noFill/>
                <a:ln>
                  <a:noFill/>
                </a:ln>
                <a:effectLst/>
              </c:sp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C-C74D-4CAD-A774-687089A9ACDD}"/>
                </c:ext>
              </c:extLst>
            </c:dLbl>
            <c:spPr>
              <a:noFill/>
              <a:ln>
                <a:noFill/>
              </a:ln>
              <a:effectLst/>
            </c:spPr>
            <c:txPr>
              <a:bodyPr wrap="square" lIns="38100" tIns="19050" rIns="38100" bIns="19050" anchor="ctr">
                <a:spAutoFit/>
              </a:bodyPr>
              <a:lstStyle/>
              <a:p>
                <a:pPr>
                  <a:lnSpc>
                    <a:spcPts val="1200"/>
                  </a:lnSpc>
                  <a:defRPr>
                    <a:latin typeface="Meiryo UI" panose="020B0604030504040204" pitchFamily="50" charset="-128"/>
                    <a:ea typeface="Meiryo UI" panose="020B0604030504040204" pitchFamily="50" charset="-128"/>
                  </a:defRPr>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開業数比較!$C$2:$N$2</c:f>
              <c:numCache>
                <c:formatCode>General</c:formatCode>
                <c:ptCount val="12"/>
                <c:pt idx="0">
                  <c:v>2007</c:v>
                </c:pt>
                <c:pt idx="1">
                  <c:v>2008</c:v>
                </c:pt>
                <c:pt idx="2">
                  <c:v>2009</c:v>
                </c:pt>
                <c:pt idx="3">
                  <c:v>2010</c:v>
                </c:pt>
                <c:pt idx="4">
                  <c:v>2011</c:v>
                </c:pt>
                <c:pt idx="5">
                  <c:v>2012</c:v>
                </c:pt>
                <c:pt idx="6">
                  <c:v>2013</c:v>
                </c:pt>
                <c:pt idx="7">
                  <c:v>2014</c:v>
                </c:pt>
                <c:pt idx="8">
                  <c:v>2015</c:v>
                </c:pt>
                <c:pt idx="9">
                  <c:v>2016</c:v>
                </c:pt>
                <c:pt idx="10">
                  <c:v>2017</c:v>
                </c:pt>
                <c:pt idx="11">
                  <c:v>2018</c:v>
                </c:pt>
              </c:numCache>
            </c:numRef>
          </c:cat>
          <c:val>
            <c:numRef>
              <c:f>開業数比較!$C$5:$N$5</c:f>
              <c:numCache>
                <c:formatCode>General</c:formatCode>
                <c:ptCount val="12"/>
                <c:pt idx="0">
                  <c:v>5832</c:v>
                </c:pt>
                <c:pt idx="1">
                  <c:v>5210</c:v>
                </c:pt>
                <c:pt idx="2">
                  <c:v>5568</c:v>
                </c:pt>
                <c:pt idx="3">
                  <c:v>5424</c:v>
                </c:pt>
                <c:pt idx="4">
                  <c:v>5233</c:v>
                </c:pt>
                <c:pt idx="5">
                  <c:v>5480</c:v>
                </c:pt>
                <c:pt idx="6">
                  <c:v>5660</c:v>
                </c:pt>
                <c:pt idx="7">
                  <c:v>6196</c:v>
                </c:pt>
                <c:pt idx="8">
                  <c:v>6613</c:v>
                </c:pt>
                <c:pt idx="9">
                  <c:v>7149</c:v>
                </c:pt>
                <c:pt idx="10">
                  <c:v>7040</c:v>
                </c:pt>
                <c:pt idx="11">
                  <c:v>5987</c:v>
                </c:pt>
              </c:numCache>
            </c:numRef>
          </c:val>
          <c:smooth val="0"/>
          <c:extLst>
            <c:ext xmlns:c16="http://schemas.microsoft.com/office/drawing/2014/chart" uri="{C3380CC4-5D6E-409C-BE32-E72D297353CC}">
              <c16:uniqueId val="{0000000D-C74D-4CAD-A774-687089A9ACDD}"/>
            </c:ext>
          </c:extLst>
        </c:ser>
        <c:ser>
          <c:idx val="3"/>
          <c:order val="7"/>
          <c:tx>
            <c:strRef>
              <c:f>開業数比較!$B$6</c:f>
              <c:strCache>
                <c:ptCount val="1"/>
                <c:pt idx="0">
                  <c:v>全国平均</c:v>
                </c:pt>
              </c:strCache>
            </c:strRef>
          </c:tx>
          <c:cat>
            <c:numRef>
              <c:f>開業数比較!$C$2:$N$2</c:f>
              <c:numCache>
                <c:formatCode>General</c:formatCode>
                <c:ptCount val="12"/>
                <c:pt idx="0">
                  <c:v>2007</c:v>
                </c:pt>
                <c:pt idx="1">
                  <c:v>2008</c:v>
                </c:pt>
                <c:pt idx="2">
                  <c:v>2009</c:v>
                </c:pt>
                <c:pt idx="3">
                  <c:v>2010</c:v>
                </c:pt>
                <c:pt idx="4">
                  <c:v>2011</c:v>
                </c:pt>
                <c:pt idx="5">
                  <c:v>2012</c:v>
                </c:pt>
                <c:pt idx="6">
                  <c:v>2013</c:v>
                </c:pt>
                <c:pt idx="7">
                  <c:v>2014</c:v>
                </c:pt>
                <c:pt idx="8">
                  <c:v>2015</c:v>
                </c:pt>
                <c:pt idx="9">
                  <c:v>2016</c:v>
                </c:pt>
                <c:pt idx="10">
                  <c:v>2017</c:v>
                </c:pt>
                <c:pt idx="11">
                  <c:v>2018</c:v>
                </c:pt>
              </c:numCache>
            </c:numRef>
          </c:cat>
          <c:val>
            <c:numRef>
              <c:f>開業数比較!$C$6:$N$6</c:f>
              <c:numCache>
                <c:formatCode>General</c:formatCode>
                <c:ptCount val="12"/>
                <c:pt idx="0">
                  <c:v>2134</c:v>
                </c:pt>
                <c:pt idx="1">
                  <c:v>1806</c:v>
                </c:pt>
                <c:pt idx="2" formatCode="0_ ">
                  <c:v>2040.4042553191489</c:v>
                </c:pt>
                <c:pt idx="3" formatCode="0_ ">
                  <c:v>1942.5531914893618</c:v>
                </c:pt>
                <c:pt idx="4" formatCode="0_ ">
                  <c:v>1941.1702127659576</c:v>
                </c:pt>
                <c:pt idx="5" formatCode="0_ ">
                  <c:v>1993.6382978723404</c:v>
                </c:pt>
                <c:pt idx="6" formatCode="0_ ">
                  <c:v>2106.744680851064</c:v>
                </c:pt>
                <c:pt idx="7" formatCode="0_ ">
                  <c:v>2152.1489361702129</c:v>
                </c:pt>
                <c:pt idx="8" formatCode="0_ ">
                  <c:v>2323.4468085106382</c:v>
                </c:pt>
                <c:pt idx="9" formatCode="0_ ">
                  <c:v>2548.5106382978724</c:v>
                </c:pt>
                <c:pt idx="10" formatCode="0_ ">
                  <c:v>2582.1914893617022</c:v>
                </c:pt>
                <c:pt idx="11">
                  <c:v>2096</c:v>
                </c:pt>
              </c:numCache>
            </c:numRef>
          </c:val>
          <c:smooth val="0"/>
          <c:extLst>
            <c:ext xmlns:c16="http://schemas.microsoft.com/office/drawing/2014/chart" uri="{C3380CC4-5D6E-409C-BE32-E72D297353CC}">
              <c16:uniqueId val="{00000010-C74D-4CAD-A774-687089A9ACDD}"/>
            </c:ext>
          </c:extLst>
        </c:ser>
        <c:dLbls>
          <c:showLegendKey val="0"/>
          <c:showVal val="0"/>
          <c:showCatName val="0"/>
          <c:showSerName val="0"/>
          <c:showPercent val="0"/>
          <c:showBubbleSize val="0"/>
        </c:dLbls>
        <c:marker val="1"/>
        <c:smooth val="0"/>
        <c:axId val="88202240"/>
        <c:axId val="86532864"/>
      </c:lineChart>
      <c:catAx>
        <c:axId val="88202240"/>
        <c:scaling>
          <c:orientation val="minMax"/>
        </c:scaling>
        <c:delete val="0"/>
        <c:axPos val="b"/>
        <c:numFmt formatCode="General" sourceLinked="1"/>
        <c:majorTickMark val="none"/>
        <c:minorTickMark val="none"/>
        <c:tickLblPos val="nextTo"/>
        <c:crossAx val="86532864"/>
        <c:crosses val="autoZero"/>
        <c:auto val="1"/>
        <c:lblAlgn val="ctr"/>
        <c:lblOffset val="100"/>
        <c:noMultiLvlLbl val="0"/>
      </c:catAx>
      <c:valAx>
        <c:axId val="86532864"/>
        <c:scaling>
          <c:orientation val="minMax"/>
        </c:scaling>
        <c:delete val="0"/>
        <c:axPos val="l"/>
        <c:majorGridlines/>
        <c:numFmt formatCode="General" sourceLinked="1"/>
        <c:majorTickMark val="none"/>
        <c:minorTickMark val="none"/>
        <c:tickLblPos val="nextTo"/>
        <c:crossAx val="88202240"/>
        <c:crosses val="autoZero"/>
        <c:crossBetween val="between"/>
      </c:valAx>
    </c:plotArea>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0"/>
            <a:ext cx="2949575" cy="496888"/>
          </a:xfrm>
          <a:prstGeom prst="rect">
            <a:avLst/>
          </a:prstGeom>
        </p:spPr>
        <p:txBody>
          <a:bodyPr vert="horz" lIns="91433" tIns="45717" rIns="91433" bIns="45717" rtlCol="0"/>
          <a:lstStyle>
            <a:lvl1pPr algn="l">
              <a:defRPr sz="1200"/>
            </a:lvl1pPr>
          </a:lstStyle>
          <a:p>
            <a:endParaRPr kumimoji="1" lang="ja-JP" altLang="en-US"/>
          </a:p>
        </p:txBody>
      </p:sp>
      <p:sp>
        <p:nvSpPr>
          <p:cNvPr id="4" name="フッター プレースホルダー 3"/>
          <p:cNvSpPr>
            <a:spLocks noGrp="1"/>
          </p:cNvSpPr>
          <p:nvPr>
            <p:ph type="ftr" sz="quarter" idx="2"/>
          </p:nvPr>
        </p:nvSpPr>
        <p:spPr>
          <a:xfrm>
            <a:off x="2" y="9440866"/>
            <a:ext cx="2949575" cy="496887"/>
          </a:xfrm>
          <a:prstGeom prst="rect">
            <a:avLst/>
          </a:prstGeom>
        </p:spPr>
        <p:txBody>
          <a:bodyPr vert="horz" lIns="91433" tIns="45717" rIns="91433" bIns="45717"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39" y="9440866"/>
            <a:ext cx="2949575" cy="496887"/>
          </a:xfrm>
          <a:prstGeom prst="rect">
            <a:avLst/>
          </a:prstGeom>
        </p:spPr>
        <p:txBody>
          <a:bodyPr vert="horz" lIns="91433" tIns="45717" rIns="91433" bIns="45717" rtlCol="0" anchor="b"/>
          <a:lstStyle>
            <a:lvl1pPr algn="r">
              <a:defRPr sz="1200"/>
            </a:lvl1pPr>
          </a:lstStyle>
          <a:p>
            <a:fld id="{3FA8D4F6-A8D6-432C-BA59-0C059F0DD957}" type="slidenum">
              <a:rPr kumimoji="1" lang="ja-JP" altLang="en-US" smtClean="0"/>
              <a:t>‹#›</a:t>
            </a:fld>
            <a:endParaRPr kumimoji="1" lang="ja-JP" altLang="en-US"/>
          </a:p>
        </p:txBody>
      </p:sp>
    </p:spTree>
    <p:extLst>
      <p:ext uri="{BB962C8B-B14F-4D97-AF65-F5344CB8AC3E}">
        <p14:creationId xmlns:p14="http://schemas.microsoft.com/office/powerpoint/2010/main" val="42827141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0"/>
            <a:ext cx="2949787" cy="496967"/>
          </a:xfrm>
          <a:prstGeom prst="rect">
            <a:avLst/>
          </a:prstGeom>
        </p:spPr>
        <p:txBody>
          <a:bodyPr vert="horz" lIns="91433" tIns="45717" rIns="91433" bIns="45717"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9" y="0"/>
            <a:ext cx="2949787" cy="496967"/>
          </a:xfrm>
          <a:prstGeom prst="rect">
            <a:avLst/>
          </a:prstGeom>
        </p:spPr>
        <p:txBody>
          <a:bodyPr vert="horz" lIns="91433" tIns="45717" rIns="91433" bIns="45717" rtlCol="0"/>
          <a:lstStyle>
            <a:lvl1pPr algn="r">
              <a:defRPr sz="1200"/>
            </a:lvl1pPr>
          </a:lstStyle>
          <a:p>
            <a:fld id="{8D5BEBC8-2257-4310-91FB-3838D0908DC9}" type="datetimeFigureOut">
              <a:rPr kumimoji="1" lang="ja-JP" altLang="en-US" smtClean="0"/>
              <a:t>2020/1/27</a:t>
            </a:fld>
            <a:endParaRPr kumimoji="1" lang="ja-JP" altLang="en-US"/>
          </a:p>
        </p:txBody>
      </p:sp>
      <p:sp>
        <p:nvSpPr>
          <p:cNvPr id="4" name="スライド イメージ プレースホルダー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33" tIns="45717" rIns="91433" bIns="45717" rtlCol="0" anchor="ctr"/>
          <a:lstStyle/>
          <a:p>
            <a:endParaRPr lang="ja-JP" altLang="en-US"/>
          </a:p>
        </p:txBody>
      </p:sp>
      <p:sp>
        <p:nvSpPr>
          <p:cNvPr id="5" name="ノート プレースホルダー 4"/>
          <p:cNvSpPr>
            <a:spLocks noGrp="1"/>
          </p:cNvSpPr>
          <p:nvPr>
            <p:ph type="body" sz="quarter" idx="3"/>
          </p:nvPr>
        </p:nvSpPr>
        <p:spPr>
          <a:xfrm>
            <a:off x="680721" y="4721186"/>
            <a:ext cx="5445760" cy="4472702"/>
          </a:xfrm>
          <a:prstGeom prst="rect">
            <a:avLst/>
          </a:prstGeom>
        </p:spPr>
        <p:txBody>
          <a:bodyPr vert="horz" lIns="91433" tIns="45717" rIns="91433" bIns="45717"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2" y="9440648"/>
            <a:ext cx="2949787" cy="496967"/>
          </a:xfrm>
          <a:prstGeom prst="rect">
            <a:avLst/>
          </a:prstGeom>
        </p:spPr>
        <p:txBody>
          <a:bodyPr vert="horz" lIns="91433" tIns="45717" rIns="91433" bIns="45717"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9" y="9440648"/>
            <a:ext cx="2949787" cy="496967"/>
          </a:xfrm>
          <a:prstGeom prst="rect">
            <a:avLst/>
          </a:prstGeom>
        </p:spPr>
        <p:txBody>
          <a:bodyPr vert="horz" lIns="91433" tIns="45717" rIns="91433" bIns="45717" rtlCol="0" anchor="b"/>
          <a:lstStyle>
            <a:lvl1pPr algn="r">
              <a:defRPr sz="1200"/>
            </a:lvl1pPr>
          </a:lstStyle>
          <a:p>
            <a:fld id="{F87C77AA-7151-4A8D-8C26-E58B9E1A327F}" type="slidenum">
              <a:rPr kumimoji="1" lang="ja-JP" altLang="en-US" smtClean="0"/>
              <a:t>‹#›</a:t>
            </a:fld>
            <a:endParaRPr kumimoji="1" lang="ja-JP" altLang="en-US"/>
          </a:p>
        </p:txBody>
      </p:sp>
    </p:spTree>
    <p:extLst>
      <p:ext uri="{BB962C8B-B14F-4D97-AF65-F5344CB8AC3E}">
        <p14:creationId xmlns:p14="http://schemas.microsoft.com/office/powerpoint/2010/main" val="112034105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280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87C77AA-7151-4A8D-8C26-E58B9E1A327F}" type="slidenum">
              <a:rPr kumimoji="1" lang="ja-JP" altLang="en-US" smtClean="0"/>
              <a:t>0</a:t>
            </a:fld>
            <a:endParaRPr kumimoji="1" lang="ja-JP" altLang="en-US"/>
          </a:p>
        </p:txBody>
      </p:sp>
    </p:spTree>
    <p:extLst>
      <p:ext uri="{BB962C8B-B14F-4D97-AF65-F5344CB8AC3E}">
        <p14:creationId xmlns:p14="http://schemas.microsoft.com/office/powerpoint/2010/main" val="30379373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87C77AA-7151-4A8D-8C26-E58B9E1A327F}" type="slidenum">
              <a:rPr kumimoji="1" lang="ja-JP" altLang="en-US" smtClean="0"/>
              <a:t>12</a:t>
            </a:fld>
            <a:endParaRPr kumimoji="1" lang="ja-JP" altLang="en-US"/>
          </a:p>
        </p:txBody>
      </p:sp>
    </p:spTree>
    <p:extLst>
      <p:ext uri="{BB962C8B-B14F-4D97-AF65-F5344CB8AC3E}">
        <p14:creationId xmlns:p14="http://schemas.microsoft.com/office/powerpoint/2010/main" val="30671032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b="1" dirty="0" smtClean="0"/>
              <a:t>〇環境省　報道提供</a:t>
            </a:r>
            <a:endParaRPr lang="en-US" altLang="ja-JP" b="1" dirty="0" smtClean="0"/>
          </a:p>
          <a:p>
            <a:r>
              <a:rPr lang="en-US" altLang="ja-JP" b="1" dirty="0" smtClean="0"/>
              <a:t>TCFD</a:t>
            </a:r>
            <a:r>
              <a:rPr lang="ja-JP" altLang="en-US" b="1" dirty="0" smtClean="0"/>
              <a:t>に沿った気候リスク・機会のシナリオ分析支援事業及びインターナルカーボンプライシング活用支援事業参加企業募集について</a:t>
            </a:r>
            <a:endParaRPr kumimoji="1" lang="en-US" altLang="ja-JP" dirty="0" smtClean="0"/>
          </a:p>
          <a:p>
            <a:r>
              <a:rPr kumimoji="1" lang="en-US" altLang="ja-JP" dirty="0" smtClean="0"/>
              <a:t>http://www.env.go.jp/press/106834.html</a:t>
            </a:r>
            <a:endParaRPr kumimoji="1" lang="ja-JP" altLang="en-US" dirty="0"/>
          </a:p>
        </p:txBody>
      </p:sp>
      <p:sp>
        <p:nvSpPr>
          <p:cNvPr id="4" name="スライド番号プレースホルダー 3"/>
          <p:cNvSpPr>
            <a:spLocks noGrp="1"/>
          </p:cNvSpPr>
          <p:nvPr>
            <p:ph type="sldNum" sz="quarter" idx="10"/>
          </p:nvPr>
        </p:nvSpPr>
        <p:spPr/>
        <p:txBody>
          <a:bodyPr/>
          <a:lstStyle/>
          <a:p>
            <a:fld id="{F87C77AA-7151-4A8D-8C26-E58B9E1A327F}" type="slidenum">
              <a:rPr kumimoji="1" lang="ja-JP" altLang="en-US" smtClean="0"/>
              <a:t>16</a:t>
            </a:fld>
            <a:endParaRPr kumimoji="1" lang="ja-JP" altLang="en-US"/>
          </a:p>
        </p:txBody>
      </p:sp>
    </p:spTree>
    <p:extLst>
      <p:ext uri="{BB962C8B-B14F-4D97-AF65-F5344CB8AC3E}">
        <p14:creationId xmlns:p14="http://schemas.microsoft.com/office/powerpoint/2010/main" val="23794019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b="1" dirty="0" smtClean="0"/>
              <a:t>〇環境省　報道提供</a:t>
            </a:r>
            <a:endParaRPr lang="en-US" altLang="ja-JP" b="1" dirty="0" smtClean="0"/>
          </a:p>
          <a:p>
            <a:r>
              <a:rPr lang="en-US" altLang="ja-JP" b="1" dirty="0" smtClean="0"/>
              <a:t>TCFD</a:t>
            </a:r>
            <a:r>
              <a:rPr lang="ja-JP" altLang="en-US" b="1" dirty="0" smtClean="0"/>
              <a:t>に沿った気候リスク・機会のシナリオ分析支援事業及びインターナルカーボンプライシング活用支援事業参加企業募集について</a:t>
            </a:r>
            <a:endParaRPr kumimoji="1" lang="en-US" altLang="ja-JP" dirty="0" smtClean="0"/>
          </a:p>
          <a:p>
            <a:r>
              <a:rPr kumimoji="1" lang="en-US" altLang="ja-JP" dirty="0" smtClean="0"/>
              <a:t>http://www.env.go.jp/press/106834.html</a:t>
            </a:r>
            <a:endParaRPr kumimoji="1" lang="ja-JP" altLang="en-US" dirty="0"/>
          </a:p>
        </p:txBody>
      </p:sp>
      <p:sp>
        <p:nvSpPr>
          <p:cNvPr id="4" name="スライド番号プレースホルダー 3"/>
          <p:cNvSpPr>
            <a:spLocks noGrp="1"/>
          </p:cNvSpPr>
          <p:nvPr>
            <p:ph type="sldNum" sz="quarter" idx="10"/>
          </p:nvPr>
        </p:nvSpPr>
        <p:spPr/>
        <p:txBody>
          <a:bodyPr/>
          <a:lstStyle/>
          <a:p>
            <a:fld id="{F87C77AA-7151-4A8D-8C26-E58B9E1A327F}" type="slidenum">
              <a:rPr kumimoji="1" lang="ja-JP" altLang="en-US" smtClean="0"/>
              <a:t>20</a:t>
            </a:fld>
            <a:endParaRPr kumimoji="1" lang="ja-JP" altLang="en-US"/>
          </a:p>
        </p:txBody>
      </p:sp>
    </p:spTree>
    <p:extLst>
      <p:ext uri="{BB962C8B-B14F-4D97-AF65-F5344CB8AC3E}">
        <p14:creationId xmlns:p14="http://schemas.microsoft.com/office/powerpoint/2010/main" val="3726714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https://www.meti.go.jp/shingikai/enecho/denryoku_gas/denryoku_gas/pdf/016_s01_00.pdf</a:t>
            </a:r>
            <a:endParaRPr kumimoji="1" lang="ja-JP" altLang="en-US" dirty="0"/>
          </a:p>
        </p:txBody>
      </p:sp>
      <p:sp>
        <p:nvSpPr>
          <p:cNvPr id="4" name="スライド番号プレースホルダー 3"/>
          <p:cNvSpPr>
            <a:spLocks noGrp="1"/>
          </p:cNvSpPr>
          <p:nvPr>
            <p:ph type="sldNum" sz="quarter" idx="10"/>
          </p:nvPr>
        </p:nvSpPr>
        <p:spPr/>
        <p:txBody>
          <a:bodyPr/>
          <a:lstStyle/>
          <a:p>
            <a:fld id="{F87C77AA-7151-4A8D-8C26-E58B9E1A327F}" type="slidenum">
              <a:rPr kumimoji="1" lang="ja-JP" altLang="en-US" smtClean="0"/>
              <a:t>24</a:t>
            </a:fld>
            <a:endParaRPr kumimoji="1" lang="ja-JP" altLang="en-US"/>
          </a:p>
        </p:txBody>
      </p:sp>
    </p:spTree>
    <p:extLst>
      <p:ext uri="{BB962C8B-B14F-4D97-AF65-F5344CB8AC3E}">
        <p14:creationId xmlns:p14="http://schemas.microsoft.com/office/powerpoint/2010/main" val="17073689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https://www.meti.go.jp/shingikai/enecho/denryoku_gas/denryoku_gas/pdf/016_s01_00.pdf</a:t>
            </a:r>
            <a:endParaRPr kumimoji="1" lang="ja-JP" altLang="en-US" dirty="0"/>
          </a:p>
        </p:txBody>
      </p:sp>
      <p:sp>
        <p:nvSpPr>
          <p:cNvPr id="4" name="スライド番号プレースホルダー 3"/>
          <p:cNvSpPr>
            <a:spLocks noGrp="1"/>
          </p:cNvSpPr>
          <p:nvPr>
            <p:ph type="sldNum" sz="quarter" idx="10"/>
          </p:nvPr>
        </p:nvSpPr>
        <p:spPr/>
        <p:txBody>
          <a:bodyPr/>
          <a:lstStyle/>
          <a:p>
            <a:fld id="{F87C77AA-7151-4A8D-8C26-E58B9E1A327F}" type="slidenum">
              <a:rPr kumimoji="1" lang="ja-JP" altLang="en-US" smtClean="0"/>
              <a:t>25</a:t>
            </a:fld>
            <a:endParaRPr kumimoji="1" lang="ja-JP" altLang="en-US"/>
          </a:p>
        </p:txBody>
      </p:sp>
    </p:spTree>
    <p:extLst>
      <p:ext uri="{BB962C8B-B14F-4D97-AF65-F5344CB8AC3E}">
        <p14:creationId xmlns:p14="http://schemas.microsoft.com/office/powerpoint/2010/main" val="30791343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87C77AA-7151-4A8D-8C26-E58B9E1A327F}" type="slidenum">
              <a:rPr kumimoji="1" lang="ja-JP" altLang="en-US" smtClean="0"/>
              <a:t>30</a:t>
            </a:fld>
            <a:endParaRPr kumimoji="1" lang="ja-JP" altLang="en-US"/>
          </a:p>
        </p:txBody>
      </p:sp>
    </p:spTree>
    <p:extLst>
      <p:ext uri="{BB962C8B-B14F-4D97-AF65-F5344CB8AC3E}">
        <p14:creationId xmlns:p14="http://schemas.microsoft.com/office/powerpoint/2010/main" val="30407578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87C77AA-7151-4A8D-8C26-E58B9E1A327F}" type="slidenum">
              <a:rPr kumimoji="1" lang="ja-JP" altLang="en-US" smtClean="0"/>
              <a:t>31</a:t>
            </a:fld>
            <a:endParaRPr kumimoji="1" lang="ja-JP" altLang="en-US"/>
          </a:p>
        </p:txBody>
      </p:sp>
    </p:spTree>
    <p:extLst>
      <p:ext uri="{BB962C8B-B14F-4D97-AF65-F5344CB8AC3E}">
        <p14:creationId xmlns:p14="http://schemas.microsoft.com/office/powerpoint/2010/main" val="12954900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87C77AA-7151-4A8D-8C26-E58B9E1A327F}" type="slidenum">
              <a:rPr kumimoji="1" lang="ja-JP" altLang="en-US" smtClean="0"/>
              <a:t>1</a:t>
            </a:fld>
            <a:endParaRPr kumimoji="1" lang="ja-JP" altLang="en-US"/>
          </a:p>
        </p:txBody>
      </p:sp>
    </p:spTree>
    <p:extLst>
      <p:ext uri="{BB962C8B-B14F-4D97-AF65-F5344CB8AC3E}">
        <p14:creationId xmlns:p14="http://schemas.microsoft.com/office/powerpoint/2010/main" val="41898222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87C77AA-7151-4A8D-8C26-E58B9E1A327F}" type="slidenum">
              <a:rPr kumimoji="1" lang="ja-JP" altLang="en-US" smtClean="0"/>
              <a:t>2</a:t>
            </a:fld>
            <a:endParaRPr kumimoji="1" lang="ja-JP" altLang="en-US"/>
          </a:p>
        </p:txBody>
      </p:sp>
    </p:spTree>
    <p:extLst>
      <p:ext uri="{BB962C8B-B14F-4D97-AF65-F5344CB8AC3E}">
        <p14:creationId xmlns:p14="http://schemas.microsoft.com/office/powerpoint/2010/main" val="3606823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3" name="ノート プレースホルダー 2"/>
          <p:cNvSpPr>
            <a:spLocks noGrp="1"/>
          </p:cNvSpPr>
          <p:nvPr>
            <p:ph type="body" idx="1"/>
          </p:nvPr>
        </p:nvSpPr>
        <p:spPr/>
        <p:txBody>
          <a:bodyPr/>
          <a:lstStyle/>
          <a:p>
            <a:pPr defTabSz="912845">
              <a:lnSpc>
                <a:spcPts val="2200"/>
              </a:lnSpc>
              <a:defRPr/>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0"/>
          </p:nvPr>
        </p:nvSpPr>
        <p:spPr>
          <a:xfrm>
            <a:off x="3691633" y="9218148"/>
            <a:ext cx="2949787" cy="496967"/>
          </a:xfrm>
        </p:spPr>
        <p:txBody>
          <a:bodyPr/>
          <a:lstStyle/>
          <a:p>
            <a:pPr defTabSz="913693">
              <a:defRPr/>
            </a:pPr>
            <a:fld id="{A0C3B56F-56AB-411F-8724-511B22958D15}" type="slidenum">
              <a:rPr lang="ja-JP" altLang="en-US">
                <a:solidFill>
                  <a:prstClr val="black"/>
                </a:solidFill>
                <a:latin typeface="Calibri"/>
                <a:ea typeface="ＭＳ Ｐゴシック" panose="020B0600070205080204" pitchFamily="50" charset="-128"/>
              </a:rPr>
              <a:pPr defTabSz="913693">
                <a:defRPr/>
              </a:pPr>
              <a:t>3</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15636778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3" name="ノート プレースホルダー 2"/>
          <p:cNvSpPr>
            <a:spLocks noGrp="1"/>
          </p:cNvSpPr>
          <p:nvPr>
            <p:ph type="body" idx="1"/>
          </p:nvPr>
        </p:nvSpPr>
        <p:spPr/>
        <p:txBody>
          <a:bodyPr/>
          <a:lstStyle/>
          <a:p>
            <a:pPr defTabSz="912845">
              <a:lnSpc>
                <a:spcPts val="2200"/>
              </a:lnSpc>
              <a:defRPr/>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0"/>
          </p:nvPr>
        </p:nvSpPr>
        <p:spPr>
          <a:xfrm>
            <a:off x="3691633" y="9218148"/>
            <a:ext cx="2949787" cy="496967"/>
          </a:xfrm>
        </p:spPr>
        <p:txBody>
          <a:bodyPr/>
          <a:lstStyle/>
          <a:p>
            <a:pPr defTabSz="913693">
              <a:defRPr/>
            </a:pPr>
            <a:fld id="{A0C3B56F-56AB-411F-8724-511B22958D15}" type="slidenum">
              <a:rPr lang="ja-JP" altLang="en-US">
                <a:solidFill>
                  <a:prstClr val="black"/>
                </a:solidFill>
                <a:latin typeface="Calibri"/>
                <a:ea typeface="ＭＳ Ｐゴシック" panose="020B0600070205080204" pitchFamily="50" charset="-128"/>
              </a:rPr>
              <a:pPr defTabSz="913693">
                <a:defRPr/>
              </a:pPr>
              <a:t>4</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6294832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F87C77AA-7151-4A8D-8C26-E58B9E1A327F}" type="slidenum">
              <a:rPr kumimoji="1" lang="ja-JP" altLang="en-US" smtClean="0"/>
              <a:t>7</a:t>
            </a:fld>
            <a:endParaRPr kumimoji="1" lang="ja-JP" altLang="en-US"/>
          </a:p>
        </p:txBody>
      </p:sp>
    </p:spTree>
    <p:extLst>
      <p:ext uri="{BB962C8B-B14F-4D97-AF65-F5344CB8AC3E}">
        <p14:creationId xmlns:p14="http://schemas.microsoft.com/office/powerpoint/2010/main" val="7280944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F87C77AA-7151-4A8D-8C26-E58B9E1A327F}" type="slidenum">
              <a:rPr kumimoji="1" lang="ja-JP" altLang="en-US" smtClean="0"/>
              <a:t>8</a:t>
            </a:fld>
            <a:endParaRPr kumimoji="1" lang="ja-JP" altLang="en-US"/>
          </a:p>
        </p:txBody>
      </p:sp>
    </p:spTree>
    <p:extLst>
      <p:ext uri="{BB962C8B-B14F-4D97-AF65-F5344CB8AC3E}">
        <p14:creationId xmlns:p14="http://schemas.microsoft.com/office/powerpoint/2010/main" val="42870824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F87C77AA-7151-4A8D-8C26-E58B9E1A327F}" type="slidenum">
              <a:rPr kumimoji="1" lang="ja-JP" altLang="en-US" smtClean="0"/>
              <a:t>9</a:t>
            </a:fld>
            <a:endParaRPr kumimoji="1" lang="ja-JP" altLang="en-US"/>
          </a:p>
        </p:txBody>
      </p:sp>
    </p:spTree>
    <p:extLst>
      <p:ext uri="{BB962C8B-B14F-4D97-AF65-F5344CB8AC3E}">
        <p14:creationId xmlns:p14="http://schemas.microsoft.com/office/powerpoint/2010/main" val="12968833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p>
          <a:p>
            <a:r>
              <a:rPr kumimoji="1" lang="ja-JP" altLang="en-US" dirty="0" smtClean="0"/>
              <a:t>現在：気候予測モデルが再現した</a:t>
            </a:r>
            <a:r>
              <a:rPr kumimoji="1" lang="en-US" altLang="ja-JP" dirty="0" smtClean="0"/>
              <a:t>20</a:t>
            </a:r>
            <a:r>
              <a:rPr kumimoji="1" lang="ja-JP" altLang="en-US" dirty="0" smtClean="0"/>
              <a:t>世紀末（</a:t>
            </a:r>
            <a:r>
              <a:rPr kumimoji="1" lang="en-US" altLang="ja-JP" dirty="0" smtClean="0"/>
              <a:t>1980</a:t>
            </a:r>
            <a:r>
              <a:rPr kumimoji="1" lang="ja-JP" altLang="en-US" dirty="0" smtClean="0"/>
              <a:t>～</a:t>
            </a:r>
            <a:r>
              <a:rPr kumimoji="1" lang="en-US" altLang="ja-JP" dirty="0" smtClean="0"/>
              <a:t>1999</a:t>
            </a:r>
            <a:r>
              <a:rPr kumimoji="1" lang="ja-JP" altLang="en-US" dirty="0" smtClean="0"/>
              <a:t>年）の気候です。</a:t>
            </a:r>
            <a:endParaRPr kumimoji="1" lang="en-US" altLang="ja-JP" dirty="0" smtClean="0"/>
          </a:p>
          <a:p>
            <a:r>
              <a:rPr kumimoji="1" lang="ja-JP" altLang="en-US" dirty="0" smtClean="0"/>
              <a:t>将来：気候予測モデルによる</a:t>
            </a:r>
            <a:r>
              <a:rPr kumimoji="1" lang="en-US" altLang="ja-JP" dirty="0" smtClean="0"/>
              <a:t>21</a:t>
            </a:r>
            <a:r>
              <a:rPr kumimoji="1" lang="ja-JP" altLang="en-US" dirty="0" smtClean="0"/>
              <a:t>世紀末（</a:t>
            </a:r>
            <a:r>
              <a:rPr kumimoji="1" lang="en-US" altLang="ja-JP" dirty="0" smtClean="0"/>
              <a:t>2076</a:t>
            </a:r>
            <a:r>
              <a:rPr kumimoji="1" lang="ja-JP" altLang="en-US" dirty="0" smtClean="0"/>
              <a:t>～</a:t>
            </a:r>
            <a:r>
              <a:rPr kumimoji="1" lang="en-US" altLang="ja-JP" dirty="0" smtClean="0"/>
              <a:t>2095</a:t>
            </a:r>
            <a:r>
              <a:rPr kumimoji="1" lang="ja-JP" altLang="en-US" dirty="0" smtClean="0"/>
              <a:t>年）における気候の予測結果です。</a:t>
            </a:r>
            <a:endParaRPr kumimoji="1" lang="en-US" altLang="ja-JP" dirty="0" smtClean="0"/>
          </a:p>
          <a:p>
            <a:endParaRPr kumimoji="1" lang="en-US" altLang="ja-JP" dirty="0" smtClean="0"/>
          </a:p>
          <a:p>
            <a:r>
              <a:rPr kumimoji="1" lang="ja-JP" altLang="en-US" dirty="0" smtClean="0"/>
              <a:t>二酸化炭素など温室効果ガスの排出削減対策が今後ほとんど進まず、</a:t>
            </a:r>
          </a:p>
          <a:p>
            <a:r>
              <a:rPr kumimoji="1" lang="ja-JP" altLang="en-US" dirty="0" smtClean="0"/>
              <a:t>地球温暖化が最も進行する場合を想定して</a:t>
            </a:r>
            <a:r>
              <a:rPr kumimoji="1" lang="en-US" altLang="ja-JP" dirty="0" smtClean="0"/>
              <a:t>21</a:t>
            </a:r>
            <a:r>
              <a:rPr kumimoji="1" lang="ja-JP" altLang="en-US" dirty="0" smtClean="0"/>
              <a:t>世紀末の日本の気候を予測</a:t>
            </a:r>
          </a:p>
          <a:p>
            <a:r>
              <a:rPr kumimoji="1" lang="ja-JP" altLang="en-US" dirty="0" smtClean="0"/>
              <a:t>した結果を掲載しています。</a:t>
            </a:r>
          </a:p>
          <a:p>
            <a:r>
              <a:rPr kumimoji="1" lang="ja-JP" altLang="en-US" dirty="0" smtClean="0"/>
              <a:t>予測に際しては、国連の「気候変動に関する政府間パネル（</a:t>
            </a:r>
            <a:r>
              <a:rPr kumimoji="1" lang="en-US" altLang="ja-JP" dirty="0" smtClean="0"/>
              <a:t>IPCC</a:t>
            </a:r>
            <a:r>
              <a:rPr kumimoji="1" lang="ja-JP" altLang="en-US" dirty="0" smtClean="0"/>
              <a:t>）」が</a:t>
            </a:r>
          </a:p>
          <a:p>
            <a:r>
              <a:rPr kumimoji="1" lang="en-US" altLang="ja-JP" dirty="0" smtClean="0"/>
              <a:t>2013</a:t>
            </a:r>
            <a:r>
              <a:rPr kumimoji="1" lang="ja-JP" altLang="en-US" dirty="0" smtClean="0"/>
              <a:t>年に公表した第</a:t>
            </a:r>
            <a:r>
              <a:rPr kumimoji="1" lang="en-US" altLang="ja-JP" dirty="0" smtClean="0"/>
              <a:t>5</a:t>
            </a:r>
            <a:r>
              <a:rPr kumimoji="1" lang="ja-JP" altLang="en-US" dirty="0" smtClean="0"/>
              <a:t>次評価報告書で採用した</a:t>
            </a:r>
            <a:r>
              <a:rPr kumimoji="1" lang="en-US" altLang="ja-JP" dirty="0" smtClean="0"/>
              <a:t>4</a:t>
            </a:r>
            <a:r>
              <a:rPr kumimoji="1" lang="ja-JP" altLang="en-US" dirty="0" err="1" smtClean="0"/>
              <a:t>つの</a:t>
            </a:r>
            <a:r>
              <a:rPr kumimoji="1" lang="ja-JP" altLang="en-US" dirty="0" smtClean="0"/>
              <a:t>温室効果ガス排出</a:t>
            </a:r>
          </a:p>
          <a:p>
            <a:r>
              <a:rPr kumimoji="1" lang="ja-JP" altLang="en-US" dirty="0" smtClean="0"/>
              <a:t>シナリオの中で最も排出量の多い「</a:t>
            </a:r>
            <a:r>
              <a:rPr kumimoji="1" lang="en-US" altLang="ja-JP" dirty="0" smtClean="0"/>
              <a:t>RCP8.5</a:t>
            </a:r>
            <a:r>
              <a:rPr kumimoji="1" lang="ja-JP" altLang="en-US" dirty="0" smtClean="0"/>
              <a:t>シナリオ」（図中の赤線）に基</a:t>
            </a:r>
            <a:r>
              <a:rPr kumimoji="1" lang="ja-JP" altLang="en-US" dirty="0" err="1" smtClean="0"/>
              <a:t>づい</a:t>
            </a:r>
            <a:endParaRPr kumimoji="1" lang="ja-JP" altLang="en-US" dirty="0" smtClean="0"/>
          </a:p>
          <a:p>
            <a:r>
              <a:rPr kumimoji="1" lang="ja-JP" altLang="en-US" dirty="0" smtClean="0"/>
              <a:t>て、気候予測モデルを用いたコンピュータシミュレーションを実施しました。</a:t>
            </a:r>
            <a:endParaRPr kumimoji="1" lang="ja-JP" altLang="en-US" dirty="0"/>
          </a:p>
        </p:txBody>
      </p:sp>
    </p:spTree>
    <p:extLst>
      <p:ext uri="{BB962C8B-B14F-4D97-AF65-F5344CB8AC3E}">
        <p14:creationId xmlns:p14="http://schemas.microsoft.com/office/powerpoint/2010/main" val="3329839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1C31F64F-0D30-4C3A-A0BE-910F4CC3C3E7}" type="datetime1">
              <a:rPr kumimoji="1" lang="ja-JP" altLang="en-US" smtClean="0"/>
              <a:t>2020/1/27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0DA1747-7AE3-4485-B1CC-5CDDF653E874}" type="slidenum">
              <a:rPr kumimoji="1" lang="ja-JP" altLang="en-US" smtClean="0"/>
              <a:t>‹#›</a:t>
            </a:fld>
            <a:endParaRPr kumimoji="1" lang="ja-JP" alt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fld id="{529328E1-F047-4AB4-B3FF-0294A283BF8F}" type="datetime1">
              <a:rPr kumimoji="1" lang="ja-JP" altLang="en-US" smtClean="0"/>
              <a:t>2020/1/27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0DA1747-7AE3-4485-B1CC-5CDDF653E874}"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83916089-223D-4750-89AE-B390316EF4A6}" type="datetime1">
              <a:rPr kumimoji="1" lang="ja-JP" altLang="en-US" smtClean="0"/>
              <a:t>2020/1/27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0DA1747-7AE3-4485-B1CC-5CDDF653E874}" type="slidenum">
              <a:rPr kumimoji="1" lang="ja-JP" altLang="en-US" smtClean="0"/>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fld id="{124093F2-F397-4322-8BCF-C5B5A26541AE}" type="datetime1">
              <a:rPr kumimoji="1" lang="ja-JP" altLang="en-US" smtClean="0"/>
              <a:t>2020/1/27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0DA1747-7AE3-4485-B1CC-5CDDF653E874}" type="slidenum">
              <a:rPr kumimoji="1" lang="ja-JP" altLang="en-US" smtClean="0"/>
              <a:t>‹#›</a:t>
            </a:fld>
            <a:endParaRPr kumimoji="1" lang="ja-JP" alt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94AAD4A4-B6F4-46BC-87F0-53D8B8B4CC34}" type="datetime1">
              <a:rPr kumimoji="1" lang="ja-JP" altLang="en-US" smtClean="0"/>
              <a:t>2020/1/27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0DA1747-7AE3-4485-B1CC-5CDDF653E874}" type="slidenum">
              <a:rPr kumimoji="1" lang="ja-JP" altLang="en-US" smtClean="0"/>
              <a:t>‹#›</a:t>
            </a:fld>
            <a:endParaRPr kumimoji="1" lang="ja-JP" alt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A6375DAB-E23D-468C-AF05-298D314015C0}" type="datetime1">
              <a:rPr kumimoji="1" lang="ja-JP" altLang="en-US" smtClean="0"/>
              <a:t>2020/1/27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0DA1747-7AE3-4485-B1CC-5CDDF653E874}" type="slidenum">
              <a:rPr kumimoji="1" lang="ja-JP" altLang="en-US" smtClean="0"/>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30166098-0D6A-4E28-93E3-BBDB3A87EDC1}" type="datetime1">
              <a:rPr kumimoji="1" lang="ja-JP" altLang="en-US" smtClean="0"/>
              <a:t>2020/1/27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F0DA1747-7AE3-4485-B1CC-5CDDF653E874}" type="slidenum">
              <a:rPr kumimoji="1" lang="ja-JP" altLang="en-US" smtClean="0"/>
              <a:t>‹#›</a:t>
            </a:fld>
            <a:endParaRPr kumimoji="1" lang="ja-JP" alt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Date Placeholder 2"/>
          <p:cNvSpPr>
            <a:spLocks noGrp="1"/>
          </p:cNvSpPr>
          <p:nvPr>
            <p:ph type="dt" sz="half" idx="10"/>
          </p:nvPr>
        </p:nvSpPr>
        <p:spPr/>
        <p:txBody>
          <a:bodyPr/>
          <a:lstStyle/>
          <a:p>
            <a:fld id="{37ACE5D2-3648-4CCF-AC47-C802402CB13C}" type="datetime1">
              <a:rPr kumimoji="1" lang="ja-JP" altLang="en-US" smtClean="0"/>
              <a:t>2020/1/27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F0DA1747-7AE3-4485-B1CC-5CDDF653E874}" type="slidenum">
              <a:rPr kumimoji="1" lang="ja-JP" altLang="en-US" smtClean="0"/>
              <a:t>‹#›</a:t>
            </a:fld>
            <a:endParaRPr kumimoji="1" lang="ja-JP" alt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EF9A8E-EE60-47D9-A1ED-FCE9387E1B69}" type="datetime1">
              <a:rPr kumimoji="1" lang="ja-JP" altLang="en-US" smtClean="0"/>
              <a:t>2020/1/27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F0DA1747-7AE3-4485-B1CC-5CDDF653E874}"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6747AEC9-FC0C-40DA-837B-2B35ECEA451C}" type="datetime1">
              <a:rPr kumimoji="1" lang="ja-JP" altLang="en-US" smtClean="0"/>
              <a:t>2020/1/27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0DA1747-7AE3-4485-B1CC-5CDDF653E874}" type="slidenum">
              <a:rPr kumimoji="1" lang="ja-JP" altLang="en-US" smtClean="0"/>
              <a:t>‹#›</a:t>
            </a:fld>
            <a:endParaRPr kumimoji="1" lang="ja-JP" alt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ja-JP" altLang="en-US" smtClean="0"/>
              <a:t>マスター タイトルの書式設定</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アイコンをクリックして図を追加</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76CA3D9F-C0C5-4B45-A27A-2A4D899DB100}" type="datetime1">
              <a:rPr kumimoji="1" lang="ja-JP" altLang="en-US" smtClean="0"/>
              <a:t>2020/1/27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0DA1747-7AE3-4485-B1CC-5CDDF653E874}" type="slidenum">
              <a:rPr kumimoji="1" lang="ja-JP" altLang="en-US" smtClean="0"/>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A9672F1F-A543-43EE-80AA-CB7F72D8E56C}" type="datetime1">
              <a:rPr kumimoji="1" lang="ja-JP" altLang="en-US" smtClean="0"/>
              <a:t>2020/1/27</a:t>
            </a:fld>
            <a:endParaRPr kumimoji="1" lang="ja-JP" alt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kumimoji="1" lang="ja-JP" altLang="en-US"/>
          </a:p>
        </p:txBody>
      </p:sp>
      <p:sp>
        <p:nvSpPr>
          <p:cNvPr id="6" name="Slide Number Placeholder 5"/>
          <p:cNvSpPr>
            <a:spLocks noGrp="1"/>
          </p:cNvSpPr>
          <p:nvPr>
            <p:ph type="sldNum" sz="quarter" idx="4"/>
          </p:nvPr>
        </p:nvSpPr>
        <p:spPr>
          <a:xfrm>
            <a:off x="8041704" y="18288"/>
            <a:ext cx="1066800" cy="329184"/>
          </a:xfrm>
          <a:prstGeom prst="rect">
            <a:avLst/>
          </a:prstGeom>
        </p:spPr>
        <p:txBody>
          <a:bodyPr vert="horz" lIns="91440" tIns="45720" rIns="91440" bIns="45720" rtlCol="0" anchor="ctr"/>
          <a:lstStyle>
            <a:lvl1pPr algn="r">
              <a:defRPr sz="1600" b="1">
                <a:solidFill>
                  <a:srgbClr val="FFFFFF"/>
                </a:solidFill>
                <a:latin typeface="メイリオ" panose="020B0604030504040204" pitchFamily="50" charset="-128"/>
                <a:ea typeface="メイリオ" panose="020B0604030504040204" pitchFamily="50" charset="-128"/>
                <a:cs typeface="メイリオ" panose="020B0604030504040204" pitchFamily="50" charset="-128"/>
              </a:defRPr>
            </a:lvl1pPr>
          </a:lstStyle>
          <a:p>
            <a:fld id="{F0DA1747-7AE3-4485-B1CC-5CDDF653E874}" type="slidenum">
              <a:rPr lang="ja-JP" altLang="en-US" smtClean="0"/>
              <a:pPr/>
              <a:t>‹#›</a:t>
            </a:fld>
            <a:endParaRPr lang="ja-JP"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hdr="0" ftr="0" dt="0"/>
  <p:txStyles>
    <p:titleStyle>
      <a:lvl1pPr algn="l" defTabSz="914400" rtl="0" eaLnBrk="1" latinLnBrk="0" hangingPunct="1">
        <a:spcBef>
          <a:spcPct val="0"/>
        </a:spcBef>
        <a:buNone/>
        <a:defRPr kumimoji="1"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kumimoji="1"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kumimoji="1"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kumimoji="1"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kumimoji="1"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kumimoji="1"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kumimoji="1"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kumimoji="1"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kumimoji="1"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kumimoji="1" sz="13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chart" Target="../charts/chart1.xml"/></Relationships>
</file>

<file path=ppt/slides/_rels/slide3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79309" y="2021169"/>
            <a:ext cx="8748464" cy="1445419"/>
          </a:xfrm>
        </p:spPr>
        <p:txBody>
          <a:bodyPr/>
          <a:lstStyle/>
          <a:p>
            <a:pPr algn="ctr"/>
            <a:r>
              <a:rPr lang="ja-JP" altLang="en-US" sz="3600" b="1" dirty="0">
                <a:latin typeface="Meiryo UI" panose="020B0604030504040204" pitchFamily="50" charset="-128"/>
                <a:ea typeface="Meiryo UI" panose="020B0604030504040204" pitchFamily="50" charset="-128"/>
                <a:cs typeface="Meiryo UI" panose="020B0604030504040204" pitchFamily="50" charset="-128"/>
              </a:rPr>
              <a:t>今後の地球温暖化対策のあり方</a:t>
            </a:r>
            <a:r>
              <a:rPr lang="ja-JP" altLang="en-US" sz="3600" b="1" dirty="0" smtClean="0">
                <a:latin typeface="Meiryo UI" panose="020B0604030504040204" pitchFamily="50" charset="-128"/>
                <a:ea typeface="Meiryo UI" panose="020B0604030504040204" pitchFamily="50" charset="-128"/>
                <a:cs typeface="Meiryo UI" panose="020B0604030504040204" pitchFamily="50" charset="-128"/>
              </a:rPr>
              <a:t>の</a:t>
            </a:r>
            <a:r>
              <a:rPr lang="en-US" altLang="ja-JP" sz="3600" b="1"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sz="3600" b="1" dirty="0" smtClean="0">
                <a:latin typeface="Meiryo UI" panose="020B0604030504040204" pitchFamily="50" charset="-128"/>
                <a:ea typeface="Meiryo UI" panose="020B0604030504040204" pitchFamily="50" charset="-128"/>
                <a:cs typeface="Meiryo UI" panose="020B0604030504040204" pitchFamily="50" charset="-128"/>
              </a:rPr>
            </a:br>
            <a:r>
              <a:rPr lang="ja-JP" altLang="en-US" sz="3600" b="1" dirty="0" smtClean="0">
                <a:latin typeface="Meiryo UI" panose="020B0604030504040204" pitchFamily="50" charset="-128"/>
                <a:ea typeface="Meiryo UI" panose="020B0604030504040204" pitchFamily="50" charset="-128"/>
                <a:cs typeface="Meiryo UI" panose="020B0604030504040204" pitchFamily="50" charset="-128"/>
              </a:rPr>
              <a:t>検討</a:t>
            </a:r>
            <a:r>
              <a:rPr lang="ja-JP" altLang="en-US" sz="3600" b="1" dirty="0">
                <a:latin typeface="Meiryo UI" panose="020B0604030504040204" pitchFamily="50" charset="-128"/>
                <a:ea typeface="Meiryo UI" panose="020B0604030504040204" pitchFamily="50" charset="-128"/>
                <a:cs typeface="Meiryo UI" panose="020B0604030504040204" pitchFamily="50" charset="-128"/>
              </a:rPr>
              <a:t>にあたっての参考資料</a:t>
            </a:r>
            <a:endParaRPr lang="ja-JP" altLang="en-US" sz="1800" b="1"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6" name="図 5" descr="http://www.unic.or.jp/files/sdg_icon_13_ja-290x290.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12360" y="1052736"/>
            <a:ext cx="1115447" cy="1115447"/>
          </a:xfrm>
          <a:prstGeom prst="rect">
            <a:avLst/>
          </a:prstGeom>
          <a:noFill/>
          <a:ln>
            <a:noFill/>
          </a:ln>
        </p:spPr>
      </p:pic>
      <p:sp>
        <p:nvSpPr>
          <p:cNvPr id="4" name="テキスト ボックス 3"/>
          <p:cNvSpPr txBox="1"/>
          <p:nvPr/>
        </p:nvSpPr>
        <p:spPr>
          <a:xfrm>
            <a:off x="7380311" y="484511"/>
            <a:ext cx="1663661" cy="369332"/>
          </a:xfrm>
          <a:prstGeom prst="rect">
            <a:avLst/>
          </a:prstGeom>
          <a:noFill/>
          <a:ln w="12700">
            <a:solidFill>
              <a:schemeClr val="tx1"/>
            </a:solidFill>
          </a:ln>
        </p:spPr>
        <p:txBody>
          <a:bodyPr wrap="square" rtlCol="0">
            <a:spAutoFit/>
          </a:bodyPr>
          <a:lstStyle/>
          <a:p>
            <a:pPr algn="ctr"/>
            <a:r>
              <a:rPr kumimoji="1" lang="ja-JP" altLang="en-US" dirty="0" smtClean="0"/>
              <a:t>参考資料</a:t>
            </a:r>
            <a:r>
              <a:rPr kumimoji="1" lang="en-US" altLang="ja-JP" smtClean="0"/>
              <a:t>5</a:t>
            </a:r>
            <a:endParaRPr kumimoji="1" lang="ja-JP" altLang="en-US" dirty="0"/>
          </a:p>
        </p:txBody>
      </p:sp>
    </p:spTree>
    <p:extLst>
      <p:ext uri="{BB962C8B-B14F-4D97-AF65-F5344CB8AC3E}">
        <p14:creationId xmlns:p14="http://schemas.microsoft.com/office/powerpoint/2010/main" val="42109263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F0DA1747-7AE3-4485-B1CC-5CDDF653E874}" type="slidenum">
              <a:rPr kumimoji="1" lang="ja-JP" altLang="en-US" smtClean="0"/>
              <a:t>9</a:t>
            </a:fld>
            <a:endParaRPr kumimoji="1" lang="ja-JP" altLang="en-US"/>
          </a:p>
        </p:txBody>
      </p:sp>
      <p:sp>
        <p:nvSpPr>
          <p:cNvPr id="18" name="テキスト ボックス 17"/>
          <p:cNvSpPr txBox="1"/>
          <p:nvPr/>
        </p:nvSpPr>
        <p:spPr>
          <a:xfrm>
            <a:off x="2257233" y="5503595"/>
            <a:ext cx="4565673" cy="338554"/>
          </a:xfrm>
          <a:prstGeom prst="rect">
            <a:avLst/>
          </a:prstGeom>
          <a:noFill/>
        </p:spPr>
        <p:txBody>
          <a:bodyPr wrap="none" rtlCol="0">
            <a:spAutoFit/>
          </a:bodyPr>
          <a:lstStyle/>
          <a:p>
            <a:r>
              <a:rPr kumimoji="1" lang="en-US" altLang="ja-JP" sz="1600" dirty="0"/>
              <a:t>21</a:t>
            </a:r>
            <a:r>
              <a:rPr kumimoji="1" lang="ja-JP" altLang="en-US" sz="1600" dirty="0"/>
              <a:t>世紀末</a:t>
            </a:r>
            <a:r>
              <a:rPr kumimoji="1" lang="ja-JP" altLang="en-US" sz="1600" dirty="0" smtClean="0"/>
              <a:t>の平均</a:t>
            </a:r>
            <a:r>
              <a:rPr kumimoji="1" lang="ja-JP" altLang="en-US" sz="1600" dirty="0"/>
              <a:t>気温</a:t>
            </a:r>
            <a:r>
              <a:rPr kumimoji="1" lang="en-US" altLang="ja-JP" sz="1600" dirty="0"/>
              <a:t>/</a:t>
            </a:r>
            <a:r>
              <a:rPr kumimoji="1" lang="ja-JP" altLang="en-US" sz="1600" dirty="0"/>
              <a:t>年間の変化及び不確実性幅</a:t>
            </a:r>
            <a:endParaRPr kumimoji="1" lang="en-US" altLang="ja-JP" sz="1600" dirty="0"/>
          </a:p>
        </p:txBody>
      </p:sp>
      <p:sp>
        <p:nvSpPr>
          <p:cNvPr id="27" name="テキスト ボックス 26"/>
          <p:cNvSpPr txBox="1"/>
          <p:nvPr/>
        </p:nvSpPr>
        <p:spPr>
          <a:xfrm>
            <a:off x="4742937" y="6342488"/>
            <a:ext cx="4309447" cy="461665"/>
          </a:xfrm>
          <a:prstGeom prst="rect">
            <a:avLst/>
          </a:prstGeom>
          <a:noFill/>
        </p:spPr>
        <p:txBody>
          <a:bodyPr wrap="square" rtlCol="0">
            <a:spAutoFit/>
          </a:bodyPr>
          <a:lstStyle/>
          <a:p>
            <a:r>
              <a:rPr kumimoji="1" lang="ja-JP" altLang="en-US" sz="1200" dirty="0"/>
              <a:t>（出典）環境省 文部科学省 農林水産省 国土交通省 気象庁 「気候変動の観測・予測及び影響評価統合レポート</a:t>
            </a:r>
            <a:r>
              <a:rPr kumimoji="1" lang="en-US" altLang="ja-JP" sz="1200" dirty="0"/>
              <a:t>2018</a:t>
            </a:r>
            <a:r>
              <a:rPr kumimoji="1" lang="ja-JP" altLang="en-US" sz="1200" dirty="0"/>
              <a:t>」（</a:t>
            </a:r>
            <a:r>
              <a:rPr kumimoji="1" lang="en-US" altLang="ja-JP" sz="1200" dirty="0"/>
              <a:t>2018.2</a:t>
            </a:r>
            <a:r>
              <a:rPr kumimoji="1" lang="ja-JP" altLang="en-US" sz="1200" dirty="0"/>
              <a:t>）</a:t>
            </a:r>
          </a:p>
        </p:txBody>
      </p:sp>
      <p:pic>
        <p:nvPicPr>
          <p:cNvPr id="34" name="図 33"/>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195736" y="2732830"/>
            <a:ext cx="4558515" cy="2270426"/>
          </a:xfrm>
          <a:prstGeom prst="rect">
            <a:avLst/>
          </a:prstGeom>
        </p:spPr>
      </p:pic>
      <p:sp>
        <p:nvSpPr>
          <p:cNvPr id="35" name="テキスト ボックス 34"/>
          <p:cNvSpPr txBox="1"/>
          <p:nvPr/>
        </p:nvSpPr>
        <p:spPr>
          <a:xfrm flipH="1">
            <a:off x="1928853" y="3180606"/>
            <a:ext cx="307777" cy="708234"/>
          </a:xfrm>
          <a:prstGeom prst="rect">
            <a:avLst/>
          </a:prstGeom>
          <a:noFill/>
        </p:spPr>
        <p:txBody>
          <a:bodyPr vert="eaVert" wrap="square" rtlCol="0">
            <a:spAutoFit/>
          </a:bodyPr>
          <a:lstStyle/>
          <a:p>
            <a:r>
              <a:rPr kumimoji="1" lang="ja-JP" altLang="en-US" sz="800" dirty="0"/>
              <a:t>気温変化量</a:t>
            </a:r>
            <a:endParaRPr kumimoji="1" lang="en-US" altLang="ja-JP" sz="800" dirty="0"/>
          </a:p>
        </p:txBody>
      </p:sp>
      <p:sp>
        <p:nvSpPr>
          <p:cNvPr id="36" name="テキスト ボックス 35"/>
          <p:cNvSpPr txBox="1"/>
          <p:nvPr/>
        </p:nvSpPr>
        <p:spPr>
          <a:xfrm rot="16200000">
            <a:off x="2417148" y="4972221"/>
            <a:ext cx="254878" cy="448841"/>
          </a:xfrm>
          <a:prstGeom prst="rect">
            <a:avLst/>
          </a:prstGeom>
          <a:solidFill>
            <a:schemeClr val="bg1"/>
          </a:solidFill>
        </p:spPr>
        <p:txBody>
          <a:bodyPr vert="horz" wrap="none" lIns="0" tIns="0" rIns="0" bIns="0" rtlCol="0">
            <a:spAutoFit/>
          </a:bodyPr>
          <a:lstStyle/>
          <a:p>
            <a:pPr>
              <a:lnSpc>
                <a:spcPts val="700"/>
              </a:lnSpc>
            </a:pPr>
            <a:r>
              <a:rPr kumimoji="1" lang="ja-JP" altLang="en-US" sz="700" dirty="0"/>
              <a:t>現在</a:t>
            </a:r>
            <a:endParaRPr kumimoji="1" lang="en-US" altLang="ja-JP" sz="700" dirty="0"/>
          </a:p>
          <a:p>
            <a:pPr>
              <a:lnSpc>
                <a:spcPts val="700"/>
              </a:lnSpc>
            </a:pPr>
            <a:r>
              <a:rPr kumimoji="1" lang="en-US" altLang="ja-JP" sz="700" dirty="0"/>
              <a:t>RCP2.6</a:t>
            </a:r>
          </a:p>
          <a:p>
            <a:pPr>
              <a:lnSpc>
                <a:spcPts val="700"/>
              </a:lnSpc>
            </a:pPr>
            <a:r>
              <a:rPr kumimoji="1" lang="en-US" altLang="ja-JP" sz="700" dirty="0"/>
              <a:t>RCP4.0</a:t>
            </a:r>
          </a:p>
          <a:p>
            <a:pPr>
              <a:lnSpc>
                <a:spcPts val="700"/>
              </a:lnSpc>
            </a:pPr>
            <a:r>
              <a:rPr kumimoji="1" lang="en-US" altLang="ja-JP" sz="700" dirty="0"/>
              <a:t>RCP6.5</a:t>
            </a:r>
          </a:p>
          <a:p>
            <a:pPr>
              <a:lnSpc>
                <a:spcPts val="700"/>
              </a:lnSpc>
            </a:pPr>
            <a:r>
              <a:rPr kumimoji="1" lang="en-US" altLang="ja-JP" sz="700" dirty="0"/>
              <a:t>RCP8.5</a:t>
            </a:r>
          </a:p>
        </p:txBody>
      </p:sp>
      <p:sp>
        <p:nvSpPr>
          <p:cNvPr id="37" name="テキスト ボックス 36"/>
          <p:cNvSpPr txBox="1"/>
          <p:nvPr/>
        </p:nvSpPr>
        <p:spPr>
          <a:xfrm rot="16200000">
            <a:off x="2969924" y="4968873"/>
            <a:ext cx="254878" cy="448841"/>
          </a:xfrm>
          <a:prstGeom prst="rect">
            <a:avLst/>
          </a:prstGeom>
          <a:solidFill>
            <a:schemeClr val="bg1"/>
          </a:solidFill>
        </p:spPr>
        <p:txBody>
          <a:bodyPr vert="horz" wrap="none" lIns="0" tIns="0" rIns="0" bIns="0" rtlCol="0">
            <a:spAutoFit/>
          </a:bodyPr>
          <a:lstStyle/>
          <a:p>
            <a:pPr>
              <a:lnSpc>
                <a:spcPts val="700"/>
              </a:lnSpc>
            </a:pPr>
            <a:r>
              <a:rPr kumimoji="1" lang="ja-JP" altLang="en-US" sz="700" dirty="0"/>
              <a:t>現在</a:t>
            </a:r>
            <a:endParaRPr kumimoji="1" lang="en-US" altLang="ja-JP" sz="700" dirty="0"/>
          </a:p>
          <a:p>
            <a:pPr>
              <a:lnSpc>
                <a:spcPts val="700"/>
              </a:lnSpc>
            </a:pPr>
            <a:r>
              <a:rPr kumimoji="1" lang="en-US" altLang="ja-JP" sz="700" dirty="0"/>
              <a:t>RCP2.6</a:t>
            </a:r>
          </a:p>
          <a:p>
            <a:pPr>
              <a:lnSpc>
                <a:spcPts val="700"/>
              </a:lnSpc>
            </a:pPr>
            <a:r>
              <a:rPr kumimoji="1" lang="en-US" altLang="ja-JP" sz="700" dirty="0"/>
              <a:t>RCP4.0</a:t>
            </a:r>
          </a:p>
          <a:p>
            <a:pPr>
              <a:lnSpc>
                <a:spcPts val="700"/>
              </a:lnSpc>
            </a:pPr>
            <a:r>
              <a:rPr kumimoji="1" lang="en-US" altLang="ja-JP" sz="700" dirty="0"/>
              <a:t>RCP6.5</a:t>
            </a:r>
          </a:p>
          <a:p>
            <a:pPr>
              <a:lnSpc>
                <a:spcPts val="700"/>
              </a:lnSpc>
            </a:pPr>
            <a:r>
              <a:rPr kumimoji="1" lang="en-US" altLang="ja-JP" sz="700" dirty="0"/>
              <a:t>RCP8.5</a:t>
            </a:r>
          </a:p>
        </p:txBody>
      </p:sp>
      <p:sp>
        <p:nvSpPr>
          <p:cNvPr id="38" name="テキスト ボックス 37"/>
          <p:cNvSpPr txBox="1"/>
          <p:nvPr/>
        </p:nvSpPr>
        <p:spPr>
          <a:xfrm rot="16200000">
            <a:off x="3522698" y="4968873"/>
            <a:ext cx="254878" cy="448841"/>
          </a:xfrm>
          <a:prstGeom prst="rect">
            <a:avLst/>
          </a:prstGeom>
          <a:solidFill>
            <a:schemeClr val="bg1"/>
          </a:solidFill>
        </p:spPr>
        <p:txBody>
          <a:bodyPr vert="horz" wrap="none" lIns="0" tIns="0" rIns="0" bIns="0" rtlCol="0">
            <a:spAutoFit/>
          </a:bodyPr>
          <a:lstStyle/>
          <a:p>
            <a:pPr>
              <a:lnSpc>
                <a:spcPts val="700"/>
              </a:lnSpc>
            </a:pPr>
            <a:r>
              <a:rPr kumimoji="1" lang="ja-JP" altLang="en-US" sz="700" dirty="0"/>
              <a:t>現在</a:t>
            </a:r>
            <a:endParaRPr kumimoji="1" lang="en-US" altLang="ja-JP" sz="700" dirty="0"/>
          </a:p>
          <a:p>
            <a:pPr>
              <a:lnSpc>
                <a:spcPts val="700"/>
              </a:lnSpc>
            </a:pPr>
            <a:r>
              <a:rPr kumimoji="1" lang="en-US" altLang="ja-JP" sz="700" dirty="0"/>
              <a:t>RCP2.6</a:t>
            </a:r>
          </a:p>
          <a:p>
            <a:pPr>
              <a:lnSpc>
                <a:spcPts val="700"/>
              </a:lnSpc>
            </a:pPr>
            <a:r>
              <a:rPr kumimoji="1" lang="en-US" altLang="ja-JP" sz="700" dirty="0"/>
              <a:t>RCP4.0</a:t>
            </a:r>
          </a:p>
          <a:p>
            <a:pPr>
              <a:lnSpc>
                <a:spcPts val="700"/>
              </a:lnSpc>
            </a:pPr>
            <a:r>
              <a:rPr kumimoji="1" lang="en-US" altLang="ja-JP" sz="700" dirty="0"/>
              <a:t>RCP6.5</a:t>
            </a:r>
          </a:p>
          <a:p>
            <a:pPr>
              <a:lnSpc>
                <a:spcPts val="700"/>
              </a:lnSpc>
            </a:pPr>
            <a:r>
              <a:rPr kumimoji="1" lang="en-US" altLang="ja-JP" sz="700" dirty="0"/>
              <a:t>RCP8.5</a:t>
            </a:r>
          </a:p>
        </p:txBody>
      </p:sp>
      <p:sp>
        <p:nvSpPr>
          <p:cNvPr id="39" name="テキスト ボックス 38"/>
          <p:cNvSpPr txBox="1"/>
          <p:nvPr/>
        </p:nvSpPr>
        <p:spPr>
          <a:xfrm rot="16200000">
            <a:off x="4075471" y="4968873"/>
            <a:ext cx="254878" cy="448841"/>
          </a:xfrm>
          <a:prstGeom prst="rect">
            <a:avLst/>
          </a:prstGeom>
          <a:solidFill>
            <a:schemeClr val="bg1"/>
          </a:solidFill>
        </p:spPr>
        <p:txBody>
          <a:bodyPr vert="horz" wrap="none" lIns="0" tIns="0" rIns="0" bIns="0" rtlCol="0">
            <a:spAutoFit/>
          </a:bodyPr>
          <a:lstStyle/>
          <a:p>
            <a:pPr>
              <a:lnSpc>
                <a:spcPts val="700"/>
              </a:lnSpc>
            </a:pPr>
            <a:r>
              <a:rPr kumimoji="1" lang="ja-JP" altLang="en-US" sz="700" dirty="0"/>
              <a:t>現在</a:t>
            </a:r>
            <a:endParaRPr kumimoji="1" lang="en-US" altLang="ja-JP" sz="700" dirty="0"/>
          </a:p>
          <a:p>
            <a:pPr>
              <a:lnSpc>
                <a:spcPts val="700"/>
              </a:lnSpc>
            </a:pPr>
            <a:r>
              <a:rPr kumimoji="1" lang="en-US" altLang="ja-JP" sz="700" dirty="0"/>
              <a:t>RCP2.6</a:t>
            </a:r>
          </a:p>
          <a:p>
            <a:pPr>
              <a:lnSpc>
                <a:spcPts val="700"/>
              </a:lnSpc>
            </a:pPr>
            <a:r>
              <a:rPr kumimoji="1" lang="en-US" altLang="ja-JP" sz="700" dirty="0"/>
              <a:t>RCP4.0</a:t>
            </a:r>
          </a:p>
          <a:p>
            <a:pPr>
              <a:lnSpc>
                <a:spcPts val="700"/>
              </a:lnSpc>
            </a:pPr>
            <a:r>
              <a:rPr kumimoji="1" lang="en-US" altLang="ja-JP" sz="700" dirty="0"/>
              <a:t>RCP6.5</a:t>
            </a:r>
          </a:p>
          <a:p>
            <a:pPr>
              <a:lnSpc>
                <a:spcPts val="700"/>
              </a:lnSpc>
            </a:pPr>
            <a:r>
              <a:rPr kumimoji="1" lang="en-US" altLang="ja-JP" sz="700" dirty="0"/>
              <a:t>RCP8.5</a:t>
            </a:r>
          </a:p>
        </p:txBody>
      </p:sp>
      <p:sp>
        <p:nvSpPr>
          <p:cNvPr id="40" name="テキスト ボックス 39"/>
          <p:cNvSpPr txBox="1"/>
          <p:nvPr/>
        </p:nvSpPr>
        <p:spPr>
          <a:xfrm rot="16200000">
            <a:off x="4628245" y="4968873"/>
            <a:ext cx="254878" cy="448841"/>
          </a:xfrm>
          <a:prstGeom prst="rect">
            <a:avLst/>
          </a:prstGeom>
          <a:solidFill>
            <a:schemeClr val="bg1"/>
          </a:solidFill>
        </p:spPr>
        <p:txBody>
          <a:bodyPr vert="horz" wrap="none" lIns="0" tIns="0" rIns="0" bIns="0" rtlCol="0">
            <a:spAutoFit/>
          </a:bodyPr>
          <a:lstStyle/>
          <a:p>
            <a:pPr>
              <a:lnSpc>
                <a:spcPts val="700"/>
              </a:lnSpc>
            </a:pPr>
            <a:r>
              <a:rPr kumimoji="1" lang="ja-JP" altLang="en-US" sz="700" dirty="0"/>
              <a:t>現在</a:t>
            </a:r>
            <a:endParaRPr kumimoji="1" lang="en-US" altLang="ja-JP" sz="700" dirty="0"/>
          </a:p>
          <a:p>
            <a:pPr>
              <a:lnSpc>
                <a:spcPts val="700"/>
              </a:lnSpc>
            </a:pPr>
            <a:r>
              <a:rPr kumimoji="1" lang="en-US" altLang="ja-JP" sz="700" dirty="0"/>
              <a:t>RCP2.6</a:t>
            </a:r>
          </a:p>
          <a:p>
            <a:pPr>
              <a:lnSpc>
                <a:spcPts val="700"/>
              </a:lnSpc>
            </a:pPr>
            <a:r>
              <a:rPr kumimoji="1" lang="en-US" altLang="ja-JP" sz="700" dirty="0"/>
              <a:t>RCP4.0</a:t>
            </a:r>
          </a:p>
          <a:p>
            <a:pPr>
              <a:lnSpc>
                <a:spcPts val="700"/>
              </a:lnSpc>
            </a:pPr>
            <a:r>
              <a:rPr kumimoji="1" lang="en-US" altLang="ja-JP" sz="700" dirty="0"/>
              <a:t>RCP6.5</a:t>
            </a:r>
          </a:p>
          <a:p>
            <a:pPr>
              <a:lnSpc>
                <a:spcPts val="700"/>
              </a:lnSpc>
            </a:pPr>
            <a:r>
              <a:rPr kumimoji="1" lang="en-US" altLang="ja-JP" sz="700" dirty="0"/>
              <a:t>RCP8.5</a:t>
            </a:r>
          </a:p>
        </p:txBody>
      </p:sp>
      <p:sp>
        <p:nvSpPr>
          <p:cNvPr id="41" name="テキスト ボックス 40"/>
          <p:cNvSpPr txBox="1"/>
          <p:nvPr/>
        </p:nvSpPr>
        <p:spPr>
          <a:xfrm rot="16200000">
            <a:off x="5181020" y="4968873"/>
            <a:ext cx="254878" cy="448841"/>
          </a:xfrm>
          <a:prstGeom prst="rect">
            <a:avLst/>
          </a:prstGeom>
          <a:solidFill>
            <a:schemeClr val="bg1"/>
          </a:solidFill>
        </p:spPr>
        <p:txBody>
          <a:bodyPr vert="horz" wrap="none" lIns="0" tIns="0" rIns="0" bIns="0" rtlCol="0">
            <a:spAutoFit/>
          </a:bodyPr>
          <a:lstStyle/>
          <a:p>
            <a:pPr>
              <a:lnSpc>
                <a:spcPts val="700"/>
              </a:lnSpc>
            </a:pPr>
            <a:r>
              <a:rPr kumimoji="1" lang="ja-JP" altLang="en-US" sz="700" dirty="0"/>
              <a:t>現在</a:t>
            </a:r>
            <a:endParaRPr kumimoji="1" lang="en-US" altLang="ja-JP" sz="700" dirty="0"/>
          </a:p>
          <a:p>
            <a:pPr>
              <a:lnSpc>
                <a:spcPts val="700"/>
              </a:lnSpc>
            </a:pPr>
            <a:r>
              <a:rPr kumimoji="1" lang="en-US" altLang="ja-JP" sz="700" dirty="0"/>
              <a:t>RCP2.6</a:t>
            </a:r>
          </a:p>
          <a:p>
            <a:pPr>
              <a:lnSpc>
                <a:spcPts val="700"/>
              </a:lnSpc>
            </a:pPr>
            <a:r>
              <a:rPr kumimoji="1" lang="en-US" altLang="ja-JP" sz="700" dirty="0"/>
              <a:t>RCP4.0</a:t>
            </a:r>
          </a:p>
          <a:p>
            <a:pPr>
              <a:lnSpc>
                <a:spcPts val="700"/>
              </a:lnSpc>
            </a:pPr>
            <a:r>
              <a:rPr kumimoji="1" lang="en-US" altLang="ja-JP" sz="700" dirty="0"/>
              <a:t>RCP6.5</a:t>
            </a:r>
          </a:p>
          <a:p>
            <a:pPr>
              <a:lnSpc>
                <a:spcPts val="700"/>
              </a:lnSpc>
            </a:pPr>
            <a:r>
              <a:rPr kumimoji="1" lang="en-US" altLang="ja-JP" sz="700" dirty="0"/>
              <a:t>RCP8.5</a:t>
            </a:r>
          </a:p>
        </p:txBody>
      </p:sp>
      <p:sp>
        <p:nvSpPr>
          <p:cNvPr id="42" name="テキスト ボックス 41"/>
          <p:cNvSpPr txBox="1"/>
          <p:nvPr/>
        </p:nvSpPr>
        <p:spPr>
          <a:xfrm rot="16200000">
            <a:off x="5733793" y="4968873"/>
            <a:ext cx="254878" cy="448841"/>
          </a:xfrm>
          <a:prstGeom prst="rect">
            <a:avLst/>
          </a:prstGeom>
          <a:solidFill>
            <a:schemeClr val="bg1"/>
          </a:solidFill>
        </p:spPr>
        <p:txBody>
          <a:bodyPr vert="horz" wrap="none" lIns="0" tIns="0" rIns="0" bIns="0" rtlCol="0">
            <a:spAutoFit/>
          </a:bodyPr>
          <a:lstStyle/>
          <a:p>
            <a:pPr>
              <a:lnSpc>
                <a:spcPts val="700"/>
              </a:lnSpc>
            </a:pPr>
            <a:r>
              <a:rPr kumimoji="1" lang="ja-JP" altLang="en-US" sz="700" dirty="0"/>
              <a:t>現在</a:t>
            </a:r>
            <a:endParaRPr kumimoji="1" lang="en-US" altLang="ja-JP" sz="700" dirty="0"/>
          </a:p>
          <a:p>
            <a:pPr>
              <a:lnSpc>
                <a:spcPts val="700"/>
              </a:lnSpc>
            </a:pPr>
            <a:r>
              <a:rPr kumimoji="1" lang="en-US" altLang="ja-JP" sz="700" dirty="0"/>
              <a:t>RCP2.6</a:t>
            </a:r>
          </a:p>
          <a:p>
            <a:pPr>
              <a:lnSpc>
                <a:spcPts val="700"/>
              </a:lnSpc>
            </a:pPr>
            <a:r>
              <a:rPr kumimoji="1" lang="en-US" altLang="ja-JP" sz="700" dirty="0"/>
              <a:t>RCP4.0</a:t>
            </a:r>
          </a:p>
          <a:p>
            <a:pPr>
              <a:lnSpc>
                <a:spcPts val="700"/>
              </a:lnSpc>
            </a:pPr>
            <a:r>
              <a:rPr kumimoji="1" lang="en-US" altLang="ja-JP" sz="700" dirty="0"/>
              <a:t>RCP6.5</a:t>
            </a:r>
          </a:p>
          <a:p>
            <a:pPr>
              <a:lnSpc>
                <a:spcPts val="700"/>
              </a:lnSpc>
            </a:pPr>
            <a:r>
              <a:rPr kumimoji="1" lang="en-US" altLang="ja-JP" sz="700" dirty="0"/>
              <a:t>RCP8.5</a:t>
            </a:r>
          </a:p>
        </p:txBody>
      </p:sp>
      <p:sp>
        <p:nvSpPr>
          <p:cNvPr id="43" name="テキスト ボックス 42"/>
          <p:cNvSpPr txBox="1"/>
          <p:nvPr/>
        </p:nvSpPr>
        <p:spPr>
          <a:xfrm rot="16200000">
            <a:off x="6286571" y="4968873"/>
            <a:ext cx="254878" cy="448841"/>
          </a:xfrm>
          <a:prstGeom prst="rect">
            <a:avLst/>
          </a:prstGeom>
          <a:solidFill>
            <a:schemeClr val="bg1"/>
          </a:solidFill>
        </p:spPr>
        <p:txBody>
          <a:bodyPr vert="horz" wrap="none" lIns="0" tIns="0" rIns="0" bIns="0" rtlCol="0">
            <a:spAutoFit/>
          </a:bodyPr>
          <a:lstStyle/>
          <a:p>
            <a:pPr>
              <a:lnSpc>
                <a:spcPts val="700"/>
              </a:lnSpc>
            </a:pPr>
            <a:r>
              <a:rPr kumimoji="1" lang="ja-JP" altLang="en-US" sz="700" dirty="0"/>
              <a:t>現在</a:t>
            </a:r>
            <a:endParaRPr kumimoji="1" lang="en-US" altLang="ja-JP" sz="700" dirty="0"/>
          </a:p>
          <a:p>
            <a:pPr>
              <a:lnSpc>
                <a:spcPts val="700"/>
              </a:lnSpc>
            </a:pPr>
            <a:r>
              <a:rPr kumimoji="1" lang="en-US" altLang="ja-JP" sz="700" dirty="0"/>
              <a:t>RCP2.6</a:t>
            </a:r>
          </a:p>
          <a:p>
            <a:pPr>
              <a:lnSpc>
                <a:spcPts val="700"/>
              </a:lnSpc>
            </a:pPr>
            <a:r>
              <a:rPr kumimoji="1" lang="en-US" altLang="ja-JP" sz="700" dirty="0"/>
              <a:t>RCP4.0</a:t>
            </a:r>
          </a:p>
          <a:p>
            <a:pPr>
              <a:lnSpc>
                <a:spcPts val="700"/>
              </a:lnSpc>
            </a:pPr>
            <a:r>
              <a:rPr kumimoji="1" lang="en-US" altLang="ja-JP" sz="700" dirty="0"/>
              <a:t>RCP6.5</a:t>
            </a:r>
          </a:p>
          <a:p>
            <a:pPr>
              <a:lnSpc>
                <a:spcPts val="700"/>
              </a:lnSpc>
            </a:pPr>
            <a:r>
              <a:rPr kumimoji="1" lang="en-US" altLang="ja-JP" sz="700" dirty="0"/>
              <a:t>RCP8.5</a:t>
            </a:r>
          </a:p>
        </p:txBody>
      </p:sp>
      <p:sp>
        <p:nvSpPr>
          <p:cNvPr id="44" name="テキスト ボックス 43"/>
          <p:cNvSpPr txBox="1"/>
          <p:nvPr/>
        </p:nvSpPr>
        <p:spPr>
          <a:xfrm>
            <a:off x="2234374" y="2980504"/>
            <a:ext cx="45719" cy="1723549"/>
          </a:xfrm>
          <a:prstGeom prst="rect">
            <a:avLst/>
          </a:prstGeom>
          <a:solidFill>
            <a:schemeClr val="bg1"/>
          </a:solidFill>
        </p:spPr>
        <p:txBody>
          <a:bodyPr vert="horz" wrap="square" lIns="0" tIns="0" rIns="0" bIns="0" rtlCol="0">
            <a:spAutoFit/>
          </a:bodyPr>
          <a:lstStyle/>
          <a:p>
            <a:pPr>
              <a:lnSpc>
                <a:spcPct val="400000"/>
              </a:lnSpc>
            </a:pPr>
            <a:r>
              <a:rPr kumimoji="1" lang="en-US" altLang="ja-JP" sz="700" dirty="0"/>
              <a:t>6</a:t>
            </a:r>
          </a:p>
          <a:p>
            <a:pPr>
              <a:lnSpc>
                <a:spcPct val="400000"/>
              </a:lnSpc>
            </a:pPr>
            <a:r>
              <a:rPr kumimoji="1" lang="en-US" altLang="ja-JP" sz="700" dirty="0"/>
              <a:t>4</a:t>
            </a:r>
          </a:p>
          <a:p>
            <a:pPr>
              <a:lnSpc>
                <a:spcPct val="400000"/>
              </a:lnSpc>
            </a:pPr>
            <a:r>
              <a:rPr kumimoji="1" lang="en-US" altLang="ja-JP" sz="700" dirty="0"/>
              <a:t>2</a:t>
            </a:r>
          </a:p>
          <a:p>
            <a:pPr>
              <a:lnSpc>
                <a:spcPct val="400000"/>
              </a:lnSpc>
            </a:pPr>
            <a:r>
              <a:rPr kumimoji="1" lang="en-US" altLang="ja-JP" sz="700" dirty="0"/>
              <a:t>0</a:t>
            </a:r>
          </a:p>
        </p:txBody>
      </p:sp>
      <p:sp>
        <p:nvSpPr>
          <p:cNvPr id="45" name="テキスト ボックス 44"/>
          <p:cNvSpPr txBox="1"/>
          <p:nvPr/>
        </p:nvSpPr>
        <p:spPr>
          <a:xfrm>
            <a:off x="1981672" y="3825786"/>
            <a:ext cx="351918" cy="107722"/>
          </a:xfrm>
          <a:prstGeom prst="rect">
            <a:avLst/>
          </a:prstGeom>
          <a:noFill/>
        </p:spPr>
        <p:txBody>
          <a:bodyPr vert="horz" wrap="square" lIns="0" tIns="0" rIns="0" bIns="0" rtlCol="0">
            <a:spAutoFit/>
          </a:bodyPr>
          <a:lstStyle/>
          <a:p>
            <a:r>
              <a:rPr kumimoji="1" lang="ja-JP" altLang="en-US" sz="700" dirty="0"/>
              <a:t>（℃）</a:t>
            </a:r>
            <a:endParaRPr kumimoji="1" lang="en-US" altLang="ja-JP" sz="700" dirty="0"/>
          </a:p>
        </p:txBody>
      </p:sp>
      <p:sp>
        <p:nvSpPr>
          <p:cNvPr id="46" name="正方形/長方形 45"/>
          <p:cNvSpPr/>
          <p:nvPr/>
        </p:nvSpPr>
        <p:spPr>
          <a:xfrm>
            <a:off x="2769016" y="2872371"/>
            <a:ext cx="60810" cy="210131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903"/>
          </a:p>
        </p:txBody>
      </p:sp>
      <p:sp>
        <p:nvSpPr>
          <p:cNvPr id="47" name="正方形/長方形 46"/>
          <p:cNvSpPr/>
          <p:nvPr/>
        </p:nvSpPr>
        <p:spPr>
          <a:xfrm>
            <a:off x="3319325" y="2872371"/>
            <a:ext cx="60810" cy="210131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903"/>
          </a:p>
        </p:txBody>
      </p:sp>
      <p:sp>
        <p:nvSpPr>
          <p:cNvPr id="70" name="正方形/長方形 69"/>
          <p:cNvSpPr/>
          <p:nvPr/>
        </p:nvSpPr>
        <p:spPr>
          <a:xfrm>
            <a:off x="3883584" y="2872371"/>
            <a:ext cx="60810" cy="210131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903"/>
          </a:p>
        </p:txBody>
      </p:sp>
      <p:sp>
        <p:nvSpPr>
          <p:cNvPr id="71" name="正方形/長方形 70"/>
          <p:cNvSpPr/>
          <p:nvPr/>
        </p:nvSpPr>
        <p:spPr>
          <a:xfrm>
            <a:off x="4432858" y="2872371"/>
            <a:ext cx="60810" cy="210131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903"/>
          </a:p>
        </p:txBody>
      </p:sp>
      <p:sp>
        <p:nvSpPr>
          <p:cNvPr id="72" name="正方形/長方形 71"/>
          <p:cNvSpPr/>
          <p:nvPr/>
        </p:nvSpPr>
        <p:spPr>
          <a:xfrm>
            <a:off x="4993638" y="2872371"/>
            <a:ext cx="60810" cy="210131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903"/>
          </a:p>
        </p:txBody>
      </p:sp>
      <p:sp>
        <p:nvSpPr>
          <p:cNvPr id="73" name="正方形/長方形 72"/>
          <p:cNvSpPr/>
          <p:nvPr/>
        </p:nvSpPr>
        <p:spPr>
          <a:xfrm>
            <a:off x="5541986" y="2872371"/>
            <a:ext cx="60810" cy="210131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903"/>
          </a:p>
        </p:txBody>
      </p:sp>
      <p:sp>
        <p:nvSpPr>
          <p:cNvPr id="74" name="正方形/長方形 73"/>
          <p:cNvSpPr/>
          <p:nvPr/>
        </p:nvSpPr>
        <p:spPr>
          <a:xfrm>
            <a:off x="6092323" y="2872371"/>
            <a:ext cx="60810" cy="210131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903"/>
          </a:p>
        </p:txBody>
      </p:sp>
      <p:sp>
        <p:nvSpPr>
          <p:cNvPr id="75" name="正方形/長方形 74"/>
          <p:cNvSpPr/>
          <p:nvPr/>
        </p:nvSpPr>
        <p:spPr>
          <a:xfrm>
            <a:off x="6641721" y="2872371"/>
            <a:ext cx="60810" cy="210131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903"/>
          </a:p>
        </p:txBody>
      </p:sp>
      <p:sp>
        <p:nvSpPr>
          <p:cNvPr id="76" name="正方形/長方形 75"/>
          <p:cNvSpPr/>
          <p:nvPr/>
        </p:nvSpPr>
        <p:spPr>
          <a:xfrm>
            <a:off x="5602796" y="2666884"/>
            <a:ext cx="553569" cy="2732712"/>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903"/>
          </a:p>
        </p:txBody>
      </p:sp>
      <p:sp>
        <p:nvSpPr>
          <p:cNvPr id="77" name="角丸四角形 76"/>
          <p:cNvSpPr/>
          <p:nvPr/>
        </p:nvSpPr>
        <p:spPr>
          <a:xfrm>
            <a:off x="94975" y="1125283"/>
            <a:ext cx="9049025" cy="910967"/>
          </a:xfrm>
          <a:prstGeom prst="roundRect">
            <a:avLst/>
          </a:prstGeom>
          <a:noFill/>
          <a:ln w="38100" cmpd="dbl"/>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266700" indent="-182563">
              <a:lnSpc>
                <a:spcPts val="2123"/>
              </a:lnSpc>
              <a:defRPr/>
            </a:pPr>
            <a:r>
              <a:rPr kumimoji="0" lang="ja-JP" altLang="en-US" sz="1662"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〇気象庁及び環境省は、「</a:t>
            </a:r>
            <a:r>
              <a:rPr kumimoji="0" lang="en-US" altLang="ja-JP" sz="1662"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21</a:t>
            </a:r>
            <a:r>
              <a:rPr kumimoji="0" lang="ja-JP" altLang="en-US" sz="1662"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世紀末の西日本の平均気温は、</a:t>
            </a:r>
            <a:r>
              <a:rPr kumimoji="0" lang="en-US" altLang="ja-JP" sz="1662"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1.1</a:t>
            </a:r>
            <a:r>
              <a:rPr kumimoji="0" lang="ja-JP" altLang="en-US" sz="1662"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0" lang="en-US" altLang="ja-JP" sz="1662"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4.0℃</a:t>
            </a:r>
            <a:r>
              <a:rPr kumimoji="0" lang="ja-JP" altLang="en-US" sz="1662"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上昇する」と予測。</a:t>
            </a:r>
          </a:p>
        </p:txBody>
      </p:sp>
      <p:sp>
        <p:nvSpPr>
          <p:cNvPr id="78" name="テキスト ボックス 77"/>
          <p:cNvSpPr txBox="1"/>
          <p:nvPr/>
        </p:nvSpPr>
        <p:spPr>
          <a:xfrm>
            <a:off x="11959" y="-32564"/>
            <a:ext cx="8568952" cy="430887"/>
          </a:xfrm>
          <a:prstGeom prst="rect">
            <a:avLst/>
          </a:prstGeom>
          <a:noFill/>
        </p:spPr>
        <p:txBody>
          <a:bodyPr wrap="square" rtlCol="0">
            <a:spAutoFit/>
          </a:bodyPr>
          <a:lstStyle/>
          <a:p>
            <a:r>
              <a:rPr lang="ja-JP" altLang="en-US" sz="2200" b="1" dirty="0" smtClean="0">
                <a:solidFill>
                  <a:schemeClr val="bg1"/>
                </a:solidFill>
                <a:latin typeface="Meiryo UI" panose="020B0604030504040204" pitchFamily="50" charset="-128"/>
                <a:ea typeface="Meiryo UI" panose="020B0604030504040204" pitchFamily="50" charset="-128"/>
              </a:rPr>
              <a:t>大阪府の平均気温の将来予測</a:t>
            </a:r>
            <a:endParaRPr kumimoji="1" lang="ja-JP" altLang="en-US" sz="2200" b="1" dirty="0">
              <a:solidFill>
                <a:schemeClr val="bg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6675455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p:cNvSpPr txBox="1"/>
          <p:nvPr/>
        </p:nvSpPr>
        <p:spPr>
          <a:xfrm>
            <a:off x="3578342" y="6293704"/>
            <a:ext cx="5333511" cy="430887"/>
          </a:xfrm>
          <a:prstGeom prst="rect">
            <a:avLst/>
          </a:prstGeom>
          <a:solidFill>
            <a:schemeClr val="bg1"/>
          </a:solidFill>
          <a:ln>
            <a:noFill/>
          </a:ln>
        </p:spPr>
        <p:txBody>
          <a:bodyPr wrap="none" anchor="ctr">
            <a:spAutoFit/>
          </a:bodyPr>
          <a:lstStyle/>
          <a:p>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出典</a:t>
            </a:r>
            <a:r>
              <a:rPr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大阪管区気象台「大阪</a:t>
            </a:r>
            <a:r>
              <a:rPr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21</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世紀末の気候」</a:t>
            </a:r>
            <a:r>
              <a:rPr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2019.2</a:t>
            </a:r>
          </a:p>
          <a:p>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IPCC</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第</a:t>
            </a:r>
            <a:r>
              <a:rPr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5</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次評価報告書「</a:t>
            </a:r>
            <a:r>
              <a:rPr lang="en-US" altLang="ja-JP" sz="1100" dirty="0">
                <a:latin typeface="メイリオ" panose="020B0604030504040204" pitchFamily="50" charset="-128"/>
                <a:ea typeface="メイリオ" panose="020B0604030504040204" pitchFamily="50" charset="-128"/>
                <a:cs typeface="メイリオ" panose="020B0604030504040204" pitchFamily="50" charset="-128"/>
              </a:rPr>
              <a:t>RCP8.5</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シナリオ</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」に基づいたシミュレーション結果</a:t>
            </a:r>
            <a:endParaRPr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4" name="図 3"/>
          <p:cNvPicPr>
            <a:picLocks noChangeAspect="1"/>
          </p:cNvPicPr>
          <p:nvPr/>
        </p:nvPicPr>
        <p:blipFill>
          <a:blip r:embed="rId3"/>
          <a:stretch>
            <a:fillRect/>
          </a:stretch>
        </p:blipFill>
        <p:spPr>
          <a:xfrm>
            <a:off x="257547" y="1711129"/>
            <a:ext cx="8850957" cy="4404766"/>
          </a:xfrm>
          <a:prstGeom prst="rect">
            <a:avLst/>
          </a:prstGeom>
        </p:spPr>
      </p:pic>
      <p:sp>
        <p:nvSpPr>
          <p:cNvPr id="7" name="スライド番号プレースホルダー 6"/>
          <p:cNvSpPr>
            <a:spLocks noGrp="1"/>
          </p:cNvSpPr>
          <p:nvPr>
            <p:ph type="sldNum" sz="quarter" idx="12"/>
          </p:nvPr>
        </p:nvSpPr>
        <p:spPr/>
        <p:txBody>
          <a:bodyPr/>
          <a:lstStyle/>
          <a:p>
            <a:fld id="{F0DA1747-7AE3-4485-B1CC-5CDDF653E874}" type="slidenum">
              <a:rPr kumimoji="1" lang="ja-JP" altLang="en-US" smtClean="0"/>
              <a:t>10</a:t>
            </a:fld>
            <a:endParaRPr kumimoji="1" lang="ja-JP" altLang="en-US"/>
          </a:p>
        </p:txBody>
      </p:sp>
      <p:sp>
        <p:nvSpPr>
          <p:cNvPr id="9" name="テキスト ボックス 8"/>
          <p:cNvSpPr txBox="1"/>
          <p:nvPr/>
        </p:nvSpPr>
        <p:spPr>
          <a:xfrm>
            <a:off x="11959" y="-32564"/>
            <a:ext cx="8568952" cy="430887"/>
          </a:xfrm>
          <a:prstGeom prst="rect">
            <a:avLst/>
          </a:prstGeom>
          <a:noFill/>
        </p:spPr>
        <p:txBody>
          <a:bodyPr wrap="square" rtlCol="0">
            <a:spAutoFit/>
          </a:bodyPr>
          <a:lstStyle/>
          <a:p>
            <a:r>
              <a:rPr lang="ja-JP" altLang="en-US" sz="2200" b="1" dirty="0" smtClean="0">
                <a:solidFill>
                  <a:schemeClr val="bg1"/>
                </a:solidFill>
                <a:latin typeface="Meiryo UI" panose="020B0604030504040204" pitchFamily="50" charset="-128"/>
                <a:ea typeface="Meiryo UI" panose="020B0604030504040204" pitchFamily="50" charset="-128"/>
              </a:rPr>
              <a:t>大阪府の猛暑日数等の将来予測</a:t>
            </a:r>
            <a:endParaRPr kumimoji="1" lang="ja-JP" altLang="en-US" sz="2200" b="1" dirty="0">
              <a:solidFill>
                <a:schemeClr val="bg1"/>
              </a:solidFill>
              <a:latin typeface="Meiryo UI" panose="020B0604030504040204" pitchFamily="50" charset="-128"/>
              <a:ea typeface="Meiryo UI" panose="020B0604030504040204" pitchFamily="50" charset="-128"/>
            </a:endParaRPr>
          </a:p>
        </p:txBody>
      </p:sp>
      <p:sp>
        <p:nvSpPr>
          <p:cNvPr id="13" name="角丸四角形 12"/>
          <p:cNvSpPr/>
          <p:nvPr/>
        </p:nvSpPr>
        <p:spPr>
          <a:xfrm>
            <a:off x="39601" y="573817"/>
            <a:ext cx="9049025" cy="910967"/>
          </a:xfrm>
          <a:prstGeom prst="roundRect">
            <a:avLst/>
          </a:prstGeom>
          <a:noFill/>
          <a:ln w="38100" cmpd="dbl"/>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266700" indent="-182563">
              <a:lnSpc>
                <a:spcPts val="2123"/>
              </a:lnSpc>
              <a:defRPr/>
            </a:pPr>
            <a:r>
              <a:rPr kumimoji="0" lang="ja-JP" altLang="en-US" sz="1662"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〇大阪管区気象台によると、</a:t>
            </a:r>
            <a:r>
              <a:rPr lang="ja-JP" altLang="en-US" sz="1662"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将来</a:t>
            </a:r>
            <a:r>
              <a:rPr lang="en-US" altLang="ja-JP" sz="1662"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62"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21</a:t>
            </a:r>
            <a:r>
              <a:rPr lang="ja-JP" altLang="en-US" sz="1662"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世紀末</a:t>
            </a:r>
            <a:r>
              <a:rPr lang="en-US" altLang="ja-JP" sz="1662"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62"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に大阪の猛暑日・熱帯夜はいずれも年間</a:t>
            </a:r>
            <a:r>
              <a:rPr lang="en-US" altLang="ja-JP" sz="1662"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50</a:t>
            </a:r>
            <a:r>
              <a:rPr lang="ja-JP" altLang="en-US" sz="1662"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日以上</a:t>
            </a:r>
            <a:r>
              <a:rPr lang="ja-JP" altLang="en-US" sz="1662"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増加すると予測されている。</a:t>
            </a:r>
            <a:endParaRPr lang="en-US" altLang="ja-JP" sz="1662"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075998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p:txBody>
          <a:bodyPr/>
          <a:lstStyle/>
          <a:p>
            <a:fld id="{F0DA1747-7AE3-4485-B1CC-5CDDF653E874}" type="slidenum">
              <a:rPr kumimoji="1" lang="ja-JP" altLang="en-US" smtClean="0"/>
              <a:t>11</a:t>
            </a:fld>
            <a:endParaRPr kumimoji="1" lang="ja-JP" altLang="en-US"/>
          </a:p>
        </p:txBody>
      </p:sp>
      <p:sp>
        <p:nvSpPr>
          <p:cNvPr id="7" name="テキスト ボックス 6"/>
          <p:cNvSpPr txBox="1"/>
          <p:nvPr/>
        </p:nvSpPr>
        <p:spPr>
          <a:xfrm>
            <a:off x="-14772" y="-30521"/>
            <a:ext cx="6806627" cy="426802"/>
          </a:xfrm>
          <a:prstGeom prst="rect">
            <a:avLst/>
          </a:prstGeom>
          <a:noFill/>
        </p:spPr>
        <p:txBody>
          <a:bodyPr wrap="square" rtlCol="0">
            <a:spAutoFit/>
          </a:bodyPr>
          <a:lstStyle/>
          <a:p>
            <a:r>
              <a:rPr lang="ja-JP" altLang="en-US" sz="2200" b="1" dirty="0" smtClean="0">
                <a:solidFill>
                  <a:schemeClr val="bg1"/>
                </a:solidFill>
                <a:latin typeface="Meiryo UI" panose="020B0604030504040204" pitchFamily="50" charset="-128"/>
                <a:ea typeface="Meiryo UI" panose="020B0604030504040204" pitchFamily="50" charset="-128"/>
              </a:rPr>
              <a:t>世界の食料生産から消費に関連する排出量</a:t>
            </a:r>
            <a:endParaRPr kumimoji="1" lang="ja-JP" altLang="en-US" sz="2200" b="1" dirty="0">
              <a:solidFill>
                <a:schemeClr val="bg1"/>
              </a:solidFill>
              <a:latin typeface="Meiryo UI" panose="020B0604030504040204" pitchFamily="50" charset="-128"/>
              <a:ea typeface="Meiryo UI" panose="020B0604030504040204" pitchFamily="50" charset="-128"/>
            </a:endParaRPr>
          </a:p>
        </p:txBody>
      </p:sp>
      <p:pic>
        <p:nvPicPr>
          <p:cNvPr id="2" name="図 1"/>
          <p:cNvPicPr>
            <a:picLocks noChangeAspect="1"/>
          </p:cNvPicPr>
          <p:nvPr/>
        </p:nvPicPr>
        <p:blipFill>
          <a:blip r:embed="rId2"/>
          <a:stretch>
            <a:fillRect/>
          </a:stretch>
        </p:blipFill>
        <p:spPr>
          <a:xfrm>
            <a:off x="683568" y="2707830"/>
            <a:ext cx="8047914" cy="3007033"/>
          </a:xfrm>
          <a:prstGeom prst="rect">
            <a:avLst/>
          </a:prstGeom>
        </p:spPr>
      </p:pic>
      <p:sp>
        <p:nvSpPr>
          <p:cNvPr id="9" name="テキスト ボックス 8"/>
          <p:cNvSpPr txBox="1"/>
          <p:nvPr/>
        </p:nvSpPr>
        <p:spPr>
          <a:xfrm>
            <a:off x="4018194" y="6191362"/>
            <a:ext cx="5112568" cy="646331"/>
          </a:xfrm>
          <a:prstGeom prst="rect">
            <a:avLst/>
          </a:prstGeom>
          <a:noFill/>
        </p:spPr>
        <p:txBody>
          <a:bodyPr wrap="square" rtlCol="0">
            <a:spAutoFit/>
          </a:bodyPr>
          <a:lstStyle/>
          <a:p>
            <a:pPr marL="177800" indent="-177800"/>
            <a:r>
              <a:rPr lang="en-US" altLang="ja-JP" sz="1200" dirty="0" smtClean="0">
                <a:latin typeface="Meiryo UI" panose="020B0604030504040204" pitchFamily="50" charset="-128"/>
                <a:ea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rPr>
              <a:t>出典</a:t>
            </a:r>
            <a:r>
              <a:rPr lang="en-US" altLang="ja-JP" sz="1200" dirty="0" smtClean="0">
                <a:latin typeface="Meiryo UI" panose="020B0604030504040204" pitchFamily="50" charset="-128"/>
                <a:ea typeface="Meiryo UI" panose="020B0604030504040204" pitchFamily="50" charset="-128"/>
              </a:rPr>
              <a:t>〕</a:t>
            </a:r>
          </a:p>
          <a:p>
            <a:pPr marL="177800" indent="-177800"/>
            <a:r>
              <a:rPr lang="ja-JP" altLang="en-US" sz="1200" dirty="0" smtClean="0">
                <a:latin typeface="Meiryo UI" panose="020B0604030504040204" pitchFamily="50" charset="-128"/>
                <a:ea typeface="Meiryo UI" panose="020B0604030504040204" pitchFamily="50" charset="-128"/>
              </a:rPr>
              <a:t>文章</a:t>
            </a:r>
            <a:r>
              <a:rPr lang="ja-JP" altLang="en-US" sz="1200" dirty="0">
                <a:latin typeface="Meiryo UI" panose="020B0604030504040204" pitchFamily="50" charset="-128"/>
                <a:ea typeface="Meiryo UI" panose="020B0604030504040204" pitchFamily="50" charset="-128"/>
              </a:rPr>
              <a:t>：環境省</a:t>
            </a:r>
            <a:r>
              <a:rPr lang="en-US" altLang="ja-JP" sz="1200" dirty="0">
                <a:latin typeface="Meiryo UI" panose="020B0604030504040204" pitchFamily="50" charset="-128"/>
                <a:ea typeface="Meiryo UI" panose="020B0604030504040204" pitchFamily="50" charset="-128"/>
              </a:rPr>
              <a:t>IPCC</a:t>
            </a:r>
            <a:r>
              <a:rPr lang="ja-JP" altLang="en-US" sz="1200" dirty="0">
                <a:latin typeface="Meiryo UI" panose="020B0604030504040204" pitchFamily="50" charset="-128"/>
                <a:ea typeface="Meiryo UI" panose="020B0604030504040204" pitchFamily="50" charset="-128"/>
              </a:rPr>
              <a:t>シンポジウム国立環境</a:t>
            </a:r>
            <a:r>
              <a:rPr lang="ja-JP" altLang="en-US" sz="1200" dirty="0" smtClean="0">
                <a:latin typeface="Meiryo UI" panose="020B0604030504040204" pitchFamily="50" charset="-128"/>
                <a:ea typeface="Meiryo UI" panose="020B0604030504040204" pitchFamily="50" charset="-128"/>
              </a:rPr>
              <a:t>研究所地球環境研究センター資料</a:t>
            </a:r>
            <a:endParaRPr lang="en-US" altLang="ja-JP" sz="1200" dirty="0" smtClean="0">
              <a:latin typeface="Meiryo UI" panose="020B0604030504040204" pitchFamily="50" charset="-128"/>
              <a:ea typeface="Meiryo UI" panose="020B0604030504040204" pitchFamily="50" charset="-128"/>
            </a:endParaRPr>
          </a:p>
          <a:p>
            <a:pPr marL="177800" indent="-177800"/>
            <a:r>
              <a:rPr lang="ja-JP" altLang="en-US" sz="1200" dirty="0" smtClean="0">
                <a:latin typeface="Meiryo UI" panose="020B0604030504040204" pitchFamily="50" charset="-128"/>
                <a:ea typeface="Meiryo UI" panose="020B0604030504040204" pitchFamily="50" charset="-128"/>
              </a:rPr>
              <a:t>図：</a:t>
            </a:r>
            <a:r>
              <a:rPr lang="en-US" altLang="zh-TW" sz="1200" dirty="0">
                <a:latin typeface="Meiryo UI" panose="020B0604030504040204" pitchFamily="50" charset="-128"/>
                <a:ea typeface="Meiryo UI" panose="020B0604030504040204" pitchFamily="50" charset="-128"/>
              </a:rPr>
              <a:t>IPCC</a:t>
            </a:r>
            <a:r>
              <a:rPr lang="zh-TW" altLang="en-US" sz="1200" dirty="0">
                <a:latin typeface="Meiryo UI" panose="020B0604030504040204" pitchFamily="50" charset="-128"/>
                <a:ea typeface="Meiryo UI" panose="020B0604030504040204" pitchFamily="50" charset="-128"/>
              </a:rPr>
              <a:t>「土地関係特別報告書</a:t>
            </a:r>
            <a:r>
              <a:rPr lang="zh-TW" altLang="en-US" sz="1200" dirty="0" smtClean="0">
                <a:latin typeface="Meiryo UI" panose="020B0604030504040204" pitchFamily="50" charset="-128"/>
                <a:ea typeface="Meiryo UI" panose="020B0604030504040204" pitchFamily="50" charset="-128"/>
              </a:rPr>
              <a:t>」</a:t>
            </a:r>
            <a:endParaRPr kumimoji="1" lang="ja-JP" altLang="en-US" sz="1200" dirty="0">
              <a:latin typeface="Meiryo UI" panose="020B0604030504040204" pitchFamily="50" charset="-128"/>
              <a:ea typeface="Meiryo UI" panose="020B0604030504040204" pitchFamily="50" charset="-128"/>
            </a:endParaRPr>
          </a:p>
        </p:txBody>
      </p:sp>
      <p:sp>
        <p:nvSpPr>
          <p:cNvPr id="11" name="角丸四角形 10"/>
          <p:cNvSpPr/>
          <p:nvPr/>
        </p:nvSpPr>
        <p:spPr>
          <a:xfrm>
            <a:off x="0" y="692696"/>
            <a:ext cx="9049025" cy="1538635"/>
          </a:xfrm>
          <a:prstGeom prst="roundRect">
            <a:avLst/>
          </a:prstGeom>
          <a:noFill/>
          <a:ln w="38100" cmpd="dbl"/>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nchorCtr="0"/>
          <a:lstStyle/>
          <a:p>
            <a:pPr marL="174625" indent="-174625"/>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〇世界の食料生産・加工・流通・調理及び消費に関連する活動による排出量は、人為起源総排出量の</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21~37</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％に相当すると推計</a:t>
            </a:r>
          </a:p>
          <a:p>
            <a:pPr marL="174625" indent="-174625"/>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4625" indent="-174625"/>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食品ロスの削減、農業技術の改良・作物収量向上は排出削減に貢献</a:t>
            </a:r>
          </a:p>
        </p:txBody>
      </p:sp>
    </p:spTree>
    <p:extLst>
      <p:ext uri="{BB962C8B-B14F-4D97-AF65-F5344CB8AC3E}">
        <p14:creationId xmlns:p14="http://schemas.microsoft.com/office/powerpoint/2010/main" val="7628262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p:txBody>
          <a:bodyPr/>
          <a:lstStyle/>
          <a:p>
            <a:fld id="{F0DA1747-7AE3-4485-B1CC-5CDDF653E874}" type="slidenum">
              <a:rPr kumimoji="1" lang="ja-JP" altLang="en-US" smtClean="0"/>
              <a:t>12</a:t>
            </a:fld>
            <a:endParaRPr kumimoji="1" lang="ja-JP" altLang="en-US"/>
          </a:p>
        </p:txBody>
      </p:sp>
      <p:sp>
        <p:nvSpPr>
          <p:cNvPr id="7" name="テキスト ボックス 6"/>
          <p:cNvSpPr txBox="1"/>
          <p:nvPr/>
        </p:nvSpPr>
        <p:spPr>
          <a:xfrm>
            <a:off x="323528" y="578608"/>
            <a:ext cx="9716079" cy="430887"/>
          </a:xfrm>
          <a:prstGeom prst="rect">
            <a:avLst/>
          </a:prstGeom>
          <a:noFill/>
        </p:spPr>
        <p:txBody>
          <a:bodyPr wrap="square" rtlCol="0">
            <a:spAutoFit/>
          </a:bodyPr>
          <a:lstStyle/>
          <a:p>
            <a:r>
              <a:rPr lang="en-US" altLang="ja-JP" sz="2200" b="1" dirty="0" smtClean="0">
                <a:latin typeface="Meiryo UI" panose="020B0604030504040204" pitchFamily="50" charset="-128"/>
                <a:ea typeface="Meiryo UI" panose="020B0604030504040204" pitchFamily="50" charset="-128"/>
              </a:rPr>
              <a:t>ESG</a:t>
            </a:r>
            <a:r>
              <a:rPr lang="ja-JP" altLang="en-US" sz="2200" b="1" dirty="0" smtClean="0">
                <a:latin typeface="Meiryo UI" panose="020B0604030504040204" pitchFamily="50" charset="-128"/>
                <a:ea typeface="Meiryo UI" panose="020B0604030504040204" pitchFamily="50" charset="-128"/>
              </a:rPr>
              <a:t>投資に関する運</a:t>
            </a:r>
            <a:r>
              <a:rPr lang="ja-JP" altLang="en-US" sz="2200" b="1" dirty="0">
                <a:latin typeface="Meiryo UI" panose="020B0604030504040204" pitchFamily="50" charset="-128"/>
                <a:ea typeface="Meiryo UI" panose="020B0604030504040204" pitchFamily="50" charset="-128"/>
              </a:rPr>
              <a:t>⽤機関向けアンケート</a:t>
            </a:r>
            <a:r>
              <a:rPr lang="ja-JP" altLang="en-US" sz="2200" b="1" dirty="0" smtClean="0">
                <a:latin typeface="Meiryo UI" panose="020B0604030504040204" pitchFamily="50" charset="-128"/>
                <a:ea typeface="Meiryo UI" panose="020B0604030504040204" pitchFamily="50" charset="-128"/>
              </a:rPr>
              <a:t>調査（</a:t>
            </a:r>
            <a:r>
              <a:rPr lang="en-US" altLang="ja-JP" sz="2200" b="1" dirty="0" smtClean="0">
                <a:latin typeface="Meiryo UI" panose="020B0604030504040204" pitchFamily="50" charset="-128"/>
                <a:ea typeface="Meiryo UI" panose="020B0604030504040204" pitchFamily="50" charset="-128"/>
              </a:rPr>
              <a:t>2019.12</a:t>
            </a:r>
            <a:r>
              <a:rPr lang="ja-JP" altLang="en-US" sz="2200" b="1" dirty="0" smtClean="0">
                <a:latin typeface="Meiryo UI" panose="020B0604030504040204" pitchFamily="50" charset="-128"/>
                <a:ea typeface="Meiryo UI" panose="020B0604030504040204" pitchFamily="50" charset="-128"/>
              </a:rPr>
              <a:t>経済産業省）　</a:t>
            </a:r>
            <a:endParaRPr kumimoji="1" lang="ja-JP" altLang="en-US" sz="2200" b="1" dirty="0">
              <a:latin typeface="Meiryo UI" panose="020B0604030504040204" pitchFamily="50" charset="-128"/>
              <a:ea typeface="Meiryo UI" panose="020B0604030504040204" pitchFamily="50" charset="-128"/>
            </a:endParaRPr>
          </a:p>
        </p:txBody>
      </p:sp>
      <p:pic>
        <p:nvPicPr>
          <p:cNvPr id="2" name="図 1"/>
          <p:cNvPicPr>
            <a:picLocks noChangeAspect="1"/>
          </p:cNvPicPr>
          <p:nvPr/>
        </p:nvPicPr>
        <p:blipFill>
          <a:blip r:embed="rId3"/>
          <a:stretch>
            <a:fillRect/>
          </a:stretch>
        </p:blipFill>
        <p:spPr>
          <a:xfrm>
            <a:off x="668982" y="1124744"/>
            <a:ext cx="7905750" cy="5210175"/>
          </a:xfrm>
          <a:prstGeom prst="rect">
            <a:avLst/>
          </a:prstGeom>
        </p:spPr>
      </p:pic>
      <p:sp>
        <p:nvSpPr>
          <p:cNvPr id="5" name="テキスト ボックス 4"/>
          <p:cNvSpPr txBox="1"/>
          <p:nvPr/>
        </p:nvSpPr>
        <p:spPr>
          <a:xfrm>
            <a:off x="-14772" y="-30521"/>
            <a:ext cx="6806627" cy="426802"/>
          </a:xfrm>
          <a:prstGeom prst="rect">
            <a:avLst/>
          </a:prstGeom>
          <a:noFill/>
        </p:spPr>
        <p:txBody>
          <a:bodyPr wrap="square" rtlCol="0">
            <a:spAutoFit/>
          </a:bodyPr>
          <a:lstStyle/>
          <a:p>
            <a:r>
              <a:rPr lang="en-US" altLang="ja-JP" sz="2200" b="1" dirty="0">
                <a:solidFill>
                  <a:schemeClr val="bg1"/>
                </a:solidFill>
                <a:latin typeface="Meiryo UI" panose="020B0604030504040204" pitchFamily="50" charset="-128"/>
                <a:ea typeface="Meiryo UI" panose="020B0604030504040204" pitchFamily="50" charset="-128"/>
              </a:rPr>
              <a:t>ESG</a:t>
            </a:r>
            <a:r>
              <a:rPr lang="ja-JP" altLang="en-US" sz="2200" b="1" dirty="0" smtClean="0">
                <a:solidFill>
                  <a:schemeClr val="bg1"/>
                </a:solidFill>
                <a:latin typeface="Meiryo UI" panose="020B0604030504040204" pitchFamily="50" charset="-128"/>
                <a:ea typeface="Meiryo UI" panose="020B0604030504040204" pitchFamily="50" charset="-128"/>
              </a:rPr>
              <a:t>投資について</a:t>
            </a:r>
            <a:endParaRPr kumimoji="1" lang="ja-JP" altLang="en-US" sz="2200" b="1" dirty="0">
              <a:solidFill>
                <a:schemeClr val="bg1"/>
              </a:solidFill>
              <a:latin typeface="Meiryo UI" panose="020B0604030504040204" pitchFamily="50" charset="-128"/>
              <a:ea typeface="Meiryo UI" panose="020B0604030504040204" pitchFamily="50" charset="-128"/>
            </a:endParaRPr>
          </a:p>
        </p:txBody>
      </p:sp>
      <p:sp>
        <p:nvSpPr>
          <p:cNvPr id="8" name="テキスト ボックス 7"/>
          <p:cNvSpPr txBox="1"/>
          <p:nvPr/>
        </p:nvSpPr>
        <p:spPr>
          <a:xfrm>
            <a:off x="7092280" y="6334919"/>
            <a:ext cx="1728192" cy="276999"/>
          </a:xfrm>
          <a:prstGeom prst="rect">
            <a:avLst/>
          </a:prstGeom>
          <a:solidFill>
            <a:schemeClr val="bg1"/>
          </a:solidFill>
        </p:spPr>
        <p:txBody>
          <a:bodyPr wrap="square" rtlCol="0">
            <a:spAutoFit/>
          </a:bodyPr>
          <a:lstStyle/>
          <a:p>
            <a:pPr marL="177800" indent="-177800"/>
            <a:r>
              <a:rPr lang="en-US" altLang="ja-JP" sz="1200" dirty="0" smtClean="0">
                <a:latin typeface="Meiryo UI" panose="020B0604030504040204" pitchFamily="50" charset="-128"/>
                <a:ea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rPr>
              <a:t>出典</a:t>
            </a:r>
            <a:r>
              <a:rPr lang="en-US" altLang="ja-JP" sz="1200" dirty="0" smtClean="0">
                <a:latin typeface="Meiryo UI" panose="020B0604030504040204" pitchFamily="50" charset="-128"/>
                <a:ea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rPr>
              <a:t>経済産業省資料</a:t>
            </a:r>
            <a:endParaRPr kumimoji="1" lang="ja-JP" altLang="en-US" sz="12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7374122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p:txBody>
          <a:bodyPr/>
          <a:lstStyle/>
          <a:p>
            <a:fld id="{F0DA1747-7AE3-4485-B1CC-5CDDF653E874}" type="slidenum">
              <a:rPr kumimoji="1" lang="ja-JP" altLang="en-US" smtClean="0"/>
              <a:t>13</a:t>
            </a:fld>
            <a:endParaRPr kumimoji="1" lang="ja-JP" altLang="en-US"/>
          </a:p>
        </p:txBody>
      </p:sp>
      <p:pic>
        <p:nvPicPr>
          <p:cNvPr id="2" name="図 1"/>
          <p:cNvPicPr>
            <a:picLocks noChangeAspect="1"/>
          </p:cNvPicPr>
          <p:nvPr/>
        </p:nvPicPr>
        <p:blipFill>
          <a:blip r:embed="rId2"/>
          <a:stretch>
            <a:fillRect/>
          </a:stretch>
        </p:blipFill>
        <p:spPr>
          <a:xfrm>
            <a:off x="251520" y="548680"/>
            <a:ext cx="8399531" cy="5761411"/>
          </a:xfrm>
          <a:prstGeom prst="rect">
            <a:avLst/>
          </a:prstGeom>
        </p:spPr>
      </p:pic>
      <p:sp>
        <p:nvSpPr>
          <p:cNvPr id="5" name="テキスト ボックス 4"/>
          <p:cNvSpPr txBox="1"/>
          <p:nvPr/>
        </p:nvSpPr>
        <p:spPr>
          <a:xfrm>
            <a:off x="-14772" y="-30521"/>
            <a:ext cx="6806627" cy="426802"/>
          </a:xfrm>
          <a:prstGeom prst="rect">
            <a:avLst/>
          </a:prstGeom>
          <a:noFill/>
        </p:spPr>
        <p:txBody>
          <a:bodyPr wrap="square" rtlCol="0">
            <a:spAutoFit/>
          </a:bodyPr>
          <a:lstStyle/>
          <a:p>
            <a:r>
              <a:rPr lang="en-US" altLang="ja-JP" sz="2200" b="1" dirty="0">
                <a:solidFill>
                  <a:schemeClr val="bg1"/>
                </a:solidFill>
                <a:latin typeface="Meiryo UI" panose="020B0604030504040204" pitchFamily="50" charset="-128"/>
                <a:ea typeface="Meiryo UI" panose="020B0604030504040204" pitchFamily="50" charset="-128"/>
              </a:rPr>
              <a:t>ESG</a:t>
            </a:r>
            <a:r>
              <a:rPr lang="ja-JP" altLang="en-US" sz="2200" b="1" dirty="0" smtClean="0">
                <a:solidFill>
                  <a:schemeClr val="bg1"/>
                </a:solidFill>
                <a:latin typeface="Meiryo UI" panose="020B0604030504040204" pitchFamily="50" charset="-128"/>
                <a:ea typeface="Meiryo UI" panose="020B0604030504040204" pitchFamily="50" charset="-128"/>
              </a:rPr>
              <a:t>投資について</a:t>
            </a:r>
            <a:endParaRPr kumimoji="1" lang="ja-JP" altLang="en-US" sz="2200" b="1" dirty="0">
              <a:solidFill>
                <a:schemeClr val="bg1"/>
              </a:solidFill>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7092280" y="6334919"/>
            <a:ext cx="1728192" cy="276999"/>
          </a:xfrm>
          <a:prstGeom prst="rect">
            <a:avLst/>
          </a:prstGeom>
          <a:solidFill>
            <a:schemeClr val="bg1"/>
          </a:solidFill>
        </p:spPr>
        <p:txBody>
          <a:bodyPr wrap="square" rtlCol="0">
            <a:spAutoFit/>
          </a:bodyPr>
          <a:lstStyle/>
          <a:p>
            <a:pPr marL="177800" indent="-177800"/>
            <a:r>
              <a:rPr lang="en-US" altLang="ja-JP" sz="1200" dirty="0" smtClean="0">
                <a:latin typeface="Meiryo UI" panose="020B0604030504040204" pitchFamily="50" charset="-128"/>
                <a:ea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rPr>
              <a:t>出典</a:t>
            </a:r>
            <a:r>
              <a:rPr lang="en-US" altLang="ja-JP" sz="1200" dirty="0" smtClean="0">
                <a:latin typeface="Meiryo UI" panose="020B0604030504040204" pitchFamily="50" charset="-128"/>
                <a:ea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rPr>
              <a:t>経済産業省資料</a:t>
            </a:r>
            <a:endParaRPr kumimoji="1" lang="ja-JP" altLang="en-US" sz="12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786421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p:txBody>
          <a:bodyPr/>
          <a:lstStyle/>
          <a:p>
            <a:fld id="{F0DA1747-7AE3-4485-B1CC-5CDDF653E874}" type="slidenum">
              <a:rPr kumimoji="1" lang="ja-JP" altLang="en-US" smtClean="0"/>
              <a:t>14</a:t>
            </a:fld>
            <a:endParaRPr kumimoji="1" lang="ja-JP" altLang="en-US"/>
          </a:p>
        </p:txBody>
      </p:sp>
      <p:pic>
        <p:nvPicPr>
          <p:cNvPr id="2" name="図 1"/>
          <p:cNvPicPr>
            <a:picLocks noChangeAspect="1"/>
          </p:cNvPicPr>
          <p:nvPr/>
        </p:nvPicPr>
        <p:blipFill>
          <a:blip r:embed="rId2"/>
          <a:stretch>
            <a:fillRect/>
          </a:stretch>
        </p:blipFill>
        <p:spPr>
          <a:xfrm>
            <a:off x="323528" y="548680"/>
            <a:ext cx="8375773" cy="5748277"/>
          </a:xfrm>
          <a:prstGeom prst="rect">
            <a:avLst/>
          </a:prstGeom>
        </p:spPr>
      </p:pic>
      <p:sp>
        <p:nvSpPr>
          <p:cNvPr id="4" name="テキスト ボックス 3"/>
          <p:cNvSpPr txBox="1"/>
          <p:nvPr/>
        </p:nvSpPr>
        <p:spPr>
          <a:xfrm>
            <a:off x="-14772" y="-30521"/>
            <a:ext cx="6806627" cy="426802"/>
          </a:xfrm>
          <a:prstGeom prst="rect">
            <a:avLst/>
          </a:prstGeom>
          <a:noFill/>
        </p:spPr>
        <p:txBody>
          <a:bodyPr wrap="square" rtlCol="0">
            <a:spAutoFit/>
          </a:bodyPr>
          <a:lstStyle/>
          <a:p>
            <a:r>
              <a:rPr lang="en-US" altLang="ja-JP" sz="2200" b="1" dirty="0">
                <a:solidFill>
                  <a:schemeClr val="bg1"/>
                </a:solidFill>
                <a:latin typeface="Meiryo UI" panose="020B0604030504040204" pitchFamily="50" charset="-128"/>
                <a:ea typeface="Meiryo UI" panose="020B0604030504040204" pitchFamily="50" charset="-128"/>
              </a:rPr>
              <a:t>ESG</a:t>
            </a:r>
            <a:r>
              <a:rPr lang="ja-JP" altLang="en-US" sz="2200" b="1" dirty="0" smtClean="0">
                <a:solidFill>
                  <a:schemeClr val="bg1"/>
                </a:solidFill>
                <a:latin typeface="Meiryo UI" panose="020B0604030504040204" pitchFamily="50" charset="-128"/>
                <a:ea typeface="Meiryo UI" panose="020B0604030504040204" pitchFamily="50" charset="-128"/>
              </a:rPr>
              <a:t>投資について</a:t>
            </a:r>
            <a:endParaRPr kumimoji="1" lang="ja-JP" altLang="en-US" sz="2200" b="1" dirty="0">
              <a:solidFill>
                <a:schemeClr val="bg1"/>
              </a:solidFill>
              <a:latin typeface="Meiryo UI" panose="020B0604030504040204" pitchFamily="50" charset="-128"/>
              <a:ea typeface="Meiryo UI" panose="020B0604030504040204" pitchFamily="50" charset="-128"/>
            </a:endParaRPr>
          </a:p>
        </p:txBody>
      </p:sp>
      <p:sp>
        <p:nvSpPr>
          <p:cNvPr id="5" name="テキスト ボックス 4"/>
          <p:cNvSpPr txBox="1"/>
          <p:nvPr/>
        </p:nvSpPr>
        <p:spPr>
          <a:xfrm>
            <a:off x="7092280" y="6464369"/>
            <a:ext cx="1728192" cy="276999"/>
          </a:xfrm>
          <a:prstGeom prst="rect">
            <a:avLst/>
          </a:prstGeom>
          <a:solidFill>
            <a:schemeClr val="bg1"/>
          </a:solidFill>
        </p:spPr>
        <p:txBody>
          <a:bodyPr wrap="square" rtlCol="0">
            <a:spAutoFit/>
          </a:bodyPr>
          <a:lstStyle/>
          <a:p>
            <a:pPr marL="177800" indent="-177800"/>
            <a:r>
              <a:rPr lang="en-US" altLang="ja-JP" sz="1200" dirty="0" smtClean="0">
                <a:latin typeface="Meiryo UI" panose="020B0604030504040204" pitchFamily="50" charset="-128"/>
                <a:ea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rPr>
              <a:t>出典</a:t>
            </a:r>
            <a:r>
              <a:rPr lang="en-US" altLang="ja-JP" sz="1200" dirty="0" smtClean="0">
                <a:latin typeface="Meiryo UI" panose="020B0604030504040204" pitchFamily="50" charset="-128"/>
                <a:ea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rPr>
              <a:t>経済産業省資料</a:t>
            </a:r>
            <a:endParaRPr kumimoji="1" lang="ja-JP" altLang="en-US" sz="12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3600672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p:txBody>
          <a:bodyPr/>
          <a:lstStyle/>
          <a:p>
            <a:fld id="{F0DA1747-7AE3-4485-B1CC-5CDDF653E874}" type="slidenum">
              <a:rPr kumimoji="1" lang="ja-JP" altLang="en-US" smtClean="0"/>
              <a:t>15</a:t>
            </a:fld>
            <a:endParaRPr kumimoji="1" lang="ja-JP" altLang="en-US"/>
          </a:p>
        </p:txBody>
      </p:sp>
      <p:pic>
        <p:nvPicPr>
          <p:cNvPr id="2" name="図 1"/>
          <p:cNvPicPr>
            <a:picLocks noChangeAspect="1"/>
          </p:cNvPicPr>
          <p:nvPr/>
        </p:nvPicPr>
        <p:blipFill>
          <a:blip r:embed="rId2"/>
          <a:stretch>
            <a:fillRect/>
          </a:stretch>
        </p:blipFill>
        <p:spPr>
          <a:xfrm>
            <a:off x="263022" y="418044"/>
            <a:ext cx="8834866" cy="5935433"/>
          </a:xfrm>
          <a:prstGeom prst="rect">
            <a:avLst/>
          </a:prstGeom>
        </p:spPr>
      </p:pic>
      <p:sp>
        <p:nvSpPr>
          <p:cNvPr id="4" name="テキスト ボックス 3"/>
          <p:cNvSpPr txBox="1"/>
          <p:nvPr/>
        </p:nvSpPr>
        <p:spPr>
          <a:xfrm>
            <a:off x="-14772" y="-30521"/>
            <a:ext cx="6806627" cy="426802"/>
          </a:xfrm>
          <a:prstGeom prst="rect">
            <a:avLst/>
          </a:prstGeom>
          <a:noFill/>
        </p:spPr>
        <p:txBody>
          <a:bodyPr wrap="square" rtlCol="0">
            <a:spAutoFit/>
          </a:bodyPr>
          <a:lstStyle/>
          <a:p>
            <a:r>
              <a:rPr lang="en-US" altLang="ja-JP" sz="2200" b="1" dirty="0">
                <a:solidFill>
                  <a:schemeClr val="bg1"/>
                </a:solidFill>
                <a:latin typeface="Meiryo UI" panose="020B0604030504040204" pitchFamily="50" charset="-128"/>
                <a:ea typeface="Meiryo UI" panose="020B0604030504040204" pitchFamily="50" charset="-128"/>
              </a:rPr>
              <a:t>ESG</a:t>
            </a:r>
            <a:r>
              <a:rPr lang="ja-JP" altLang="en-US" sz="2200" b="1" dirty="0" smtClean="0">
                <a:solidFill>
                  <a:schemeClr val="bg1"/>
                </a:solidFill>
                <a:latin typeface="Meiryo UI" panose="020B0604030504040204" pitchFamily="50" charset="-128"/>
                <a:ea typeface="Meiryo UI" panose="020B0604030504040204" pitchFamily="50" charset="-128"/>
              </a:rPr>
              <a:t>投資について</a:t>
            </a:r>
            <a:endParaRPr kumimoji="1" lang="ja-JP" altLang="en-US" sz="2200" b="1" dirty="0">
              <a:solidFill>
                <a:schemeClr val="bg1"/>
              </a:solidFill>
              <a:latin typeface="Meiryo UI" panose="020B0604030504040204" pitchFamily="50" charset="-128"/>
              <a:ea typeface="Meiryo UI" panose="020B0604030504040204" pitchFamily="50" charset="-128"/>
            </a:endParaRPr>
          </a:p>
        </p:txBody>
      </p:sp>
      <p:sp>
        <p:nvSpPr>
          <p:cNvPr id="5" name="テキスト ボックス 4"/>
          <p:cNvSpPr txBox="1"/>
          <p:nvPr/>
        </p:nvSpPr>
        <p:spPr>
          <a:xfrm>
            <a:off x="7092280" y="6536377"/>
            <a:ext cx="1728192" cy="276999"/>
          </a:xfrm>
          <a:prstGeom prst="rect">
            <a:avLst/>
          </a:prstGeom>
          <a:solidFill>
            <a:schemeClr val="bg1"/>
          </a:solidFill>
        </p:spPr>
        <p:txBody>
          <a:bodyPr wrap="square" rtlCol="0">
            <a:spAutoFit/>
          </a:bodyPr>
          <a:lstStyle/>
          <a:p>
            <a:pPr marL="177800" indent="-177800"/>
            <a:r>
              <a:rPr lang="en-US" altLang="ja-JP" sz="1200" dirty="0" smtClean="0">
                <a:latin typeface="Meiryo UI" panose="020B0604030504040204" pitchFamily="50" charset="-128"/>
                <a:ea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rPr>
              <a:t>出典</a:t>
            </a:r>
            <a:r>
              <a:rPr lang="en-US" altLang="ja-JP" sz="1200" dirty="0" smtClean="0">
                <a:latin typeface="Meiryo UI" panose="020B0604030504040204" pitchFamily="50" charset="-128"/>
                <a:ea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rPr>
              <a:t>経済産業省資料</a:t>
            </a:r>
            <a:endParaRPr kumimoji="1" lang="ja-JP" altLang="en-US" sz="12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5586875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p:txBody>
          <a:bodyPr/>
          <a:lstStyle/>
          <a:p>
            <a:fld id="{F0DA1747-7AE3-4485-B1CC-5CDDF653E874}" type="slidenum">
              <a:rPr kumimoji="1" lang="ja-JP" altLang="en-US" smtClean="0"/>
              <a:t>16</a:t>
            </a:fld>
            <a:endParaRPr kumimoji="1" lang="ja-JP" altLang="en-US"/>
          </a:p>
        </p:txBody>
      </p:sp>
      <p:pic>
        <p:nvPicPr>
          <p:cNvPr id="2" name="図 1"/>
          <p:cNvPicPr>
            <a:picLocks noChangeAspect="1"/>
          </p:cNvPicPr>
          <p:nvPr/>
        </p:nvPicPr>
        <p:blipFill>
          <a:blip r:embed="rId3"/>
          <a:stretch>
            <a:fillRect/>
          </a:stretch>
        </p:blipFill>
        <p:spPr>
          <a:xfrm>
            <a:off x="376139" y="661506"/>
            <a:ext cx="8195567" cy="5778263"/>
          </a:xfrm>
          <a:prstGeom prst="rect">
            <a:avLst/>
          </a:prstGeom>
        </p:spPr>
      </p:pic>
      <p:sp>
        <p:nvSpPr>
          <p:cNvPr id="11" name="テキスト ボックス 10"/>
          <p:cNvSpPr txBox="1"/>
          <p:nvPr/>
        </p:nvSpPr>
        <p:spPr>
          <a:xfrm>
            <a:off x="7516738" y="5990258"/>
            <a:ext cx="1512168" cy="461665"/>
          </a:xfrm>
          <a:prstGeom prst="rect">
            <a:avLst/>
          </a:prstGeom>
          <a:solidFill>
            <a:schemeClr val="bg1"/>
          </a:solidFill>
        </p:spPr>
        <p:txBody>
          <a:bodyPr wrap="square" rtlCol="0">
            <a:spAutoFit/>
          </a:bodyPr>
          <a:lstStyle/>
          <a:p>
            <a:pPr marL="177800" indent="-177800"/>
            <a:endParaRPr lang="en-US" altLang="ja-JP" sz="1200" dirty="0" smtClean="0">
              <a:latin typeface="Meiryo UI" panose="020B0604030504040204" pitchFamily="50" charset="-128"/>
              <a:ea typeface="Meiryo UI" panose="020B0604030504040204" pitchFamily="50" charset="-128"/>
            </a:endParaRPr>
          </a:p>
          <a:p>
            <a:pPr marL="177800" indent="-177800"/>
            <a:r>
              <a:rPr lang="en-US" altLang="ja-JP" sz="1200" dirty="0" smtClean="0">
                <a:latin typeface="Meiryo UI" panose="020B0604030504040204" pitchFamily="50" charset="-128"/>
                <a:ea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rPr>
              <a:t>出典</a:t>
            </a:r>
            <a:r>
              <a:rPr lang="en-US" altLang="ja-JP" sz="1200" dirty="0" smtClean="0">
                <a:latin typeface="Meiryo UI" panose="020B0604030504040204" pitchFamily="50" charset="-128"/>
                <a:ea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rPr>
              <a:t>環境省資料</a:t>
            </a:r>
            <a:endParaRPr kumimoji="1" lang="ja-JP" altLang="en-US" sz="1200" dirty="0">
              <a:latin typeface="Meiryo UI" panose="020B0604030504040204" pitchFamily="50" charset="-128"/>
              <a:ea typeface="Meiryo UI" panose="020B0604030504040204" pitchFamily="50" charset="-128"/>
            </a:endParaRPr>
          </a:p>
        </p:txBody>
      </p:sp>
      <p:sp>
        <p:nvSpPr>
          <p:cNvPr id="5" name="テキスト ボックス 4"/>
          <p:cNvSpPr txBox="1"/>
          <p:nvPr/>
        </p:nvSpPr>
        <p:spPr>
          <a:xfrm>
            <a:off x="-14772" y="-30521"/>
            <a:ext cx="6806627" cy="426802"/>
          </a:xfrm>
          <a:prstGeom prst="rect">
            <a:avLst/>
          </a:prstGeom>
          <a:noFill/>
        </p:spPr>
        <p:txBody>
          <a:bodyPr wrap="square" rtlCol="0">
            <a:spAutoFit/>
          </a:bodyPr>
          <a:lstStyle/>
          <a:p>
            <a:r>
              <a:rPr lang="en-US" altLang="ja-JP" sz="2200" b="1" dirty="0" smtClean="0">
                <a:solidFill>
                  <a:schemeClr val="bg1"/>
                </a:solidFill>
                <a:latin typeface="Meiryo UI" panose="020B0604030504040204" pitchFamily="50" charset="-128"/>
                <a:ea typeface="Meiryo UI" panose="020B0604030504040204" pitchFamily="50" charset="-128"/>
              </a:rPr>
              <a:t>TCFD</a:t>
            </a:r>
            <a:r>
              <a:rPr lang="ja-JP" altLang="en-US" sz="2200" b="1" dirty="0" smtClean="0">
                <a:solidFill>
                  <a:schemeClr val="bg1"/>
                </a:solidFill>
                <a:latin typeface="Meiryo UI" panose="020B0604030504040204" pitchFamily="50" charset="-128"/>
                <a:ea typeface="Meiryo UI" panose="020B0604030504040204" pitchFamily="50" charset="-128"/>
              </a:rPr>
              <a:t>について</a:t>
            </a:r>
            <a:endParaRPr kumimoji="1" lang="ja-JP" altLang="en-US" sz="2200" b="1" dirty="0">
              <a:solidFill>
                <a:schemeClr val="bg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546583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p:txBody>
          <a:bodyPr/>
          <a:lstStyle/>
          <a:p>
            <a:fld id="{F0DA1747-7AE3-4485-B1CC-5CDDF653E874}" type="slidenum">
              <a:rPr kumimoji="1" lang="ja-JP" altLang="en-US" smtClean="0"/>
              <a:t>17</a:t>
            </a:fld>
            <a:endParaRPr kumimoji="1" lang="ja-JP" altLang="en-US"/>
          </a:p>
        </p:txBody>
      </p:sp>
      <p:pic>
        <p:nvPicPr>
          <p:cNvPr id="3" name="図 2"/>
          <p:cNvPicPr>
            <a:picLocks noChangeAspect="1"/>
          </p:cNvPicPr>
          <p:nvPr/>
        </p:nvPicPr>
        <p:blipFill>
          <a:blip r:embed="rId2"/>
          <a:stretch>
            <a:fillRect/>
          </a:stretch>
        </p:blipFill>
        <p:spPr>
          <a:xfrm>
            <a:off x="179512" y="464588"/>
            <a:ext cx="8638620" cy="5957669"/>
          </a:xfrm>
          <a:prstGeom prst="rect">
            <a:avLst/>
          </a:prstGeom>
        </p:spPr>
      </p:pic>
      <p:sp>
        <p:nvSpPr>
          <p:cNvPr id="11" name="テキスト ボックス 10"/>
          <p:cNvSpPr txBox="1"/>
          <p:nvPr/>
        </p:nvSpPr>
        <p:spPr>
          <a:xfrm>
            <a:off x="7574954" y="6077708"/>
            <a:ext cx="1512168" cy="461665"/>
          </a:xfrm>
          <a:prstGeom prst="rect">
            <a:avLst/>
          </a:prstGeom>
          <a:solidFill>
            <a:schemeClr val="bg1"/>
          </a:solidFill>
        </p:spPr>
        <p:txBody>
          <a:bodyPr wrap="square" rtlCol="0">
            <a:spAutoFit/>
          </a:bodyPr>
          <a:lstStyle/>
          <a:p>
            <a:pPr marL="177800" indent="-177800"/>
            <a:endParaRPr lang="en-US" altLang="ja-JP" sz="1200" dirty="0" smtClean="0">
              <a:latin typeface="Meiryo UI" panose="020B0604030504040204" pitchFamily="50" charset="-128"/>
              <a:ea typeface="Meiryo UI" panose="020B0604030504040204" pitchFamily="50" charset="-128"/>
            </a:endParaRPr>
          </a:p>
          <a:p>
            <a:pPr marL="177800" indent="-177800"/>
            <a:r>
              <a:rPr lang="en-US" altLang="ja-JP" sz="1200" dirty="0" smtClean="0">
                <a:latin typeface="Meiryo UI" panose="020B0604030504040204" pitchFamily="50" charset="-128"/>
                <a:ea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rPr>
              <a:t>出典</a:t>
            </a:r>
            <a:r>
              <a:rPr lang="en-US" altLang="ja-JP" sz="1200" dirty="0" smtClean="0">
                <a:latin typeface="Meiryo UI" panose="020B0604030504040204" pitchFamily="50" charset="-128"/>
                <a:ea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rPr>
              <a:t>環境省資料</a:t>
            </a:r>
            <a:endParaRPr kumimoji="1" lang="ja-JP" altLang="en-US" sz="1200" dirty="0">
              <a:latin typeface="Meiryo UI" panose="020B0604030504040204" pitchFamily="50" charset="-128"/>
              <a:ea typeface="Meiryo UI" panose="020B0604030504040204" pitchFamily="50" charset="-128"/>
            </a:endParaRPr>
          </a:p>
        </p:txBody>
      </p:sp>
      <p:sp>
        <p:nvSpPr>
          <p:cNvPr id="5" name="テキスト ボックス 4"/>
          <p:cNvSpPr txBox="1"/>
          <p:nvPr/>
        </p:nvSpPr>
        <p:spPr>
          <a:xfrm>
            <a:off x="-14772" y="-30521"/>
            <a:ext cx="6806627" cy="426802"/>
          </a:xfrm>
          <a:prstGeom prst="rect">
            <a:avLst/>
          </a:prstGeom>
          <a:noFill/>
        </p:spPr>
        <p:txBody>
          <a:bodyPr wrap="square" rtlCol="0">
            <a:spAutoFit/>
          </a:bodyPr>
          <a:lstStyle/>
          <a:p>
            <a:r>
              <a:rPr lang="en-US" altLang="ja-JP" sz="2200" b="1" dirty="0" smtClean="0">
                <a:solidFill>
                  <a:schemeClr val="bg1"/>
                </a:solidFill>
                <a:latin typeface="Meiryo UI" panose="020B0604030504040204" pitchFamily="50" charset="-128"/>
                <a:ea typeface="Meiryo UI" panose="020B0604030504040204" pitchFamily="50" charset="-128"/>
              </a:rPr>
              <a:t>TCFD</a:t>
            </a:r>
            <a:r>
              <a:rPr lang="ja-JP" altLang="en-US" sz="2200" b="1" dirty="0" smtClean="0">
                <a:solidFill>
                  <a:schemeClr val="bg1"/>
                </a:solidFill>
                <a:latin typeface="Meiryo UI" panose="020B0604030504040204" pitchFamily="50" charset="-128"/>
                <a:ea typeface="Meiryo UI" panose="020B0604030504040204" pitchFamily="50" charset="-128"/>
              </a:rPr>
              <a:t>について</a:t>
            </a:r>
            <a:endParaRPr kumimoji="1" lang="ja-JP" altLang="en-US" sz="2200" b="1" dirty="0">
              <a:solidFill>
                <a:schemeClr val="bg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6621806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p:txBody>
          <a:bodyPr/>
          <a:lstStyle/>
          <a:p>
            <a:fld id="{F0DA1747-7AE3-4485-B1CC-5CDDF653E874}" type="slidenum">
              <a:rPr kumimoji="1" lang="ja-JP" altLang="en-US" smtClean="0"/>
              <a:t>18</a:t>
            </a:fld>
            <a:endParaRPr kumimoji="1" lang="ja-JP" altLang="en-US"/>
          </a:p>
        </p:txBody>
      </p:sp>
      <p:sp>
        <p:nvSpPr>
          <p:cNvPr id="11" name="テキスト ボックス 10"/>
          <p:cNvSpPr txBox="1"/>
          <p:nvPr/>
        </p:nvSpPr>
        <p:spPr>
          <a:xfrm>
            <a:off x="7500639" y="6208937"/>
            <a:ext cx="1512168" cy="461665"/>
          </a:xfrm>
          <a:prstGeom prst="rect">
            <a:avLst/>
          </a:prstGeom>
          <a:solidFill>
            <a:schemeClr val="bg1"/>
          </a:solidFill>
        </p:spPr>
        <p:txBody>
          <a:bodyPr wrap="square" rtlCol="0">
            <a:spAutoFit/>
          </a:bodyPr>
          <a:lstStyle/>
          <a:p>
            <a:pPr marL="177800" indent="-177800"/>
            <a:endParaRPr lang="en-US" altLang="ja-JP" sz="1200" dirty="0" smtClean="0">
              <a:latin typeface="Meiryo UI" panose="020B0604030504040204" pitchFamily="50" charset="-128"/>
              <a:ea typeface="Meiryo UI" panose="020B0604030504040204" pitchFamily="50" charset="-128"/>
            </a:endParaRPr>
          </a:p>
          <a:p>
            <a:pPr marL="177800" indent="-177800"/>
            <a:r>
              <a:rPr lang="en-US" altLang="ja-JP" sz="1200" dirty="0" smtClean="0">
                <a:latin typeface="Meiryo UI" panose="020B0604030504040204" pitchFamily="50" charset="-128"/>
                <a:ea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rPr>
              <a:t>出典</a:t>
            </a:r>
            <a:r>
              <a:rPr lang="en-US" altLang="ja-JP" sz="1200" dirty="0" smtClean="0">
                <a:latin typeface="Meiryo UI" panose="020B0604030504040204" pitchFamily="50" charset="-128"/>
                <a:ea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rPr>
              <a:t>環境省資料</a:t>
            </a:r>
            <a:endParaRPr kumimoji="1" lang="ja-JP" altLang="en-US" sz="1200" dirty="0">
              <a:latin typeface="Meiryo UI" panose="020B0604030504040204" pitchFamily="50" charset="-128"/>
              <a:ea typeface="Meiryo UI" panose="020B0604030504040204" pitchFamily="50" charset="-128"/>
            </a:endParaRPr>
          </a:p>
        </p:txBody>
      </p:sp>
      <p:pic>
        <p:nvPicPr>
          <p:cNvPr id="2" name="図 1"/>
          <p:cNvPicPr>
            <a:picLocks noChangeAspect="1"/>
          </p:cNvPicPr>
          <p:nvPr/>
        </p:nvPicPr>
        <p:blipFill>
          <a:blip r:embed="rId2"/>
          <a:stretch>
            <a:fillRect/>
          </a:stretch>
        </p:blipFill>
        <p:spPr>
          <a:xfrm>
            <a:off x="395536" y="578304"/>
            <a:ext cx="8422555" cy="5861465"/>
          </a:xfrm>
          <a:prstGeom prst="rect">
            <a:avLst/>
          </a:prstGeom>
        </p:spPr>
      </p:pic>
      <p:sp>
        <p:nvSpPr>
          <p:cNvPr id="5" name="テキスト ボックス 4"/>
          <p:cNvSpPr txBox="1"/>
          <p:nvPr/>
        </p:nvSpPr>
        <p:spPr>
          <a:xfrm>
            <a:off x="-14772" y="-30521"/>
            <a:ext cx="6806627" cy="426802"/>
          </a:xfrm>
          <a:prstGeom prst="rect">
            <a:avLst/>
          </a:prstGeom>
          <a:noFill/>
        </p:spPr>
        <p:txBody>
          <a:bodyPr wrap="square" rtlCol="0">
            <a:spAutoFit/>
          </a:bodyPr>
          <a:lstStyle/>
          <a:p>
            <a:r>
              <a:rPr lang="en-US" altLang="ja-JP" sz="2200" b="1" dirty="0" smtClean="0">
                <a:solidFill>
                  <a:schemeClr val="bg1"/>
                </a:solidFill>
                <a:latin typeface="Meiryo UI" panose="020B0604030504040204" pitchFamily="50" charset="-128"/>
                <a:ea typeface="Meiryo UI" panose="020B0604030504040204" pitchFamily="50" charset="-128"/>
              </a:rPr>
              <a:t>TCFD</a:t>
            </a:r>
            <a:r>
              <a:rPr lang="ja-JP" altLang="en-US" sz="2200" b="1" dirty="0" smtClean="0">
                <a:solidFill>
                  <a:schemeClr val="bg1"/>
                </a:solidFill>
                <a:latin typeface="Meiryo UI" panose="020B0604030504040204" pitchFamily="50" charset="-128"/>
                <a:ea typeface="Meiryo UI" panose="020B0604030504040204" pitchFamily="50" charset="-128"/>
              </a:rPr>
              <a:t>について</a:t>
            </a:r>
            <a:endParaRPr kumimoji="1" lang="ja-JP" altLang="en-US" sz="2200" b="1" dirty="0">
              <a:solidFill>
                <a:schemeClr val="bg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6577244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p:txBody>
          <a:bodyPr/>
          <a:lstStyle/>
          <a:p>
            <a:fld id="{F0DA1747-7AE3-4485-B1CC-5CDDF653E874}" type="slidenum">
              <a:rPr kumimoji="1" lang="ja-JP" altLang="en-US" smtClean="0"/>
              <a:t>1</a:t>
            </a:fld>
            <a:endParaRPr kumimoji="1" lang="ja-JP" altLang="en-US"/>
          </a:p>
        </p:txBody>
      </p:sp>
      <p:sp>
        <p:nvSpPr>
          <p:cNvPr id="7" name="テキスト ボックス 6"/>
          <p:cNvSpPr txBox="1"/>
          <p:nvPr/>
        </p:nvSpPr>
        <p:spPr>
          <a:xfrm>
            <a:off x="11959" y="-32564"/>
            <a:ext cx="8568952" cy="430887"/>
          </a:xfrm>
          <a:prstGeom prst="rect">
            <a:avLst/>
          </a:prstGeom>
          <a:noFill/>
        </p:spPr>
        <p:txBody>
          <a:bodyPr wrap="square" rtlCol="0">
            <a:spAutoFit/>
          </a:bodyPr>
          <a:lstStyle/>
          <a:p>
            <a:r>
              <a:rPr lang="ja-JP" altLang="en-US" sz="2200" b="1" dirty="0" smtClean="0">
                <a:solidFill>
                  <a:schemeClr val="bg1"/>
                </a:solidFill>
                <a:latin typeface="Meiryo UI" panose="020B0604030504040204" pitchFamily="50" charset="-128"/>
                <a:ea typeface="Meiryo UI" panose="020B0604030504040204" pitchFamily="50" charset="-128"/>
              </a:rPr>
              <a:t>大阪府の人口と世帯数の推移</a:t>
            </a:r>
            <a:endParaRPr kumimoji="1" lang="ja-JP" altLang="en-US" sz="2200" b="1" dirty="0">
              <a:solidFill>
                <a:schemeClr val="bg1"/>
              </a:solidFill>
              <a:latin typeface="Meiryo UI" panose="020B0604030504040204" pitchFamily="50" charset="-128"/>
              <a:ea typeface="Meiryo UI" panose="020B0604030504040204" pitchFamily="50" charset="-128"/>
            </a:endParaRPr>
          </a:p>
        </p:txBody>
      </p:sp>
      <p:sp>
        <p:nvSpPr>
          <p:cNvPr id="15" name="スライド番号プレースホルダー 2"/>
          <p:cNvSpPr txBox="1">
            <a:spLocks/>
          </p:cNvSpPr>
          <p:nvPr/>
        </p:nvSpPr>
        <p:spPr>
          <a:xfrm>
            <a:off x="6921603" y="5120420"/>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600" b="1" kern="1200">
                <a:solidFill>
                  <a:srgbClr val="FFFFFF"/>
                </a:solidFill>
                <a:latin typeface="メイリオ" panose="020B0604030504040204" pitchFamily="50" charset="-128"/>
                <a:ea typeface="メイリオ" panose="020B0604030504040204" pitchFamily="50" charset="-128"/>
                <a:cs typeface="メイリオ" panose="020B0604030504040204" pitchFamily="50"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6D9DA1F-98D7-4E22-ACDE-B7758099108B}" type="slidenum">
              <a:rPr lang="ja-JP" altLang="en-US" smtClean="0"/>
              <a:pPr/>
              <a:t>1</a:t>
            </a:fld>
            <a:endParaRPr lang="ja-JP" altLang="en-US" dirty="0"/>
          </a:p>
        </p:txBody>
      </p:sp>
      <p:sp>
        <p:nvSpPr>
          <p:cNvPr id="16" name="角丸四角形 15"/>
          <p:cNvSpPr/>
          <p:nvPr/>
        </p:nvSpPr>
        <p:spPr>
          <a:xfrm>
            <a:off x="59479" y="639028"/>
            <a:ext cx="9049025" cy="910967"/>
          </a:xfrm>
          <a:prstGeom prst="roundRect">
            <a:avLst/>
          </a:prstGeom>
          <a:noFill/>
          <a:ln w="38100" cmpd="dbl"/>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266700" indent="-182563">
              <a:lnSpc>
                <a:spcPts val="2123"/>
              </a:lnSpc>
              <a:defRPr/>
            </a:pPr>
            <a:r>
              <a:rPr kumimoji="0" lang="ja-JP" altLang="en-US" sz="1662"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〇</a:t>
            </a:r>
            <a:r>
              <a:rPr lang="ja-JP" altLang="en-US" sz="1662"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大阪府の人口は平成</a:t>
            </a:r>
            <a:r>
              <a:rPr lang="en-US" altLang="ja-JP" sz="1662"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22</a:t>
            </a:r>
            <a:r>
              <a:rPr lang="ja-JP" altLang="en-US" sz="1662"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年をピークにその後は減少傾向。世帯数は増加傾向。</a:t>
            </a:r>
            <a:endParaRPr lang="ja-JP" altLang="en-US" sz="1662"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2" name="図 1"/>
          <p:cNvPicPr>
            <a:picLocks noChangeAspect="1"/>
          </p:cNvPicPr>
          <p:nvPr/>
        </p:nvPicPr>
        <p:blipFill>
          <a:blip r:embed="rId3"/>
          <a:stretch>
            <a:fillRect/>
          </a:stretch>
        </p:blipFill>
        <p:spPr>
          <a:xfrm>
            <a:off x="1374066" y="1700808"/>
            <a:ext cx="6419850" cy="4543425"/>
          </a:xfrm>
          <a:prstGeom prst="rect">
            <a:avLst/>
          </a:prstGeom>
        </p:spPr>
      </p:pic>
      <p:sp>
        <p:nvSpPr>
          <p:cNvPr id="9" name="テキスト ボックス 8"/>
          <p:cNvSpPr txBox="1"/>
          <p:nvPr/>
        </p:nvSpPr>
        <p:spPr>
          <a:xfrm>
            <a:off x="6804248" y="6508161"/>
            <a:ext cx="1475853" cy="230832"/>
          </a:xfrm>
          <a:prstGeom prst="rect">
            <a:avLst/>
          </a:prstGeom>
          <a:noFill/>
        </p:spPr>
        <p:txBody>
          <a:bodyPr wrap="square" rtlCol="0">
            <a:spAutoFit/>
          </a:bodyPr>
          <a:lstStyle/>
          <a:p>
            <a:r>
              <a:rPr kumimoji="1" lang="ja-JP" altLang="en-US" sz="900" dirty="0"/>
              <a:t>（出典）</a:t>
            </a:r>
            <a:r>
              <a:rPr kumimoji="1" lang="ja-JP" altLang="en-US" sz="900" dirty="0" smtClean="0"/>
              <a:t>大阪府環境白書</a:t>
            </a:r>
            <a:endParaRPr kumimoji="1" lang="ja-JP" altLang="en-US" sz="900" dirty="0"/>
          </a:p>
        </p:txBody>
      </p:sp>
    </p:spTree>
    <p:extLst>
      <p:ext uri="{BB962C8B-B14F-4D97-AF65-F5344CB8AC3E}">
        <p14:creationId xmlns:p14="http://schemas.microsoft.com/office/powerpoint/2010/main" val="15045433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p:txBody>
          <a:bodyPr/>
          <a:lstStyle/>
          <a:p>
            <a:fld id="{F0DA1747-7AE3-4485-B1CC-5CDDF653E874}" type="slidenum">
              <a:rPr kumimoji="1" lang="ja-JP" altLang="en-US" smtClean="0"/>
              <a:t>19</a:t>
            </a:fld>
            <a:endParaRPr kumimoji="1" lang="ja-JP" altLang="en-US"/>
          </a:p>
        </p:txBody>
      </p:sp>
      <p:pic>
        <p:nvPicPr>
          <p:cNvPr id="3" name="図 2"/>
          <p:cNvPicPr>
            <a:picLocks noChangeAspect="1"/>
          </p:cNvPicPr>
          <p:nvPr/>
        </p:nvPicPr>
        <p:blipFill>
          <a:blip r:embed="rId2"/>
          <a:stretch>
            <a:fillRect/>
          </a:stretch>
        </p:blipFill>
        <p:spPr>
          <a:xfrm>
            <a:off x="323528" y="599118"/>
            <a:ext cx="8443837" cy="5840651"/>
          </a:xfrm>
          <a:prstGeom prst="rect">
            <a:avLst/>
          </a:prstGeom>
        </p:spPr>
      </p:pic>
      <p:sp>
        <p:nvSpPr>
          <p:cNvPr id="11" name="テキスト ボックス 10"/>
          <p:cNvSpPr txBox="1"/>
          <p:nvPr/>
        </p:nvSpPr>
        <p:spPr>
          <a:xfrm>
            <a:off x="7295901" y="5978104"/>
            <a:ext cx="1512168" cy="461665"/>
          </a:xfrm>
          <a:prstGeom prst="rect">
            <a:avLst/>
          </a:prstGeom>
          <a:solidFill>
            <a:schemeClr val="bg1"/>
          </a:solidFill>
        </p:spPr>
        <p:txBody>
          <a:bodyPr wrap="square" rtlCol="0">
            <a:spAutoFit/>
          </a:bodyPr>
          <a:lstStyle/>
          <a:p>
            <a:pPr marL="177800" indent="-177800"/>
            <a:endParaRPr lang="en-US" altLang="ja-JP" sz="1200" dirty="0" smtClean="0">
              <a:latin typeface="Meiryo UI" panose="020B0604030504040204" pitchFamily="50" charset="-128"/>
              <a:ea typeface="Meiryo UI" panose="020B0604030504040204" pitchFamily="50" charset="-128"/>
            </a:endParaRPr>
          </a:p>
          <a:p>
            <a:pPr marL="177800" indent="-177800"/>
            <a:r>
              <a:rPr lang="en-US" altLang="ja-JP" sz="1200" dirty="0" smtClean="0">
                <a:latin typeface="Meiryo UI" panose="020B0604030504040204" pitchFamily="50" charset="-128"/>
                <a:ea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rPr>
              <a:t>出典</a:t>
            </a:r>
            <a:r>
              <a:rPr lang="en-US" altLang="ja-JP" sz="1200" dirty="0" smtClean="0">
                <a:latin typeface="Meiryo UI" panose="020B0604030504040204" pitchFamily="50" charset="-128"/>
                <a:ea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rPr>
              <a:t>環境省資料</a:t>
            </a:r>
            <a:endParaRPr kumimoji="1" lang="ja-JP" altLang="en-US" sz="1200" dirty="0">
              <a:latin typeface="Meiryo UI" panose="020B0604030504040204" pitchFamily="50" charset="-128"/>
              <a:ea typeface="Meiryo UI" panose="020B0604030504040204" pitchFamily="50" charset="-128"/>
            </a:endParaRPr>
          </a:p>
        </p:txBody>
      </p:sp>
      <p:sp>
        <p:nvSpPr>
          <p:cNvPr id="5" name="テキスト ボックス 4"/>
          <p:cNvSpPr txBox="1"/>
          <p:nvPr/>
        </p:nvSpPr>
        <p:spPr>
          <a:xfrm>
            <a:off x="-14772" y="-30521"/>
            <a:ext cx="6806627" cy="426802"/>
          </a:xfrm>
          <a:prstGeom prst="rect">
            <a:avLst/>
          </a:prstGeom>
          <a:noFill/>
        </p:spPr>
        <p:txBody>
          <a:bodyPr wrap="square" rtlCol="0">
            <a:spAutoFit/>
          </a:bodyPr>
          <a:lstStyle/>
          <a:p>
            <a:r>
              <a:rPr lang="en-US" altLang="ja-JP" sz="2200" b="1" dirty="0" smtClean="0">
                <a:solidFill>
                  <a:schemeClr val="bg1"/>
                </a:solidFill>
                <a:latin typeface="Meiryo UI" panose="020B0604030504040204" pitchFamily="50" charset="-128"/>
                <a:ea typeface="Meiryo UI" panose="020B0604030504040204" pitchFamily="50" charset="-128"/>
              </a:rPr>
              <a:t>TCFD</a:t>
            </a:r>
            <a:r>
              <a:rPr lang="ja-JP" altLang="en-US" sz="2200" b="1" dirty="0" smtClean="0">
                <a:solidFill>
                  <a:schemeClr val="bg1"/>
                </a:solidFill>
                <a:latin typeface="Meiryo UI" panose="020B0604030504040204" pitchFamily="50" charset="-128"/>
                <a:ea typeface="Meiryo UI" panose="020B0604030504040204" pitchFamily="50" charset="-128"/>
              </a:rPr>
              <a:t>について</a:t>
            </a:r>
            <a:endParaRPr kumimoji="1" lang="ja-JP" altLang="en-US" sz="2200" b="1" dirty="0">
              <a:solidFill>
                <a:schemeClr val="bg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0645015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p:txBody>
          <a:bodyPr/>
          <a:lstStyle/>
          <a:p>
            <a:fld id="{F0DA1747-7AE3-4485-B1CC-5CDDF653E874}" type="slidenum">
              <a:rPr kumimoji="1" lang="ja-JP" altLang="en-US" smtClean="0"/>
              <a:t>20</a:t>
            </a:fld>
            <a:endParaRPr kumimoji="1" lang="ja-JP" altLang="en-US"/>
          </a:p>
        </p:txBody>
      </p:sp>
      <p:sp>
        <p:nvSpPr>
          <p:cNvPr id="11" name="テキスト ボックス 10"/>
          <p:cNvSpPr txBox="1"/>
          <p:nvPr/>
        </p:nvSpPr>
        <p:spPr>
          <a:xfrm>
            <a:off x="7386786" y="6183798"/>
            <a:ext cx="1512168" cy="461665"/>
          </a:xfrm>
          <a:prstGeom prst="rect">
            <a:avLst/>
          </a:prstGeom>
          <a:solidFill>
            <a:schemeClr val="bg1"/>
          </a:solidFill>
        </p:spPr>
        <p:txBody>
          <a:bodyPr wrap="square" rtlCol="0">
            <a:spAutoFit/>
          </a:bodyPr>
          <a:lstStyle/>
          <a:p>
            <a:pPr marL="177800" indent="-177800"/>
            <a:endParaRPr lang="en-US" altLang="ja-JP" sz="1200" dirty="0" smtClean="0">
              <a:latin typeface="Meiryo UI" panose="020B0604030504040204" pitchFamily="50" charset="-128"/>
              <a:ea typeface="Meiryo UI" panose="020B0604030504040204" pitchFamily="50" charset="-128"/>
            </a:endParaRPr>
          </a:p>
          <a:p>
            <a:pPr marL="177800" indent="-177800"/>
            <a:r>
              <a:rPr lang="en-US" altLang="ja-JP" sz="1200" dirty="0" smtClean="0">
                <a:latin typeface="Meiryo UI" panose="020B0604030504040204" pitchFamily="50" charset="-128"/>
                <a:ea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rPr>
              <a:t>出典</a:t>
            </a:r>
            <a:r>
              <a:rPr lang="en-US" altLang="ja-JP" sz="1200" dirty="0" smtClean="0">
                <a:latin typeface="Meiryo UI" panose="020B0604030504040204" pitchFamily="50" charset="-128"/>
                <a:ea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rPr>
              <a:t>環境省資料</a:t>
            </a:r>
            <a:endParaRPr kumimoji="1" lang="ja-JP" altLang="en-US" sz="1200" dirty="0">
              <a:latin typeface="Meiryo UI" panose="020B0604030504040204" pitchFamily="50" charset="-128"/>
              <a:ea typeface="Meiryo UI" panose="020B0604030504040204" pitchFamily="50" charset="-128"/>
            </a:endParaRPr>
          </a:p>
        </p:txBody>
      </p:sp>
      <p:pic>
        <p:nvPicPr>
          <p:cNvPr id="2" name="図 1"/>
          <p:cNvPicPr>
            <a:picLocks noChangeAspect="1"/>
          </p:cNvPicPr>
          <p:nvPr/>
        </p:nvPicPr>
        <p:blipFill>
          <a:blip r:embed="rId3"/>
          <a:stretch>
            <a:fillRect/>
          </a:stretch>
        </p:blipFill>
        <p:spPr>
          <a:xfrm>
            <a:off x="210135" y="588283"/>
            <a:ext cx="8399621" cy="5736083"/>
          </a:xfrm>
          <a:prstGeom prst="rect">
            <a:avLst/>
          </a:prstGeom>
        </p:spPr>
      </p:pic>
      <p:sp>
        <p:nvSpPr>
          <p:cNvPr id="5" name="テキスト ボックス 4"/>
          <p:cNvSpPr txBox="1"/>
          <p:nvPr/>
        </p:nvSpPr>
        <p:spPr>
          <a:xfrm>
            <a:off x="-14772" y="-30521"/>
            <a:ext cx="6806627" cy="426802"/>
          </a:xfrm>
          <a:prstGeom prst="rect">
            <a:avLst/>
          </a:prstGeom>
          <a:noFill/>
        </p:spPr>
        <p:txBody>
          <a:bodyPr wrap="square" rtlCol="0">
            <a:spAutoFit/>
          </a:bodyPr>
          <a:lstStyle/>
          <a:p>
            <a:r>
              <a:rPr lang="ja-JP" altLang="en-US" sz="2200" b="1" dirty="0" smtClean="0">
                <a:solidFill>
                  <a:schemeClr val="bg1"/>
                </a:solidFill>
                <a:latin typeface="Meiryo UI" panose="020B0604030504040204" pitchFamily="50" charset="-128"/>
                <a:ea typeface="Meiryo UI" panose="020B0604030504040204" pitchFamily="50" charset="-128"/>
              </a:rPr>
              <a:t>インターナルカーボンプライシングについて</a:t>
            </a:r>
            <a:endParaRPr kumimoji="1" lang="ja-JP" altLang="en-US" sz="2200" b="1" dirty="0">
              <a:solidFill>
                <a:schemeClr val="bg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4561943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p:txBody>
          <a:bodyPr/>
          <a:lstStyle/>
          <a:p>
            <a:fld id="{F0DA1747-7AE3-4485-B1CC-5CDDF653E874}" type="slidenum">
              <a:rPr kumimoji="1" lang="ja-JP" altLang="en-US" smtClean="0"/>
              <a:t>21</a:t>
            </a:fld>
            <a:endParaRPr kumimoji="1" lang="ja-JP" altLang="en-US"/>
          </a:p>
        </p:txBody>
      </p:sp>
      <p:pic>
        <p:nvPicPr>
          <p:cNvPr id="3" name="図 2"/>
          <p:cNvPicPr>
            <a:picLocks noChangeAspect="1"/>
          </p:cNvPicPr>
          <p:nvPr/>
        </p:nvPicPr>
        <p:blipFill>
          <a:blip r:embed="rId2"/>
          <a:stretch>
            <a:fillRect/>
          </a:stretch>
        </p:blipFill>
        <p:spPr>
          <a:xfrm>
            <a:off x="467544" y="949986"/>
            <a:ext cx="8312919" cy="5774773"/>
          </a:xfrm>
          <a:prstGeom prst="rect">
            <a:avLst/>
          </a:prstGeom>
        </p:spPr>
      </p:pic>
      <p:sp>
        <p:nvSpPr>
          <p:cNvPr id="11" name="テキスト ボックス 10"/>
          <p:cNvSpPr txBox="1"/>
          <p:nvPr/>
        </p:nvSpPr>
        <p:spPr>
          <a:xfrm>
            <a:off x="7289949" y="6377285"/>
            <a:ext cx="1512168" cy="461665"/>
          </a:xfrm>
          <a:prstGeom prst="rect">
            <a:avLst/>
          </a:prstGeom>
          <a:solidFill>
            <a:schemeClr val="bg1"/>
          </a:solidFill>
        </p:spPr>
        <p:txBody>
          <a:bodyPr wrap="square" rtlCol="0">
            <a:spAutoFit/>
          </a:bodyPr>
          <a:lstStyle/>
          <a:p>
            <a:pPr marL="177800" indent="-177800"/>
            <a:endParaRPr lang="en-US" altLang="ja-JP" sz="1200" dirty="0" smtClean="0">
              <a:latin typeface="Meiryo UI" panose="020B0604030504040204" pitchFamily="50" charset="-128"/>
              <a:ea typeface="Meiryo UI" panose="020B0604030504040204" pitchFamily="50" charset="-128"/>
            </a:endParaRPr>
          </a:p>
          <a:p>
            <a:pPr marL="177800" indent="-177800"/>
            <a:r>
              <a:rPr lang="en-US" altLang="ja-JP" sz="1200" dirty="0" smtClean="0">
                <a:latin typeface="Meiryo UI" panose="020B0604030504040204" pitchFamily="50" charset="-128"/>
                <a:ea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rPr>
              <a:t>出典</a:t>
            </a:r>
            <a:r>
              <a:rPr lang="en-US" altLang="ja-JP" sz="1200" dirty="0" smtClean="0">
                <a:latin typeface="Meiryo UI" panose="020B0604030504040204" pitchFamily="50" charset="-128"/>
                <a:ea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rPr>
              <a:t>環境省資料</a:t>
            </a:r>
            <a:endParaRPr kumimoji="1" lang="ja-JP" altLang="en-US" sz="1200" dirty="0">
              <a:latin typeface="Meiryo UI" panose="020B0604030504040204" pitchFamily="50" charset="-128"/>
              <a:ea typeface="Meiryo UI" panose="020B0604030504040204" pitchFamily="50" charset="-128"/>
            </a:endParaRPr>
          </a:p>
        </p:txBody>
      </p:sp>
      <p:sp>
        <p:nvSpPr>
          <p:cNvPr id="8" name="テキスト ボックス 7"/>
          <p:cNvSpPr txBox="1"/>
          <p:nvPr/>
        </p:nvSpPr>
        <p:spPr>
          <a:xfrm>
            <a:off x="-14772" y="-30521"/>
            <a:ext cx="6806627" cy="426802"/>
          </a:xfrm>
          <a:prstGeom prst="rect">
            <a:avLst/>
          </a:prstGeom>
          <a:noFill/>
        </p:spPr>
        <p:txBody>
          <a:bodyPr wrap="square" rtlCol="0">
            <a:spAutoFit/>
          </a:bodyPr>
          <a:lstStyle/>
          <a:p>
            <a:r>
              <a:rPr lang="ja-JP" altLang="en-US" sz="2200" b="1" dirty="0" smtClean="0">
                <a:solidFill>
                  <a:schemeClr val="bg1"/>
                </a:solidFill>
                <a:latin typeface="Meiryo UI" panose="020B0604030504040204" pitchFamily="50" charset="-128"/>
                <a:ea typeface="Meiryo UI" panose="020B0604030504040204" pitchFamily="50" charset="-128"/>
              </a:rPr>
              <a:t>インターナルカーボンプライシングについて</a:t>
            </a:r>
            <a:endParaRPr kumimoji="1" lang="ja-JP" altLang="en-US" sz="2200" b="1" dirty="0">
              <a:solidFill>
                <a:schemeClr val="bg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15135995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p:txBody>
          <a:bodyPr/>
          <a:lstStyle/>
          <a:p>
            <a:fld id="{F0DA1747-7AE3-4485-B1CC-5CDDF653E874}" type="slidenum">
              <a:rPr kumimoji="1" lang="ja-JP" altLang="en-US" smtClean="0"/>
              <a:t>22</a:t>
            </a:fld>
            <a:endParaRPr kumimoji="1" lang="ja-JP" altLang="en-US"/>
          </a:p>
        </p:txBody>
      </p:sp>
      <p:pic>
        <p:nvPicPr>
          <p:cNvPr id="2" name="図 1"/>
          <p:cNvPicPr>
            <a:picLocks noChangeAspect="1"/>
          </p:cNvPicPr>
          <p:nvPr/>
        </p:nvPicPr>
        <p:blipFill>
          <a:blip r:embed="rId2"/>
          <a:stretch>
            <a:fillRect/>
          </a:stretch>
        </p:blipFill>
        <p:spPr>
          <a:xfrm>
            <a:off x="547414" y="1027293"/>
            <a:ext cx="8039100" cy="5353050"/>
          </a:xfrm>
          <a:prstGeom prst="rect">
            <a:avLst/>
          </a:prstGeom>
        </p:spPr>
      </p:pic>
      <p:sp>
        <p:nvSpPr>
          <p:cNvPr id="11" name="テキスト ボックス 10"/>
          <p:cNvSpPr txBox="1"/>
          <p:nvPr/>
        </p:nvSpPr>
        <p:spPr>
          <a:xfrm>
            <a:off x="7285620" y="5947600"/>
            <a:ext cx="1512168" cy="461665"/>
          </a:xfrm>
          <a:prstGeom prst="rect">
            <a:avLst/>
          </a:prstGeom>
          <a:solidFill>
            <a:schemeClr val="bg1"/>
          </a:solidFill>
        </p:spPr>
        <p:txBody>
          <a:bodyPr wrap="square" rtlCol="0">
            <a:spAutoFit/>
          </a:bodyPr>
          <a:lstStyle/>
          <a:p>
            <a:pPr marL="177800" indent="-177800"/>
            <a:endParaRPr lang="en-US" altLang="ja-JP" sz="1200" dirty="0" smtClean="0">
              <a:latin typeface="Meiryo UI" panose="020B0604030504040204" pitchFamily="50" charset="-128"/>
              <a:ea typeface="Meiryo UI" panose="020B0604030504040204" pitchFamily="50" charset="-128"/>
            </a:endParaRPr>
          </a:p>
          <a:p>
            <a:pPr marL="177800" indent="-177800"/>
            <a:r>
              <a:rPr lang="en-US" altLang="ja-JP" sz="1200" dirty="0" smtClean="0">
                <a:latin typeface="Meiryo UI" panose="020B0604030504040204" pitchFamily="50" charset="-128"/>
                <a:ea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rPr>
              <a:t>出典</a:t>
            </a:r>
            <a:r>
              <a:rPr lang="en-US" altLang="ja-JP" sz="1200" dirty="0" smtClean="0">
                <a:latin typeface="Meiryo UI" panose="020B0604030504040204" pitchFamily="50" charset="-128"/>
                <a:ea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rPr>
              <a:t>環境省資料</a:t>
            </a:r>
            <a:endParaRPr kumimoji="1" lang="ja-JP" altLang="en-US" sz="1200" dirty="0">
              <a:latin typeface="Meiryo UI" panose="020B0604030504040204" pitchFamily="50" charset="-128"/>
              <a:ea typeface="Meiryo UI" panose="020B0604030504040204" pitchFamily="50" charset="-128"/>
            </a:endParaRPr>
          </a:p>
        </p:txBody>
      </p:sp>
      <p:sp>
        <p:nvSpPr>
          <p:cNvPr id="8" name="テキスト ボックス 7"/>
          <p:cNvSpPr txBox="1"/>
          <p:nvPr/>
        </p:nvSpPr>
        <p:spPr>
          <a:xfrm>
            <a:off x="-14772" y="-30521"/>
            <a:ext cx="6806627" cy="426802"/>
          </a:xfrm>
          <a:prstGeom prst="rect">
            <a:avLst/>
          </a:prstGeom>
          <a:noFill/>
        </p:spPr>
        <p:txBody>
          <a:bodyPr wrap="square" rtlCol="0">
            <a:spAutoFit/>
          </a:bodyPr>
          <a:lstStyle/>
          <a:p>
            <a:r>
              <a:rPr lang="ja-JP" altLang="en-US" sz="2200" b="1" dirty="0" smtClean="0">
                <a:solidFill>
                  <a:schemeClr val="bg1"/>
                </a:solidFill>
                <a:latin typeface="Meiryo UI" panose="020B0604030504040204" pitchFamily="50" charset="-128"/>
                <a:ea typeface="Meiryo UI" panose="020B0604030504040204" pitchFamily="50" charset="-128"/>
              </a:rPr>
              <a:t>インターナルカーボンプライシングについて</a:t>
            </a:r>
            <a:endParaRPr kumimoji="1" lang="ja-JP" altLang="en-US" sz="2200" b="1" dirty="0">
              <a:solidFill>
                <a:schemeClr val="bg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4453279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p:txBody>
          <a:bodyPr/>
          <a:lstStyle/>
          <a:p>
            <a:fld id="{F0DA1747-7AE3-4485-B1CC-5CDDF653E874}" type="slidenum">
              <a:rPr kumimoji="1" lang="ja-JP" altLang="en-US" smtClean="0"/>
              <a:t>23</a:t>
            </a:fld>
            <a:endParaRPr kumimoji="1" lang="ja-JP" altLang="en-US"/>
          </a:p>
        </p:txBody>
      </p:sp>
      <p:pic>
        <p:nvPicPr>
          <p:cNvPr id="4" name="図 3"/>
          <p:cNvPicPr>
            <a:picLocks noChangeAspect="1"/>
          </p:cNvPicPr>
          <p:nvPr/>
        </p:nvPicPr>
        <p:blipFill>
          <a:blip r:embed="rId2"/>
          <a:stretch>
            <a:fillRect/>
          </a:stretch>
        </p:blipFill>
        <p:spPr>
          <a:xfrm>
            <a:off x="205299" y="430978"/>
            <a:ext cx="8831197" cy="6154462"/>
          </a:xfrm>
          <a:prstGeom prst="rect">
            <a:avLst/>
          </a:prstGeom>
        </p:spPr>
      </p:pic>
      <p:sp>
        <p:nvSpPr>
          <p:cNvPr id="11" name="テキスト ボックス 10"/>
          <p:cNvSpPr txBox="1"/>
          <p:nvPr/>
        </p:nvSpPr>
        <p:spPr>
          <a:xfrm>
            <a:off x="7596336" y="6223377"/>
            <a:ext cx="1512168" cy="461665"/>
          </a:xfrm>
          <a:prstGeom prst="rect">
            <a:avLst/>
          </a:prstGeom>
          <a:solidFill>
            <a:schemeClr val="bg1"/>
          </a:solidFill>
        </p:spPr>
        <p:txBody>
          <a:bodyPr wrap="square" rtlCol="0">
            <a:spAutoFit/>
          </a:bodyPr>
          <a:lstStyle/>
          <a:p>
            <a:pPr marL="177800" indent="-177800"/>
            <a:endParaRPr lang="en-US" altLang="ja-JP" sz="1200" dirty="0" smtClean="0">
              <a:latin typeface="Meiryo UI" panose="020B0604030504040204" pitchFamily="50" charset="-128"/>
              <a:ea typeface="Meiryo UI" panose="020B0604030504040204" pitchFamily="50" charset="-128"/>
            </a:endParaRPr>
          </a:p>
          <a:p>
            <a:pPr marL="177800" indent="-177800"/>
            <a:r>
              <a:rPr lang="en-US" altLang="ja-JP" sz="1200" dirty="0" smtClean="0">
                <a:latin typeface="Meiryo UI" panose="020B0604030504040204" pitchFamily="50" charset="-128"/>
                <a:ea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rPr>
              <a:t>出典</a:t>
            </a:r>
            <a:r>
              <a:rPr lang="en-US" altLang="ja-JP" sz="1200" dirty="0" smtClean="0">
                <a:latin typeface="Meiryo UI" panose="020B0604030504040204" pitchFamily="50" charset="-128"/>
                <a:ea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rPr>
              <a:t>環境省資料</a:t>
            </a:r>
            <a:endParaRPr kumimoji="1" lang="ja-JP" altLang="en-US" sz="1200"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14772" y="-30521"/>
            <a:ext cx="6806627" cy="426802"/>
          </a:xfrm>
          <a:prstGeom prst="rect">
            <a:avLst/>
          </a:prstGeom>
          <a:noFill/>
        </p:spPr>
        <p:txBody>
          <a:bodyPr wrap="square" rtlCol="0">
            <a:spAutoFit/>
          </a:bodyPr>
          <a:lstStyle/>
          <a:p>
            <a:r>
              <a:rPr lang="ja-JP" altLang="en-US" sz="2200" b="1" dirty="0" smtClean="0">
                <a:solidFill>
                  <a:schemeClr val="bg1"/>
                </a:solidFill>
                <a:latin typeface="Meiryo UI" panose="020B0604030504040204" pitchFamily="50" charset="-128"/>
                <a:ea typeface="Meiryo UI" panose="020B0604030504040204" pitchFamily="50" charset="-128"/>
              </a:rPr>
              <a:t>インターナルカーボンプライシングについて</a:t>
            </a:r>
            <a:endParaRPr kumimoji="1" lang="ja-JP" altLang="en-US" sz="2200" b="1" dirty="0">
              <a:solidFill>
                <a:schemeClr val="bg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42394982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p:txBody>
          <a:bodyPr/>
          <a:lstStyle/>
          <a:p>
            <a:fld id="{F0DA1747-7AE3-4485-B1CC-5CDDF653E874}" type="slidenum">
              <a:rPr kumimoji="1" lang="ja-JP" altLang="en-US" smtClean="0"/>
              <a:t>24</a:t>
            </a:fld>
            <a:endParaRPr kumimoji="1" lang="ja-JP" altLang="en-US"/>
          </a:p>
        </p:txBody>
      </p:sp>
      <p:sp>
        <p:nvSpPr>
          <p:cNvPr id="7" name="テキスト ボックス 6"/>
          <p:cNvSpPr txBox="1"/>
          <p:nvPr/>
        </p:nvSpPr>
        <p:spPr>
          <a:xfrm>
            <a:off x="0" y="-32564"/>
            <a:ext cx="1800200" cy="430887"/>
          </a:xfrm>
          <a:prstGeom prst="rect">
            <a:avLst/>
          </a:prstGeom>
          <a:noFill/>
        </p:spPr>
        <p:txBody>
          <a:bodyPr wrap="square" rtlCol="0">
            <a:spAutoFit/>
          </a:bodyPr>
          <a:lstStyle/>
          <a:p>
            <a:r>
              <a:rPr lang="en-US" altLang="ja-JP" sz="2200" b="1" dirty="0" smtClean="0">
                <a:solidFill>
                  <a:schemeClr val="bg1"/>
                </a:solidFill>
                <a:latin typeface="Meiryo UI" panose="020B0604030504040204" pitchFamily="50" charset="-128"/>
                <a:ea typeface="Meiryo UI" panose="020B0604030504040204" pitchFamily="50" charset="-128"/>
              </a:rPr>
              <a:t>CCS</a:t>
            </a:r>
            <a:r>
              <a:rPr lang="ja-JP" altLang="en-US" sz="2200" b="1" dirty="0" smtClean="0">
                <a:solidFill>
                  <a:schemeClr val="bg1"/>
                </a:solidFill>
                <a:latin typeface="Meiryo UI" panose="020B0604030504040204" pitchFamily="50" charset="-128"/>
                <a:ea typeface="Meiryo UI" panose="020B0604030504040204" pitchFamily="50" charset="-128"/>
              </a:rPr>
              <a:t>・</a:t>
            </a:r>
            <a:r>
              <a:rPr lang="en-US" altLang="ja-JP" sz="2200" b="1" dirty="0" smtClean="0">
                <a:solidFill>
                  <a:schemeClr val="bg1"/>
                </a:solidFill>
                <a:latin typeface="Meiryo UI" panose="020B0604030504040204" pitchFamily="50" charset="-128"/>
                <a:ea typeface="Meiryo UI" panose="020B0604030504040204" pitchFamily="50" charset="-128"/>
              </a:rPr>
              <a:t>CCUS</a:t>
            </a:r>
            <a:r>
              <a:rPr lang="ja-JP" altLang="en-US" sz="2200" b="1" dirty="0" smtClean="0">
                <a:solidFill>
                  <a:schemeClr val="bg1"/>
                </a:solidFill>
                <a:latin typeface="Meiryo UI" panose="020B0604030504040204" pitchFamily="50" charset="-128"/>
                <a:ea typeface="Meiryo UI" panose="020B0604030504040204" pitchFamily="50" charset="-128"/>
              </a:rPr>
              <a:t>　</a:t>
            </a:r>
            <a:endParaRPr kumimoji="1" lang="ja-JP" altLang="en-US" sz="2200" b="1" dirty="0">
              <a:solidFill>
                <a:schemeClr val="bg1"/>
              </a:solidFill>
              <a:latin typeface="Meiryo UI" panose="020B0604030504040204" pitchFamily="50" charset="-128"/>
              <a:ea typeface="Meiryo UI" panose="020B0604030504040204" pitchFamily="50" charset="-128"/>
            </a:endParaRPr>
          </a:p>
        </p:txBody>
      </p:sp>
      <p:pic>
        <p:nvPicPr>
          <p:cNvPr id="4" name="図 3"/>
          <p:cNvPicPr>
            <a:picLocks noChangeAspect="1"/>
          </p:cNvPicPr>
          <p:nvPr/>
        </p:nvPicPr>
        <p:blipFill>
          <a:blip r:embed="rId3"/>
          <a:stretch>
            <a:fillRect/>
          </a:stretch>
        </p:blipFill>
        <p:spPr>
          <a:xfrm>
            <a:off x="179512" y="548680"/>
            <a:ext cx="8721114" cy="5783475"/>
          </a:xfrm>
          <a:prstGeom prst="rect">
            <a:avLst/>
          </a:prstGeom>
        </p:spPr>
      </p:pic>
      <p:sp>
        <p:nvSpPr>
          <p:cNvPr id="9" name="テキスト ボックス 8"/>
          <p:cNvSpPr txBox="1"/>
          <p:nvPr/>
        </p:nvSpPr>
        <p:spPr>
          <a:xfrm>
            <a:off x="3620634" y="6525344"/>
            <a:ext cx="5580112" cy="230832"/>
          </a:xfrm>
          <a:prstGeom prst="rect">
            <a:avLst/>
          </a:prstGeom>
          <a:noFill/>
        </p:spPr>
        <p:txBody>
          <a:bodyPr wrap="square" rtlCol="0">
            <a:spAutoFit/>
          </a:bodyPr>
          <a:lstStyle/>
          <a:p>
            <a:r>
              <a:rPr kumimoji="1" lang="ja-JP" altLang="en-US" sz="900" dirty="0" smtClean="0"/>
              <a:t>（出典</a:t>
            </a:r>
            <a:r>
              <a:rPr lang="ja-JP" altLang="en-US" sz="900" dirty="0" smtClean="0"/>
              <a:t>）経済産業省資料「エネルギー基本計画策定後</a:t>
            </a:r>
            <a:r>
              <a:rPr lang="ja-JP" altLang="en-US" sz="900" dirty="0"/>
              <a:t>の動向と今後の対応の方向性に</a:t>
            </a:r>
            <a:r>
              <a:rPr lang="ja-JP" altLang="en-US" sz="900" dirty="0" smtClean="0"/>
              <a:t>ついて」</a:t>
            </a:r>
            <a:r>
              <a:rPr lang="en-US" altLang="ja-JP" sz="900" dirty="0" smtClean="0"/>
              <a:t>(</a:t>
            </a:r>
            <a:r>
              <a:rPr lang="ja-JP" altLang="en-US" sz="900" dirty="0" smtClean="0"/>
              <a:t>平成</a:t>
            </a:r>
            <a:r>
              <a:rPr lang="en-US" altLang="ja-JP" sz="900" dirty="0" smtClean="0"/>
              <a:t>30</a:t>
            </a:r>
            <a:r>
              <a:rPr lang="ja-JP" altLang="en-US" sz="900" dirty="0" smtClean="0"/>
              <a:t>年</a:t>
            </a:r>
            <a:r>
              <a:rPr lang="en-US" altLang="ja-JP" sz="900" dirty="0" smtClean="0"/>
              <a:t>12</a:t>
            </a:r>
            <a:r>
              <a:rPr lang="ja-JP" altLang="en-US" sz="900" dirty="0" smtClean="0"/>
              <a:t>月）</a:t>
            </a:r>
            <a:endParaRPr kumimoji="1" lang="ja-JP" altLang="en-US" sz="900" dirty="0"/>
          </a:p>
        </p:txBody>
      </p:sp>
    </p:spTree>
    <p:extLst>
      <p:ext uri="{BB962C8B-B14F-4D97-AF65-F5344CB8AC3E}">
        <p14:creationId xmlns:p14="http://schemas.microsoft.com/office/powerpoint/2010/main" val="20497005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p:txBody>
          <a:bodyPr/>
          <a:lstStyle/>
          <a:p>
            <a:fld id="{F0DA1747-7AE3-4485-B1CC-5CDDF653E874}" type="slidenum">
              <a:rPr kumimoji="1" lang="ja-JP" altLang="en-US" smtClean="0"/>
              <a:t>25</a:t>
            </a:fld>
            <a:endParaRPr kumimoji="1" lang="ja-JP" altLang="en-US"/>
          </a:p>
        </p:txBody>
      </p:sp>
      <p:sp>
        <p:nvSpPr>
          <p:cNvPr id="7" name="テキスト ボックス 6"/>
          <p:cNvSpPr txBox="1"/>
          <p:nvPr/>
        </p:nvSpPr>
        <p:spPr>
          <a:xfrm>
            <a:off x="0" y="0"/>
            <a:ext cx="6120679" cy="430887"/>
          </a:xfrm>
          <a:prstGeom prst="rect">
            <a:avLst/>
          </a:prstGeom>
          <a:noFill/>
        </p:spPr>
        <p:txBody>
          <a:bodyPr wrap="square" rtlCol="0">
            <a:spAutoFit/>
          </a:bodyPr>
          <a:lstStyle/>
          <a:p>
            <a:r>
              <a:rPr lang="en-US" altLang="ja-JP" sz="2200" b="1" dirty="0" smtClean="0">
                <a:solidFill>
                  <a:schemeClr val="bg1"/>
                </a:solidFill>
                <a:latin typeface="Meiryo UI" panose="020B0604030504040204" pitchFamily="50" charset="-128"/>
                <a:ea typeface="Meiryo UI" panose="020B0604030504040204" pitchFamily="50" charset="-128"/>
              </a:rPr>
              <a:t>CCS</a:t>
            </a:r>
            <a:r>
              <a:rPr lang="ja-JP" altLang="en-US" sz="2200" b="1" dirty="0" smtClean="0">
                <a:solidFill>
                  <a:schemeClr val="bg1"/>
                </a:solidFill>
                <a:latin typeface="Meiryo UI" panose="020B0604030504040204" pitchFamily="50" charset="-128"/>
                <a:ea typeface="Meiryo UI" panose="020B0604030504040204" pitchFamily="50" charset="-128"/>
              </a:rPr>
              <a:t>に係る国内の取組み</a:t>
            </a:r>
            <a:endParaRPr kumimoji="1" lang="ja-JP" altLang="en-US" sz="2200" b="1" dirty="0">
              <a:solidFill>
                <a:schemeClr val="bg1"/>
              </a:solidFill>
              <a:latin typeface="Meiryo UI" panose="020B0604030504040204" pitchFamily="50" charset="-128"/>
              <a:ea typeface="Meiryo UI" panose="020B0604030504040204" pitchFamily="50" charset="-128"/>
            </a:endParaRPr>
          </a:p>
        </p:txBody>
      </p:sp>
      <p:pic>
        <p:nvPicPr>
          <p:cNvPr id="8" name="図 7"/>
          <p:cNvPicPr>
            <a:picLocks noChangeAspect="1"/>
          </p:cNvPicPr>
          <p:nvPr/>
        </p:nvPicPr>
        <p:blipFill>
          <a:blip r:embed="rId3"/>
          <a:stretch>
            <a:fillRect/>
          </a:stretch>
        </p:blipFill>
        <p:spPr>
          <a:xfrm>
            <a:off x="315656" y="451074"/>
            <a:ext cx="8636747" cy="5647873"/>
          </a:xfrm>
          <a:prstGeom prst="rect">
            <a:avLst/>
          </a:prstGeom>
        </p:spPr>
      </p:pic>
      <p:sp>
        <p:nvSpPr>
          <p:cNvPr id="9" name="テキスト ボックス 8"/>
          <p:cNvSpPr txBox="1"/>
          <p:nvPr/>
        </p:nvSpPr>
        <p:spPr>
          <a:xfrm>
            <a:off x="3383867" y="6362110"/>
            <a:ext cx="5580112" cy="230832"/>
          </a:xfrm>
          <a:prstGeom prst="rect">
            <a:avLst/>
          </a:prstGeom>
          <a:noFill/>
        </p:spPr>
        <p:txBody>
          <a:bodyPr wrap="square" rtlCol="0">
            <a:spAutoFit/>
          </a:bodyPr>
          <a:lstStyle/>
          <a:p>
            <a:r>
              <a:rPr kumimoji="1" lang="ja-JP" altLang="en-US" sz="900" dirty="0" smtClean="0"/>
              <a:t>（出典</a:t>
            </a:r>
            <a:r>
              <a:rPr lang="ja-JP" altLang="en-US" sz="900" dirty="0" smtClean="0"/>
              <a:t>）経済産業省資料「エネルギー基本計画策定後</a:t>
            </a:r>
            <a:r>
              <a:rPr lang="ja-JP" altLang="en-US" sz="900" dirty="0"/>
              <a:t>の動向と今後の対応の方向性に</a:t>
            </a:r>
            <a:r>
              <a:rPr lang="ja-JP" altLang="en-US" sz="900" dirty="0" smtClean="0"/>
              <a:t>ついて」</a:t>
            </a:r>
            <a:r>
              <a:rPr lang="en-US" altLang="ja-JP" sz="900" dirty="0" smtClean="0"/>
              <a:t>(</a:t>
            </a:r>
            <a:r>
              <a:rPr lang="ja-JP" altLang="en-US" sz="900" dirty="0" smtClean="0"/>
              <a:t>平成</a:t>
            </a:r>
            <a:r>
              <a:rPr lang="en-US" altLang="ja-JP" sz="900" dirty="0" smtClean="0"/>
              <a:t>30</a:t>
            </a:r>
            <a:r>
              <a:rPr lang="ja-JP" altLang="en-US" sz="900" dirty="0" smtClean="0"/>
              <a:t>年</a:t>
            </a:r>
            <a:r>
              <a:rPr lang="en-US" altLang="ja-JP" sz="900" dirty="0" smtClean="0"/>
              <a:t>12</a:t>
            </a:r>
            <a:r>
              <a:rPr lang="ja-JP" altLang="en-US" sz="900" dirty="0" smtClean="0"/>
              <a:t>月）</a:t>
            </a:r>
            <a:endParaRPr kumimoji="1" lang="ja-JP" altLang="en-US" sz="900" dirty="0"/>
          </a:p>
        </p:txBody>
      </p:sp>
    </p:spTree>
    <p:extLst>
      <p:ext uri="{BB962C8B-B14F-4D97-AF65-F5344CB8AC3E}">
        <p14:creationId xmlns:p14="http://schemas.microsoft.com/office/powerpoint/2010/main" val="408158472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p:txBody>
          <a:bodyPr/>
          <a:lstStyle/>
          <a:p>
            <a:fld id="{F0DA1747-7AE3-4485-B1CC-5CDDF653E874}" type="slidenum">
              <a:rPr kumimoji="1" lang="ja-JP" altLang="en-US" smtClean="0"/>
              <a:t>26</a:t>
            </a:fld>
            <a:endParaRPr kumimoji="1" lang="ja-JP" altLang="en-US"/>
          </a:p>
        </p:txBody>
      </p:sp>
      <p:pic>
        <p:nvPicPr>
          <p:cNvPr id="2" name="図 1"/>
          <p:cNvPicPr>
            <a:picLocks noChangeAspect="1"/>
          </p:cNvPicPr>
          <p:nvPr/>
        </p:nvPicPr>
        <p:blipFill>
          <a:blip r:embed="rId2"/>
          <a:stretch>
            <a:fillRect/>
          </a:stretch>
        </p:blipFill>
        <p:spPr>
          <a:xfrm>
            <a:off x="251520" y="522030"/>
            <a:ext cx="8418923" cy="5902682"/>
          </a:xfrm>
          <a:prstGeom prst="rect">
            <a:avLst/>
          </a:prstGeom>
        </p:spPr>
      </p:pic>
      <p:sp>
        <p:nvSpPr>
          <p:cNvPr id="10" name="テキスト ボックス 9"/>
          <p:cNvSpPr txBox="1"/>
          <p:nvPr/>
        </p:nvSpPr>
        <p:spPr>
          <a:xfrm>
            <a:off x="3917915" y="6435045"/>
            <a:ext cx="4752528" cy="230832"/>
          </a:xfrm>
          <a:prstGeom prst="rect">
            <a:avLst/>
          </a:prstGeom>
          <a:noFill/>
        </p:spPr>
        <p:txBody>
          <a:bodyPr wrap="square" rtlCol="0">
            <a:spAutoFit/>
          </a:bodyPr>
          <a:lstStyle/>
          <a:p>
            <a:r>
              <a:rPr kumimoji="1" lang="ja-JP" altLang="en-US" sz="900" dirty="0"/>
              <a:t>（出典</a:t>
            </a:r>
            <a:r>
              <a:rPr lang="ja-JP" altLang="en-US" sz="900" dirty="0" smtClean="0"/>
              <a:t>）資源エネルギー庁「電力</a:t>
            </a:r>
            <a:r>
              <a:rPr lang="ja-JP" altLang="en-US" sz="900" dirty="0"/>
              <a:t>・ガス小売全面自由化の進捗状況に</a:t>
            </a:r>
            <a:r>
              <a:rPr lang="ja-JP" altLang="en-US" sz="900" dirty="0" smtClean="0"/>
              <a:t>ついて」（</a:t>
            </a:r>
            <a:r>
              <a:rPr lang="en-US" altLang="ja-JP" sz="900" dirty="0" smtClean="0"/>
              <a:t>2019</a:t>
            </a:r>
            <a:r>
              <a:rPr lang="ja-JP" altLang="en-US" sz="900" dirty="0" smtClean="0"/>
              <a:t>年</a:t>
            </a:r>
            <a:r>
              <a:rPr lang="en-US" altLang="ja-JP" sz="900" dirty="0" smtClean="0"/>
              <a:t>11</a:t>
            </a:r>
            <a:r>
              <a:rPr lang="ja-JP" altLang="en-US" sz="900" dirty="0" smtClean="0"/>
              <a:t>月６日）</a:t>
            </a:r>
            <a:endParaRPr kumimoji="1" lang="ja-JP" altLang="en-US" sz="900" dirty="0"/>
          </a:p>
        </p:txBody>
      </p:sp>
      <p:sp>
        <p:nvSpPr>
          <p:cNvPr id="8" name="テキスト ボックス 7"/>
          <p:cNvSpPr txBox="1"/>
          <p:nvPr/>
        </p:nvSpPr>
        <p:spPr>
          <a:xfrm>
            <a:off x="-14772" y="-30521"/>
            <a:ext cx="6806627" cy="426802"/>
          </a:xfrm>
          <a:prstGeom prst="rect">
            <a:avLst/>
          </a:prstGeom>
          <a:noFill/>
        </p:spPr>
        <p:txBody>
          <a:bodyPr wrap="square" rtlCol="0">
            <a:spAutoFit/>
          </a:bodyPr>
          <a:lstStyle/>
          <a:p>
            <a:r>
              <a:rPr lang="ja-JP" altLang="en-US" sz="2200" b="1" dirty="0">
                <a:solidFill>
                  <a:schemeClr val="bg1"/>
                </a:solidFill>
                <a:latin typeface="Meiryo UI" panose="020B0604030504040204" pitchFamily="50" charset="-128"/>
                <a:ea typeface="Meiryo UI" panose="020B0604030504040204" pitchFamily="50" charset="-128"/>
              </a:rPr>
              <a:t>電力自由化の状況</a:t>
            </a:r>
            <a:endParaRPr kumimoji="1" lang="ja-JP" altLang="en-US" sz="2200" b="1" dirty="0">
              <a:solidFill>
                <a:schemeClr val="bg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96902854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p:txBody>
          <a:bodyPr/>
          <a:lstStyle/>
          <a:p>
            <a:fld id="{F0DA1747-7AE3-4485-B1CC-5CDDF653E874}" type="slidenum">
              <a:rPr kumimoji="1" lang="ja-JP" altLang="en-US" smtClean="0"/>
              <a:t>27</a:t>
            </a:fld>
            <a:endParaRPr kumimoji="1" lang="ja-JP" altLang="en-US"/>
          </a:p>
        </p:txBody>
      </p:sp>
      <p:sp>
        <p:nvSpPr>
          <p:cNvPr id="10" name="テキスト ボックス 9"/>
          <p:cNvSpPr txBox="1"/>
          <p:nvPr/>
        </p:nvSpPr>
        <p:spPr>
          <a:xfrm>
            <a:off x="4067944" y="6434782"/>
            <a:ext cx="4752528" cy="230832"/>
          </a:xfrm>
          <a:prstGeom prst="rect">
            <a:avLst/>
          </a:prstGeom>
          <a:noFill/>
        </p:spPr>
        <p:txBody>
          <a:bodyPr wrap="square" rtlCol="0">
            <a:spAutoFit/>
          </a:bodyPr>
          <a:lstStyle/>
          <a:p>
            <a:r>
              <a:rPr kumimoji="1" lang="ja-JP" altLang="en-US" sz="900" dirty="0"/>
              <a:t>（出典</a:t>
            </a:r>
            <a:r>
              <a:rPr lang="ja-JP" altLang="en-US" sz="900" dirty="0" smtClean="0"/>
              <a:t>）資源エネルギー庁「電力</a:t>
            </a:r>
            <a:r>
              <a:rPr lang="ja-JP" altLang="en-US" sz="900" dirty="0"/>
              <a:t>・ガス小売全面自由化の進捗状況に</a:t>
            </a:r>
            <a:r>
              <a:rPr lang="ja-JP" altLang="en-US" sz="900" dirty="0" smtClean="0"/>
              <a:t>ついて」（</a:t>
            </a:r>
            <a:r>
              <a:rPr lang="en-US" altLang="ja-JP" sz="900" dirty="0" smtClean="0"/>
              <a:t>2019</a:t>
            </a:r>
            <a:r>
              <a:rPr lang="ja-JP" altLang="en-US" sz="900" dirty="0" smtClean="0"/>
              <a:t>年</a:t>
            </a:r>
            <a:r>
              <a:rPr lang="en-US" altLang="ja-JP" sz="900" dirty="0" smtClean="0"/>
              <a:t>11</a:t>
            </a:r>
            <a:r>
              <a:rPr lang="ja-JP" altLang="en-US" sz="900" dirty="0" smtClean="0"/>
              <a:t>月６日）</a:t>
            </a:r>
            <a:endParaRPr kumimoji="1" lang="ja-JP" altLang="en-US" sz="900" dirty="0"/>
          </a:p>
        </p:txBody>
      </p:sp>
      <p:grpSp>
        <p:nvGrpSpPr>
          <p:cNvPr id="8" name="グループ化 7"/>
          <p:cNvGrpSpPr/>
          <p:nvPr/>
        </p:nvGrpSpPr>
        <p:grpSpPr>
          <a:xfrm>
            <a:off x="562851" y="945330"/>
            <a:ext cx="7863730" cy="5416798"/>
            <a:chOff x="812726" y="865604"/>
            <a:chExt cx="7591425" cy="5229225"/>
          </a:xfrm>
        </p:grpSpPr>
        <p:pic>
          <p:nvPicPr>
            <p:cNvPr id="4" name="図 3"/>
            <p:cNvPicPr>
              <a:picLocks noChangeAspect="1"/>
            </p:cNvPicPr>
            <p:nvPr/>
          </p:nvPicPr>
          <p:blipFill>
            <a:blip r:embed="rId2"/>
            <a:stretch>
              <a:fillRect/>
            </a:stretch>
          </p:blipFill>
          <p:spPr>
            <a:xfrm>
              <a:off x="812726" y="865604"/>
              <a:ext cx="7591425" cy="5229225"/>
            </a:xfrm>
            <a:prstGeom prst="rect">
              <a:avLst/>
            </a:prstGeom>
          </p:spPr>
        </p:pic>
        <p:sp>
          <p:nvSpPr>
            <p:cNvPr id="5" name="正方形/長方形 4"/>
            <p:cNvSpPr/>
            <p:nvPr/>
          </p:nvSpPr>
          <p:spPr>
            <a:xfrm>
              <a:off x="7560424" y="3284621"/>
              <a:ext cx="765430" cy="20453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9" name="テキスト ボックス 8"/>
          <p:cNvSpPr txBox="1"/>
          <p:nvPr/>
        </p:nvSpPr>
        <p:spPr>
          <a:xfrm>
            <a:off x="-14772" y="-30521"/>
            <a:ext cx="6806627" cy="426802"/>
          </a:xfrm>
          <a:prstGeom prst="rect">
            <a:avLst/>
          </a:prstGeom>
          <a:noFill/>
        </p:spPr>
        <p:txBody>
          <a:bodyPr wrap="square" rtlCol="0">
            <a:spAutoFit/>
          </a:bodyPr>
          <a:lstStyle/>
          <a:p>
            <a:r>
              <a:rPr lang="ja-JP" altLang="en-US" sz="2200" b="1" dirty="0">
                <a:solidFill>
                  <a:schemeClr val="bg1"/>
                </a:solidFill>
                <a:latin typeface="Meiryo UI" panose="020B0604030504040204" pitchFamily="50" charset="-128"/>
                <a:ea typeface="Meiryo UI" panose="020B0604030504040204" pitchFamily="50" charset="-128"/>
              </a:rPr>
              <a:t>電力自由化の状況</a:t>
            </a:r>
            <a:endParaRPr kumimoji="1" lang="ja-JP" altLang="en-US" sz="2200" b="1" dirty="0">
              <a:solidFill>
                <a:schemeClr val="bg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99540338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p:txBody>
          <a:bodyPr/>
          <a:lstStyle/>
          <a:p>
            <a:fld id="{F0DA1747-7AE3-4485-B1CC-5CDDF653E874}" type="slidenum">
              <a:rPr kumimoji="1" lang="ja-JP" altLang="en-US" smtClean="0"/>
              <a:t>28</a:t>
            </a:fld>
            <a:endParaRPr kumimoji="1" lang="ja-JP" altLang="en-US"/>
          </a:p>
        </p:txBody>
      </p:sp>
      <p:sp>
        <p:nvSpPr>
          <p:cNvPr id="10" name="テキスト ボックス 9"/>
          <p:cNvSpPr txBox="1"/>
          <p:nvPr/>
        </p:nvSpPr>
        <p:spPr>
          <a:xfrm>
            <a:off x="4067944" y="6434782"/>
            <a:ext cx="4752528" cy="230832"/>
          </a:xfrm>
          <a:prstGeom prst="rect">
            <a:avLst/>
          </a:prstGeom>
          <a:noFill/>
        </p:spPr>
        <p:txBody>
          <a:bodyPr wrap="square" rtlCol="0">
            <a:spAutoFit/>
          </a:bodyPr>
          <a:lstStyle/>
          <a:p>
            <a:r>
              <a:rPr kumimoji="1" lang="ja-JP" altLang="en-US" sz="900" dirty="0"/>
              <a:t>（出典</a:t>
            </a:r>
            <a:r>
              <a:rPr lang="ja-JP" altLang="en-US" sz="900" dirty="0" smtClean="0"/>
              <a:t>）資源エネルギー庁「電力</a:t>
            </a:r>
            <a:r>
              <a:rPr lang="ja-JP" altLang="en-US" sz="900" dirty="0"/>
              <a:t>・ガス小売全面自由化の進捗状況に</a:t>
            </a:r>
            <a:r>
              <a:rPr lang="ja-JP" altLang="en-US" sz="900" dirty="0" smtClean="0"/>
              <a:t>ついて」（</a:t>
            </a:r>
            <a:r>
              <a:rPr lang="en-US" altLang="ja-JP" sz="900" dirty="0" smtClean="0"/>
              <a:t>2019</a:t>
            </a:r>
            <a:r>
              <a:rPr lang="ja-JP" altLang="en-US" sz="900" dirty="0" smtClean="0"/>
              <a:t>年</a:t>
            </a:r>
            <a:r>
              <a:rPr lang="en-US" altLang="ja-JP" sz="900" dirty="0" smtClean="0"/>
              <a:t>11</a:t>
            </a:r>
            <a:r>
              <a:rPr lang="ja-JP" altLang="en-US" sz="900" dirty="0" smtClean="0"/>
              <a:t>月６日）</a:t>
            </a:r>
            <a:endParaRPr kumimoji="1" lang="ja-JP" altLang="en-US" sz="900" dirty="0"/>
          </a:p>
        </p:txBody>
      </p:sp>
      <p:grpSp>
        <p:nvGrpSpPr>
          <p:cNvPr id="12" name="グループ化 11"/>
          <p:cNvGrpSpPr/>
          <p:nvPr/>
        </p:nvGrpSpPr>
        <p:grpSpPr>
          <a:xfrm>
            <a:off x="467544" y="865604"/>
            <a:ext cx="8191567" cy="5585859"/>
            <a:chOff x="467544" y="865604"/>
            <a:chExt cx="8191567" cy="5585859"/>
          </a:xfrm>
        </p:grpSpPr>
        <p:pic>
          <p:nvPicPr>
            <p:cNvPr id="2" name="図 1"/>
            <p:cNvPicPr>
              <a:picLocks noChangeAspect="1"/>
            </p:cNvPicPr>
            <p:nvPr/>
          </p:nvPicPr>
          <p:blipFill>
            <a:blip r:embed="rId2"/>
            <a:stretch>
              <a:fillRect/>
            </a:stretch>
          </p:blipFill>
          <p:spPr>
            <a:xfrm>
              <a:off x="467544" y="865604"/>
              <a:ext cx="8030206" cy="5569178"/>
            </a:xfrm>
            <a:prstGeom prst="rect">
              <a:avLst/>
            </a:prstGeom>
          </p:spPr>
        </p:pic>
        <p:sp>
          <p:nvSpPr>
            <p:cNvPr id="11" name="テキスト ボックス 10"/>
            <p:cNvSpPr txBox="1"/>
            <p:nvPr/>
          </p:nvSpPr>
          <p:spPr>
            <a:xfrm>
              <a:off x="8335583" y="6253993"/>
              <a:ext cx="323528" cy="197470"/>
            </a:xfrm>
            <a:prstGeom prst="rect">
              <a:avLst/>
            </a:prstGeom>
            <a:solidFill>
              <a:schemeClr val="bg1"/>
            </a:solidFill>
          </p:spPr>
          <p:txBody>
            <a:bodyPr wrap="square" rtlCol="0">
              <a:spAutoFit/>
            </a:bodyPr>
            <a:lstStyle/>
            <a:p>
              <a:endParaRPr kumimoji="1" lang="ja-JP" altLang="en-US" sz="900" dirty="0"/>
            </a:p>
          </p:txBody>
        </p:sp>
      </p:grpSp>
      <p:sp>
        <p:nvSpPr>
          <p:cNvPr id="8" name="テキスト ボックス 7"/>
          <p:cNvSpPr txBox="1"/>
          <p:nvPr/>
        </p:nvSpPr>
        <p:spPr>
          <a:xfrm>
            <a:off x="-14772" y="-30521"/>
            <a:ext cx="6806627" cy="426802"/>
          </a:xfrm>
          <a:prstGeom prst="rect">
            <a:avLst/>
          </a:prstGeom>
          <a:noFill/>
        </p:spPr>
        <p:txBody>
          <a:bodyPr wrap="square" rtlCol="0">
            <a:spAutoFit/>
          </a:bodyPr>
          <a:lstStyle/>
          <a:p>
            <a:r>
              <a:rPr lang="ja-JP" altLang="en-US" sz="2200" b="1" dirty="0">
                <a:solidFill>
                  <a:schemeClr val="bg1"/>
                </a:solidFill>
                <a:latin typeface="Meiryo UI" panose="020B0604030504040204" pitchFamily="50" charset="-128"/>
                <a:ea typeface="Meiryo UI" panose="020B0604030504040204" pitchFamily="50" charset="-128"/>
              </a:rPr>
              <a:t>電力自由化の状況</a:t>
            </a:r>
            <a:endParaRPr kumimoji="1" lang="ja-JP" altLang="en-US" sz="2200" b="1" dirty="0">
              <a:solidFill>
                <a:schemeClr val="bg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4190695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p:txBody>
          <a:bodyPr/>
          <a:lstStyle/>
          <a:p>
            <a:fld id="{F0DA1747-7AE3-4485-B1CC-5CDDF653E874}" type="slidenum">
              <a:rPr kumimoji="1" lang="ja-JP" altLang="en-US" smtClean="0"/>
              <a:t>2</a:t>
            </a:fld>
            <a:endParaRPr kumimoji="1" lang="ja-JP" altLang="en-US"/>
          </a:p>
        </p:txBody>
      </p:sp>
      <p:sp>
        <p:nvSpPr>
          <p:cNvPr id="7" name="テキスト ボックス 6"/>
          <p:cNvSpPr txBox="1"/>
          <p:nvPr/>
        </p:nvSpPr>
        <p:spPr>
          <a:xfrm>
            <a:off x="11959" y="-32564"/>
            <a:ext cx="8568952" cy="430887"/>
          </a:xfrm>
          <a:prstGeom prst="rect">
            <a:avLst/>
          </a:prstGeom>
          <a:noFill/>
        </p:spPr>
        <p:txBody>
          <a:bodyPr wrap="square" rtlCol="0">
            <a:spAutoFit/>
          </a:bodyPr>
          <a:lstStyle/>
          <a:p>
            <a:r>
              <a:rPr lang="ja-JP" altLang="en-US" sz="2200" b="1" dirty="0" smtClean="0">
                <a:solidFill>
                  <a:schemeClr val="bg1"/>
                </a:solidFill>
                <a:latin typeface="Meiryo UI" panose="020B0604030504040204" pitchFamily="50" charset="-128"/>
                <a:ea typeface="Meiryo UI" panose="020B0604030504040204" pitchFamily="50" charset="-128"/>
              </a:rPr>
              <a:t>大阪府の人口の長期的な見通し</a:t>
            </a:r>
            <a:endParaRPr kumimoji="1" lang="ja-JP" altLang="en-US" sz="2200" b="1" dirty="0">
              <a:solidFill>
                <a:schemeClr val="bg1"/>
              </a:solidFill>
              <a:latin typeface="Meiryo UI" panose="020B0604030504040204" pitchFamily="50" charset="-128"/>
              <a:ea typeface="Meiryo UI" panose="020B0604030504040204" pitchFamily="50" charset="-128"/>
            </a:endParaRPr>
          </a:p>
        </p:txBody>
      </p:sp>
      <p:pic>
        <p:nvPicPr>
          <p:cNvPr id="9" name="図 8"/>
          <p:cNvPicPr>
            <a:picLocks noChangeAspect="1"/>
          </p:cNvPicPr>
          <p:nvPr/>
        </p:nvPicPr>
        <p:blipFill rotWithShape="1">
          <a:blip r:embed="rId3" cstate="screen">
            <a:extLst>
              <a:ext uri="{28A0092B-C50C-407E-A947-70E740481C1C}">
                <a14:useLocalDpi xmlns:a14="http://schemas.microsoft.com/office/drawing/2010/main"/>
              </a:ext>
            </a:extLst>
          </a:blip>
          <a:srcRect b="1683"/>
          <a:stretch/>
        </p:blipFill>
        <p:spPr>
          <a:xfrm>
            <a:off x="17417" y="2729359"/>
            <a:ext cx="5361532" cy="2573623"/>
          </a:xfrm>
          <a:prstGeom prst="rect">
            <a:avLst/>
          </a:prstGeom>
        </p:spPr>
      </p:pic>
      <p:sp>
        <p:nvSpPr>
          <p:cNvPr id="12" name="テキスト ボックス 11"/>
          <p:cNvSpPr txBox="1"/>
          <p:nvPr/>
        </p:nvSpPr>
        <p:spPr>
          <a:xfrm>
            <a:off x="2402972" y="6077333"/>
            <a:ext cx="6741028" cy="230832"/>
          </a:xfrm>
          <a:prstGeom prst="rect">
            <a:avLst/>
          </a:prstGeom>
          <a:noFill/>
        </p:spPr>
        <p:txBody>
          <a:bodyPr wrap="square" rtlCol="0">
            <a:spAutoFit/>
          </a:bodyPr>
          <a:lstStyle/>
          <a:p>
            <a:r>
              <a:rPr kumimoji="1" lang="ja-JP" altLang="en-US" sz="900" dirty="0"/>
              <a:t>（出典）大阪府企画室「万博のインパクトを活かした</a:t>
            </a:r>
            <a:r>
              <a:rPr kumimoji="1" lang="ja-JP" altLang="en-US" sz="900" dirty="0" smtClean="0"/>
              <a:t>大阪の将来</a:t>
            </a:r>
            <a:r>
              <a:rPr kumimoji="1" lang="ja-JP" altLang="en-US" sz="900" dirty="0"/>
              <a:t>に</a:t>
            </a:r>
            <a:r>
              <a:rPr kumimoji="1" lang="ja-JP" altLang="en-US" sz="900" dirty="0" smtClean="0"/>
              <a:t>向けたビジョン」 </a:t>
            </a:r>
            <a:r>
              <a:rPr kumimoji="1" lang="ja-JP" altLang="en-US" sz="900" dirty="0"/>
              <a:t>の策定に向けた検討資料（第１回有識者</a:t>
            </a:r>
            <a:r>
              <a:rPr kumimoji="1" lang="en-US" altLang="ja-JP" sz="900" dirty="0"/>
              <a:t>WG</a:t>
            </a:r>
            <a:r>
              <a:rPr kumimoji="1" lang="ja-JP" altLang="en-US" sz="900" dirty="0"/>
              <a:t>資料４）</a:t>
            </a:r>
          </a:p>
        </p:txBody>
      </p:sp>
      <p:sp>
        <p:nvSpPr>
          <p:cNvPr id="13" name="テキスト ボックス 12"/>
          <p:cNvSpPr txBox="1"/>
          <p:nvPr/>
        </p:nvSpPr>
        <p:spPr>
          <a:xfrm>
            <a:off x="1346204" y="5602621"/>
            <a:ext cx="2844048" cy="338554"/>
          </a:xfrm>
          <a:prstGeom prst="rect">
            <a:avLst/>
          </a:prstGeom>
          <a:noFill/>
        </p:spPr>
        <p:txBody>
          <a:bodyPr wrap="none" rtlCol="0">
            <a:spAutoFit/>
          </a:bodyPr>
          <a:lstStyle/>
          <a:p>
            <a:r>
              <a:rPr kumimoji="1" lang="ja-JP" altLang="en-US" sz="1600" dirty="0"/>
              <a:t>我が国及び大阪の人口の推移</a:t>
            </a:r>
            <a:endParaRPr kumimoji="1" lang="en-US" altLang="ja-JP" sz="1600" dirty="0"/>
          </a:p>
        </p:txBody>
      </p:sp>
      <p:sp>
        <p:nvSpPr>
          <p:cNvPr id="14" name="テキスト ボックス 13"/>
          <p:cNvSpPr txBox="1"/>
          <p:nvPr/>
        </p:nvSpPr>
        <p:spPr>
          <a:xfrm>
            <a:off x="6261982" y="5586563"/>
            <a:ext cx="2236510" cy="338554"/>
          </a:xfrm>
          <a:prstGeom prst="rect">
            <a:avLst/>
          </a:prstGeom>
          <a:noFill/>
        </p:spPr>
        <p:txBody>
          <a:bodyPr wrap="none" rtlCol="0">
            <a:spAutoFit/>
          </a:bodyPr>
          <a:lstStyle/>
          <a:p>
            <a:r>
              <a:rPr kumimoji="1" lang="ja-JP" altLang="en-US" sz="1600" dirty="0"/>
              <a:t>大阪の人口構成の推移</a:t>
            </a:r>
            <a:endParaRPr kumimoji="1" lang="en-US" altLang="ja-JP" sz="1600" dirty="0"/>
          </a:p>
        </p:txBody>
      </p:sp>
      <p:sp>
        <p:nvSpPr>
          <p:cNvPr id="15" name="スライド番号プレースホルダー 2"/>
          <p:cNvSpPr txBox="1">
            <a:spLocks/>
          </p:cNvSpPr>
          <p:nvPr/>
        </p:nvSpPr>
        <p:spPr>
          <a:xfrm>
            <a:off x="6921603" y="5120420"/>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600" b="1" kern="1200">
                <a:solidFill>
                  <a:srgbClr val="FFFFFF"/>
                </a:solidFill>
                <a:latin typeface="メイリオ" panose="020B0604030504040204" pitchFamily="50" charset="-128"/>
                <a:ea typeface="メイリオ" panose="020B0604030504040204" pitchFamily="50" charset="-128"/>
                <a:cs typeface="メイリオ" panose="020B0604030504040204" pitchFamily="50"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6D9DA1F-98D7-4E22-ACDE-B7758099108B}" type="slidenum">
              <a:rPr lang="ja-JP" altLang="en-US" smtClean="0"/>
              <a:pPr/>
              <a:t>2</a:t>
            </a:fld>
            <a:endParaRPr lang="ja-JP" altLang="en-US" dirty="0"/>
          </a:p>
        </p:txBody>
      </p:sp>
      <p:graphicFrame>
        <p:nvGraphicFramePr>
          <p:cNvPr id="17" name="グラフ 16"/>
          <p:cNvGraphicFramePr>
            <a:graphicFrameLocks/>
          </p:cNvGraphicFramePr>
          <p:nvPr>
            <p:extLst>
              <p:ext uri="{D42A27DB-BD31-4B8C-83A1-F6EECF244321}">
                <p14:modId xmlns:p14="http://schemas.microsoft.com/office/powerpoint/2010/main" val="1236224982"/>
              </p:ext>
            </p:extLst>
          </p:nvPr>
        </p:nvGraphicFramePr>
        <p:xfrm>
          <a:off x="5291518" y="2406060"/>
          <a:ext cx="3723479" cy="3220219"/>
        </p:xfrm>
        <a:graphic>
          <a:graphicData uri="http://schemas.openxmlformats.org/drawingml/2006/chart">
            <c:chart xmlns:c="http://schemas.openxmlformats.org/drawingml/2006/chart" xmlns:r="http://schemas.openxmlformats.org/officeDocument/2006/relationships" r:id="rId4"/>
          </a:graphicData>
        </a:graphic>
      </p:graphicFrame>
      <p:sp>
        <p:nvSpPr>
          <p:cNvPr id="18" name="楕円 17"/>
          <p:cNvSpPr/>
          <p:nvPr/>
        </p:nvSpPr>
        <p:spPr>
          <a:xfrm>
            <a:off x="8371556" y="5085366"/>
            <a:ext cx="171553" cy="358124"/>
          </a:xfrm>
          <a:prstGeom prst="ellipse">
            <a:avLst/>
          </a:prstGeom>
          <a:noFill/>
          <a:ln w="285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903"/>
          </a:p>
        </p:txBody>
      </p:sp>
      <p:sp>
        <p:nvSpPr>
          <p:cNvPr id="16" name="角丸四角形 15"/>
          <p:cNvSpPr/>
          <p:nvPr/>
        </p:nvSpPr>
        <p:spPr>
          <a:xfrm>
            <a:off x="44249" y="896530"/>
            <a:ext cx="9049025" cy="910967"/>
          </a:xfrm>
          <a:prstGeom prst="roundRect">
            <a:avLst/>
          </a:prstGeom>
          <a:noFill/>
          <a:ln w="38100" cmpd="dbl"/>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nchorCtr="0"/>
          <a:lstStyle/>
          <a:p>
            <a:pPr marL="266700" indent="-182563">
              <a:lnSpc>
                <a:spcPts val="2123"/>
              </a:lnSpc>
              <a:defRPr/>
            </a:pPr>
            <a:r>
              <a:rPr kumimoji="0" lang="ja-JP" altLang="en-US" sz="1662"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〇</a:t>
            </a:r>
            <a:r>
              <a:rPr lang="ja-JP" altLang="en-US" sz="1662"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a:t>
            </a:r>
            <a:r>
              <a:rPr lang="ja-JP" altLang="en-US" sz="1662"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の人口は、</a:t>
            </a:r>
            <a:r>
              <a:rPr lang="en-US" altLang="ja-JP" sz="1662"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2010</a:t>
            </a:r>
            <a:r>
              <a:rPr lang="ja-JP" altLang="en-US" sz="1662"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年をピークに減少期に突入し、</a:t>
            </a:r>
            <a:r>
              <a:rPr lang="en-US" altLang="ja-JP" sz="1662"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2050</a:t>
            </a:r>
            <a:r>
              <a:rPr lang="ja-JP" altLang="en-US" sz="1662"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年には約</a:t>
            </a:r>
            <a:r>
              <a:rPr lang="en-US" altLang="ja-JP" sz="1662"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720</a:t>
            </a:r>
            <a:r>
              <a:rPr lang="ja-JP" altLang="en-US" sz="1662"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万人まで減少する</a:t>
            </a:r>
            <a:r>
              <a:rPr lang="ja-JP" altLang="en-US" sz="1662"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見込み。</a:t>
            </a:r>
            <a:endParaRPr lang="ja-JP" altLang="en-US" sz="1662"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66700" indent="-182563">
              <a:lnSpc>
                <a:spcPts val="2123"/>
              </a:lnSpc>
              <a:defRPr/>
            </a:pPr>
            <a:r>
              <a:rPr kumimoji="0" lang="ja-JP" altLang="en-US" sz="1662"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〇</a:t>
            </a:r>
            <a:r>
              <a:rPr lang="ja-JP" altLang="en-US" sz="1662"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年少</a:t>
            </a:r>
            <a:r>
              <a:rPr lang="ja-JP" altLang="en-US" sz="1662"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人口（</a:t>
            </a:r>
            <a:r>
              <a:rPr lang="en-US" altLang="ja-JP" sz="1662"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15</a:t>
            </a:r>
            <a:r>
              <a:rPr lang="ja-JP" altLang="en-US" sz="1662"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歳未満）と生産年齢人口（</a:t>
            </a:r>
            <a:r>
              <a:rPr lang="en-US" altLang="ja-JP" sz="1662"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15-64</a:t>
            </a:r>
            <a:r>
              <a:rPr lang="ja-JP" altLang="en-US" sz="1662"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歳）の割合は減少傾向に対し、高齢人口（</a:t>
            </a:r>
            <a:r>
              <a:rPr lang="en-US" altLang="ja-JP" sz="1662"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65</a:t>
            </a:r>
            <a:r>
              <a:rPr lang="ja-JP" altLang="en-US" sz="1662"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歳以上）の割合は増加</a:t>
            </a:r>
            <a:r>
              <a:rPr lang="ja-JP" altLang="en-US" sz="1662"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傾向。</a:t>
            </a:r>
            <a:endParaRPr lang="ja-JP" altLang="en-US" sz="1662"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66354252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p:txBody>
          <a:bodyPr/>
          <a:lstStyle/>
          <a:p>
            <a:fld id="{F0DA1747-7AE3-4485-B1CC-5CDDF653E874}" type="slidenum">
              <a:rPr kumimoji="1" lang="ja-JP" altLang="en-US" smtClean="0"/>
              <a:t>29</a:t>
            </a:fld>
            <a:endParaRPr kumimoji="1" lang="ja-JP" altLang="en-US"/>
          </a:p>
        </p:txBody>
      </p:sp>
      <p:sp>
        <p:nvSpPr>
          <p:cNvPr id="10" name="テキスト ボックス 9"/>
          <p:cNvSpPr txBox="1"/>
          <p:nvPr/>
        </p:nvSpPr>
        <p:spPr>
          <a:xfrm>
            <a:off x="3725321" y="6526127"/>
            <a:ext cx="5328592" cy="230832"/>
          </a:xfrm>
          <a:prstGeom prst="rect">
            <a:avLst/>
          </a:prstGeom>
          <a:noFill/>
        </p:spPr>
        <p:txBody>
          <a:bodyPr wrap="square" rtlCol="0">
            <a:spAutoFit/>
          </a:bodyPr>
          <a:lstStyle/>
          <a:p>
            <a:r>
              <a:rPr kumimoji="1" lang="ja-JP" altLang="en-US" sz="900" dirty="0"/>
              <a:t>（出典</a:t>
            </a:r>
            <a:r>
              <a:rPr lang="ja-JP" altLang="en-US" sz="900" dirty="0" smtClean="0"/>
              <a:t>）資源エネルギー庁</a:t>
            </a:r>
            <a:r>
              <a:rPr lang="ja-JP" altLang="en-US" sz="900" dirty="0"/>
              <a:t>「エネルギー供給構造高度化法の中間</a:t>
            </a:r>
            <a:r>
              <a:rPr lang="ja-JP" altLang="en-US" sz="900" dirty="0" smtClean="0"/>
              <a:t>目標の策定について」（</a:t>
            </a:r>
            <a:r>
              <a:rPr lang="en-US" altLang="ja-JP" sz="900" dirty="0" smtClean="0"/>
              <a:t>2019</a:t>
            </a:r>
            <a:r>
              <a:rPr lang="ja-JP" altLang="en-US" sz="900" dirty="0" smtClean="0"/>
              <a:t>年５月</a:t>
            </a:r>
            <a:r>
              <a:rPr lang="en-US" altLang="ja-JP" sz="900" dirty="0" smtClean="0"/>
              <a:t>31</a:t>
            </a:r>
            <a:r>
              <a:rPr lang="ja-JP" altLang="en-US" sz="900" dirty="0" smtClean="0"/>
              <a:t>日）</a:t>
            </a:r>
            <a:endParaRPr kumimoji="1" lang="ja-JP" altLang="en-US" sz="900" dirty="0"/>
          </a:p>
        </p:txBody>
      </p:sp>
      <p:pic>
        <p:nvPicPr>
          <p:cNvPr id="3" name="図 2"/>
          <p:cNvPicPr>
            <a:picLocks noChangeAspect="1"/>
          </p:cNvPicPr>
          <p:nvPr/>
        </p:nvPicPr>
        <p:blipFill>
          <a:blip r:embed="rId2"/>
          <a:stretch>
            <a:fillRect/>
          </a:stretch>
        </p:blipFill>
        <p:spPr>
          <a:xfrm>
            <a:off x="344793" y="649584"/>
            <a:ext cx="8555573" cy="5636488"/>
          </a:xfrm>
          <a:prstGeom prst="rect">
            <a:avLst/>
          </a:prstGeom>
        </p:spPr>
      </p:pic>
      <p:sp>
        <p:nvSpPr>
          <p:cNvPr id="8" name="テキスト ボックス 7"/>
          <p:cNvSpPr txBox="1"/>
          <p:nvPr/>
        </p:nvSpPr>
        <p:spPr>
          <a:xfrm>
            <a:off x="-14772" y="-30521"/>
            <a:ext cx="6806627" cy="426802"/>
          </a:xfrm>
          <a:prstGeom prst="rect">
            <a:avLst/>
          </a:prstGeom>
          <a:noFill/>
        </p:spPr>
        <p:txBody>
          <a:bodyPr wrap="square" rtlCol="0">
            <a:spAutoFit/>
          </a:bodyPr>
          <a:lstStyle/>
          <a:p>
            <a:r>
              <a:rPr lang="ja-JP" altLang="en-US" sz="2200" b="1" dirty="0">
                <a:solidFill>
                  <a:schemeClr val="bg1"/>
                </a:solidFill>
                <a:latin typeface="Meiryo UI" panose="020B0604030504040204" pitchFamily="50" charset="-128"/>
                <a:ea typeface="Meiryo UI" panose="020B0604030504040204" pitchFamily="50" charset="-128"/>
              </a:rPr>
              <a:t>エネルギー供給構造高度化法</a:t>
            </a:r>
          </a:p>
        </p:txBody>
      </p:sp>
      <p:cxnSp>
        <p:nvCxnSpPr>
          <p:cNvPr id="5" name="直線コネクタ 4"/>
          <p:cNvCxnSpPr/>
          <p:nvPr/>
        </p:nvCxnSpPr>
        <p:spPr>
          <a:xfrm>
            <a:off x="1907704" y="1673513"/>
            <a:ext cx="640871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直線コネクタ 10"/>
          <p:cNvCxnSpPr/>
          <p:nvPr/>
        </p:nvCxnSpPr>
        <p:spPr>
          <a:xfrm>
            <a:off x="1475656" y="1916832"/>
            <a:ext cx="705678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p:nvCxnSpPr>
        <p:spPr>
          <a:xfrm>
            <a:off x="838217" y="2164754"/>
            <a:ext cx="216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nvCxnSpPr>
        <p:spPr>
          <a:xfrm>
            <a:off x="2134360" y="1282878"/>
            <a:ext cx="554461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012273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p:txBody>
          <a:bodyPr/>
          <a:lstStyle/>
          <a:p>
            <a:fld id="{F0DA1747-7AE3-4485-B1CC-5CDDF653E874}" type="slidenum">
              <a:rPr kumimoji="1" lang="ja-JP" altLang="en-US" smtClean="0"/>
              <a:t>30</a:t>
            </a:fld>
            <a:endParaRPr kumimoji="1" lang="ja-JP" altLang="en-US"/>
          </a:p>
        </p:txBody>
      </p:sp>
      <p:sp>
        <p:nvSpPr>
          <p:cNvPr id="7" name="テキスト ボックス 6"/>
          <p:cNvSpPr txBox="1"/>
          <p:nvPr/>
        </p:nvSpPr>
        <p:spPr>
          <a:xfrm>
            <a:off x="0" y="318100"/>
            <a:ext cx="9606408" cy="430887"/>
          </a:xfrm>
          <a:prstGeom prst="rect">
            <a:avLst/>
          </a:prstGeom>
          <a:noFill/>
        </p:spPr>
        <p:txBody>
          <a:bodyPr wrap="square" rtlCol="0">
            <a:spAutoFit/>
          </a:bodyPr>
          <a:lstStyle/>
          <a:p>
            <a:r>
              <a:rPr lang="en-US" altLang="ja-JP" sz="2200" b="1" dirty="0" smtClean="0">
                <a:latin typeface="Meiryo UI" panose="020B0604030504040204" pitchFamily="50" charset="-128"/>
                <a:ea typeface="Meiryo UI" panose="020B0604030504040204" pitchFamily="50" charset="-128"/>
              </a:rPr>
              <a:t>2030</a:t>
            </a:r>
            <a:r>
              <a:rPr lang="ja-JP" altLang="en-US" sz="2200" b="1" dirty="0" smtClean="0">
                <a:latin typeface="Meiryo UI" panose="020B0604030504040204" pitchFamily="50" charset="-128"/>
                <a:ea typeface="Meiryo UI" panose="020B0604030504040204" pitchFamily="50" charset="-128"/>
              </a:rPr>
              <a:t>年目標を設定している</a:t>
            </a:r>
            <a:r>
              <a:rPr lang="en-US" altLang="ja-JP" sz="2200" b="1" dirty="0" smtClean="0">
                <a:latin typeface="Meiryo UI" panose="020B0604030504040204" pitchFamily="50" charset="-128"/>
                <a:ea typeface="Meiryo UI" panose="020B0604030504040204" pitchFamily="50" charset="-128"/>
              </a:rPr>
              <a:t>30</a:t>
            </a:r>
            <a:r>
              <a:rPr lang="ja-JP" altLang="en-US" sz="2200" b="1" dirty="0" smtClean="0">
                <a:latin typeface="Meiryo UI" panose="020B0604030504040204" pitchFamily="50" charset="-128"/>
                <a:ea typeface="Meiryo UI" panose="020B0604030504040204" pitchFamily="50" charset="-128"/>
              </a:rPr>
              <a:t>都府県の地球温暖化対策実行計画の目標値</a:t>
            </a:r>
            <a:endParaRPr kumimoji="1" lang="ja-JP" altLang="en-US" sz="2200" b="1" dirty="0">
              <a:latin typeface="Meiryo UI" panose="020B0604030504040204" pitchFamily="50" charset="-128"/>
              <a:ea typeface="Meiryo UI" panose="020B0604030504040204" pitchFamily="50" charset="-128"/>
            </a:endParaRPr>
          </a:p>
        </p:txBody>
      </p:sp>
      <p:graphicFrame>
        <p:nvGraphicFramePr>
          <p:cNvPr id="2" name="表 1"/>
          <p:cNvGraphicFramePr>
            <a:graphicFrameLocks noGrp="1"/>
          </p:cNvGraphicFramePr>
          <p:nvPr>
            <p:extLst>
              <p:ext uri="{D42A27DB-BD31-4B8C-83A1-F6EECF244321}">
                <p14:modId xmlns:p14="http://schemas.microsoft.com/office/powerpoint/2010/main" val="3584791186"/>
              </p:ext>
            </p:extLst>
          </p:nvPr>
        </p:nvGraphicFramePr>
        <p:xfrm>
          <a:off x="107504" y="719615"/>
          <a:ext cx="8928992" cy="5765581"/>
        </p:xfrm>
        <a:graphic>
          <a:graphicData uri="http://schemas.openxmlformats.org/drawingml/2006/table">
            <a:tbl>
              <a:tblPr firstRow="1" bandRow="1">
                <a:tableStyleId>{5C22544A-7EE6-4342-B048-85BDC9FD1C3A}</a:tableStyleId>
              </a:tblPr>
              <a:tblGrid>
                <a:gridCol w="3600400">
                  <a:extLst>
                    <a:ext uri="{9D8B030D-6E8A-4147-A177-3AD203B41FA5}">
                      <a16:colId xmlns:a16="http://schemas.microsoft.com/office/drawing/2014/main" val="4108141192"/>
                    </a:ext>
                  </a:extLst>
                </a:gridCol>
                <a:gridCol w="2232248">
                  <a:extLst>
                    <a:ext uri="{9D8B030D-6E8A-4147-A177-3AD203B41FA5}">
                      <a16:colId xmlns:a16="http://schemas.microsoft.com/office/drawing/2014/main" val="3170387599"/>
                    </a:ext>
                  </a:extLst>
                </a:gridCol>
                <a:gridCol w="3096344">
                  <a:extLst>
                    <a:ext uri="{9D8B030D-6E8A-4147-A177-3AD203B41FA5}">
                      <a16:colId xmlns:a16="http://schemas.microsoft.com/office/drawing/2014/main" val="2539786660"/>
                    </a:ext>
                  </a:extLst>
                </a:gridCol>
              </a:tblGrid>
              <a:tr h="344669">
                <a:tc>
                  <a:txBody>
                    <a:bodyPr/>
                    <a:lstStyle/>
                    <a:p>
                      <a:pPr algn="ctr"/>
                      <a:r>
                        <a:rPr kumimoji="1" lang="ja-JP" altLang="en-US" sz="1400" dirty="0" smtClean="0"/>
                        <a:t>都道府県名</a:t>
                      </a:r>
                      <a:endParaRPr kumimoji="1" lang="ja-JP" altLang="en-US" sz="1400" dirty="0"/>
                    </a:p>
                  </a:txBody>
                  <a:tcPr/>
                </a:tc>
                <a:tc>
                  <a:txBody>
                    <a:bodyPr/>
                    <a:lstStyle/>
                    <a:p>
                      <a:pPr algn="ctr"/>
                      <a:r>
                        <a:rPr kumimoji="1" lang="en-US" altLang="ja-JP" sz="1400" dirty="0" smtClean="0"/>
                        <a:t>2030</a:t>
                      </a:r>
                      <a:r>
                        <a:rPr kumimoji="1" lang="ja-JP" altLang="en-US" sz="1400" dirty="0" smtClean="0"/>
                        <a:t>年度目標</a:t>
                      </a:r>
                      <a:endParaRPr kumimoji="1" lang="ja-JP" altLang="en-US" sz="1400" dirty="0"/>
                    </a:p>
                  </a:txBody>
                  <a:tcPr/>
                </a:tc>
                <a:tc>
                  <a:txBody>
                    <a:bodyPr/>
                    <a:lstStyle/>
                    <a:p>
                      <a:pPr algn="ctr"/>
                      <a:r>
                        <a:rPr kumimoji="1" lang="en-US" altLang="ja-JP" sz="1400" dirty="0" smtClean="0"/>
                        <a:t>2050</a:t>
                      </a:r>
                      <a:r>
                        <a:rPr kumimoji="1" lang="ja-JP" altLang="en-US" sz="1400" dirty="0" smtClean="0"/>
                        <a:t>年度目標</a:t>
                      </a:r>
                      <a:endParaRPr kumimoji="1" lang="ja-JP" altLang="en-US" sz="1400" dirty="0"/>
                    </a:p>
                  </a:txBody>
                  <a:tcPr/>
                </a:tc>
                <a:extLst>
                  <a:ext uri="{0D108BD9-81ED-4DB2-BD59-A6C34878D82A}">
                    <a16:rowId xmlns:a16="http://schemas.microsoft.com/office/drawing/2014/main" val="4260088818"/>
                  </a:ext>
                </a:extLst>
              </a:tr>
              <a:tr h="312427">
                <a:tc>
                  <a:txBody>
                    <a:bodyPr/>
                    <a:lstStyle/>
                    <a:p>
                      <a:r>
                        <a:rPr kumimoji="1" lang="ja-JP" altLang="en-US" sz="1500" dirty="0" smtClean="0"/>
                        <a:t>福島県</a:t>
                      </a:r>
                      <a:endParaRPr kumimoji="1" lang="ja-JP" altLang="en-US" sz="15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500" dirty="0" smtClean="0"/>
                        <a:t>45%</a:t>
                      </a:r>
                      <a:r>
                        <a:rPr kumimoji="1" lang="ja-JP" altLang="en-US" sz="1500" dirty="0" smtClean="0"/>
                        <a:t>減（</a:t>
                      </a:r>
                      <a:r>
                        <a:rPr kumimoji="1" lang="en-US" altLang="ja-JP" sz="1500" dirty="0" smtClean="0"/>
                        <a:t>2013</a:t>
                      </a:r>
                      <a:r>
                        <a:rPr kumimoji="1" lang="ja-JP" altLang="en-US" sz="1500" dirty="0" smtClean="0"/>
                        <a:t>年度比）</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500" dirty="0" smtClean="0"/>
                    </a:p>
                  </a:txBody>
                  <a:tcPr/>
                </a:tc>
                <a:extLst>
                  <a:ext uri="{0D108BD9-81ED-4DB2-BD59-A6C34878D82A}">
                    <a16:rowId xmlns:a16="http://schemas.microsoft.com/office/drawing/2014/main" val="1938863346"/>
                  </a:ext>
                </a:extLst>
              </a:tr>
              <a:tr h="312427">
                <a:tc>
                  <a:txBody>
                    <a:bodyPr/>
                    <a:lstStyle/>
                    <a:p>
                      <a:r>
                        <a:rPr kumimoji="1" lang="ja-JP" altLang="en-US" sz="1500" dirty="0" smtClean="0"/>
                        <a:t>徳島県</a:t>
                      </a:r>
                      <a:endParaRPr kumimoji="1" lang="ja-JP" altLang="en-US" sz="15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500" dirty="0" smtClean="0"/>
                        <a:t>40%</a:t>
                      </a:r>
                      <a:r>
                        <a:rPr kumimoji="1" lang="ja-JP" altLang="en-US" sz="1500" dirty="0" smtClean="0"/>
                        <a:t>減（</a:t>
                      </a:r>
                      <a:r>
                        <a:rPr kumimoji="1" lang="en-US" altLang="ja-JP" sz="1500" dirty="0" smtClean="0"/>
                        <a:t>2013</a:t>
                      </a:r>
                      <a:r>
                        <a:rPr kumimoji="1" lang="ja-JP" altLang="en-US" sz="1500" dirty="0" smtClean="0"/>
                        <a:t>年度比）</a:t>
                      </a:r>
                    </a:p>
                  </a:txBody>
                  <a:tcPr/>
                </a:tc>
                <a:tc>
                  <a:txBody>
                    <a:bodyPr/>
                    <a:lstStyle/>
                    <a:p>
                      <a:endParaRPr kumimoji="1" lang="ja-JP" altLang="en-US" sz="1500" dirty="0"/>
                    </a:p>
                  </a:txBody>
                  <a:tcPr/>
                </a:tc>
                <a:extLst>
                  <a:ext uri="{0D108BD9-81ED-4DB2-BD59-A6C34878D82A}">
                    <a16:rowId xmlns:a16="http://schemas.microsoft.com/office/drawing/2014/main" val="3251443686"/>
                  </a:ext>
                </a:extLst>
              </a:tr>
              <a:tr h="312427">
                <a:tc>
                  <a:txBody>
                    <a:bodyPr/>
                    <a:lstStyle/>
                    <a:p>
                      <a:r>
                        <a:rPr kumimoji="1" lang="ja-JP" altLang="en-US" sz="1500" dirty="0" smtClean="0"/>
                        <a:t>京都府</a:t>
                      </a:r>
                      <a:endParaRPr kumimoji="1" lang="ja-JP" altLang="en-US" sz="15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500" dirty="0" smtClean="0"/>
                        <a:t>40%</a:t>
                      </a:r>
                      <a:r>
                        <a:rPr kumimoji="1" lang="ja-JP" altLang="en-US" sz="1500" dirty="0" smtClean="0"/>
                        <a:t>減（</a:t>
                      </a:r>
                      <a:r>
                        <a:rPr kumimoji="1" lang="en-US" altLang="ja-JP" sz="1500" dirty="0" smtClean="0"/>
                        <a:t>2000</a:t>
                      </a:r>
                      <a:r>
                        <a:rPr kumimoji="1" lang="ja-JP" altLang="en-US" sz="1500" dirty="0" smtClean="0"/>
                        <a:t>年度比）</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500" dirty="0" smtClean="0"/>
                        <a:t>80%</a:t>
                      </a:r>
                      <a:r>
                        <a:rPr kumimoji="1" lang="ja-JP" altLang="en-US" sz="1500" dirty="0" smtClean="0"/>
                        <a:t>減（</a:t>
                      </a:r>
                      <a:r>
                        <a:rPr kumimoji="1" lang="en-US" altLang="ja-JP" sz="1500" dirty="0" smtClean="0"/>
                        <a:t>2000</a:t>
                      </a:r>
                      <a:r>
                        <a:rPr kumimoji="1" lang="ja-JP" altLang="en-US" sz="1500" dirty="0" smtClean="0"/>
                        <a:t>年度比）</a:t>
                      </a:r>
                      <a:endParaRPr kumimoji="1" lang="ja-JP" altLang="en-US" sz="1500" dirty="0"/>
                    </a:p>
                  </a:txBody>
                  <a:tcPr/>
                </a:tc>
                <a:extLst>
                  <a:ext uri="{0D108BD9-81ED-4DB2-BD59-A6C34878D82A}">
                    <a16:rowId xmlns:a16="http://schemas.microsoft.com/office/drawing/2014/main" val="4092354110"/>
                  </a:ext>
                </a:extLst>
              </a:tr>
              <a:tr h="312427">
                <a:tc>
                  <a:txBody>
                    <a:bodyPr/>
                    <a:lstStyle/>
                    <a:p>
                      <a:r>
                        <a:rPr kumimoji="1" lang="ja-JP" altLang="en-US" sz="1500" dirty="0" smtClean="0"/>
                        <a:t>青森県・宮城県</a:t>
                      </a:r>
                      <a:endParaRPr kumimoji="1" lang="ja-JP" altLang="en-US" sz="1500" dirty="0"/>
                    </a:p>
                  </a:txBody>
                  <a:tcPr/>
                </a:tc>
                <a:tc>
                  <a:txBody>
                    <a:bodyPr/>
                    <a:lstStyle/>
                    <a:p>
                      <a:r>
                        <a:rPr kumimoji="1" lang="en-US" altLang="ja-JP" sz="1500" dirty="0" smtClean="0"/>
                        <a:t>31%</a:t>
                      </a:r>
                      <a:r>
                        <a:rPr kumimoji="1" lang="ja-JP" altLang="en-US" sz="1500" dirty="0" smtClean="0"/>
                        <a:t>減（</a:t>
                      </a:r>
                      <a:r>
                        <a:rPr kumimoji="1" lang="en-US" altLang="ja-JP" sz="1500" dirty="0" smtClean="0"/>
                        <a:t>2013</a:t>
                      </a:r>
                      <a:r>
                        <a:rPr kumimoji="1" lang="ja-JP" altLang="en-US" sz="1500" dirty="0" smtClean="0"/>
                        <a:t>年度比）</a:t>
                      </a:r>
                      <a:endParaRPr kumimoji="1" lang="ja-JP" altLang="en-US" sz="1500" dirty="0"/>
                    </a:p>
                  </a:txBody>
                  <a:tcPr/>
                </a:tc>
                <a:tc>
                  <a:txBody>
                    <a:bodyPr/>
                    <a:lstStyle/>
                    <a:p>
                      <a:endParaRPr kumimoji="1" lang="ja-JP" altLang="en-US" sz="1500" dirty="0"/>
                    </a:p>
                  </a:txBody>
                  <a:tcPr/>
                </a:tc>
                <a:extLst>
                  <a:ext uri="{0D108BD9-81ED-4DB2-BD59-A6C34878D82A}">
                    <a16:rowId xmlns:a16="http://schemas.microsoft.com/office/drawing/2014/main" val="1498658201"/>
                  </a:ext>
                </a:extLst>
              </a:tr>
              <a:tr h="364476">
                <a:tc>
                  <a:txBody>
                    <a:bodyPr/>
                    <a:lstStyle/>
                    <a:p>
                      <a:r>
                        <a:rPr kumimoji="1" lang="ja-JP" altLang="en-US" sz="1500" dirty="0" smtClean="0"/>
                        <a:t>熊本県・鹿児島県</a:t>
                      </a:r>
                      <a:endParaRPr kumimoji="1" lang="ja-JP" altLang="en-US" sz="15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500" dirty="0" smtClean="0"/>
                        <a:t>30%</a:t>
                      </a:r>
                      <a:r>
                        <a:rPr kumimoji="1" lang="ja-JP" altLang="en-US" sz="1500" dirty="0" smtClean="0"/>
                        <a:t>減（</a:t>
                      </a:r>
                      <a:r>
                        <a:rPr kumimoji="1" lang="en-US" altLang="ja-JP" sz="1500" dirty="0" smtClean="0"/>
                        <a:t>2013</a:t>
                      </a:r>
                      <a:r>
                        <a:rPr kumimoji="1" lang="ja-JP" altLang="en-US" sz="1500" dirty="0" smtClean="0"/>
                        <a:t>年度比）</a:t>
                      </a:r>
                    </a:p>
                  </a:txBody>
                  <a:tcPr/>
                </a:tc>
                <a:tc>
                  <a:txBody>
                    <a:bodyPr/>
                    <a:lstStyle/>
                    <a:p>
                      <a:endParaRPr kumimoji="1" lang="ja-JP" altLang="en-US" sz="1500" dirty="0"/>
                    </a:p>
                  </a:txBody>
                  <a:tcPr/>
                </a:tc>
                <a:extLst>
                  <a:ext uri="{0D108BD9-81ED-4DB2-BD59-A6C34878D82A}">
                    <a16:rowId xmlns:a16="http://schemas.microsoft.com/office/drawing/2014/main" val="1680663119"/>
                  </a:ext>
                </a:extLst>
              </a:tr>
              <a:tr h="216024">
                <a:tc>
                  <a:txBody>
                    <a:bodyPr/>
                    <a:lstStyle/>
                    <a:p>
                      <a:r>
                        <a:rPr kumimoji="1" lang="ja-JP" altLang="en-US" sz="1500" dirty="0" smtClean="0"/>
                        <a:t>東京都</a:t>
                      </a:r>
                      <a:endParaRPr kumimoji="1" lang="ja-JP" altLang="en-US" sz="15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500" dirty="0" smtClean="0"/>
                        <a:t>30%</a:t>
                      </a:r>
                      <a:r>
                        <a:rPr kumimoji="1" lang="ja-JP" altLang="en-US" sz="1500" dirty="0" smtClean="0"/>
                        <a:t>減（</a:t>
                      </a:r>
                      <a:r>
                        <a:rPr kumimoji="1" lang="en-US" altLang="ja-JP" sz="1500" dirty="0" smtClean="0"/>
                        <a:t>2000</a:t>
                      </a:r>
                      <a:r>
                        <a:rPr kumimoji="1" lang="ja-JP" altLang="en-US" sz="1500" dirty="0" smtClean="0"/>
                        <a:t>年度比）</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500" dirty="0" smtClean="0"/>
                    </a:p>
                  </a:txBody>
                  <a:tcPr/>
                </a:tc>
                <a:extLst>
                  <a:ext uri="{0D108BD9-81ED-4DB2-BD59-A6C34878D82A}">
                    <a16:rowId xmlns:a16="http://schemas.microsoft.com/office/drawing/2014/main" val="1416850650"/>
                  </a:ext>
                </a:extLst>
              </a:tr>
              <a:tr h="256024">
                <a:tc>
                  <a:txBody>
                    <a:bodyPr/>
                    <a:lstStyle/>
                    <a:p>
                      <a:r>
                        <a:rPr kumimoji="1" lang="ja-JP" altLang="en-US" sz="1500" dirty="0" smtClean="0"/>
                        <a:t>長野県</a:t>
                      </a:r>
                      <a:endParaRPr kumimoji="1" lang="ja-JP" altLang="en-US" sz="15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500" dirty="0" smtClean="0"/>
                        <a:t>30%</a:t>
                      </a:r>
                      <a:r>
                        <a:rPr kumimoji="1" lang="ja-JP" altLang="en-US" sz="1500" dirty="0" smtClean="0"/>
                        <a:t>減（</a:t>
                      </a:r>
                      <a:r>
                        <a:rPr kumimoji="1" lang="en-US" altLang="ja-JP" sz="1500" dirty="0" smtClean="0"/>
                        <a:t>1990</a:t>
                      </a:r>
                      <a:r>
                        <a:rPr kumimoji="1" lang="ja-JP" altLang="en-US" sz="1500" dirty="0" smtClean="0"/>
                        <a:t>年度比）</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500" dirty="0" smtClean="0"/>
                        <a:t>80%</a:t>
                      </a:r>
                      <a:r>
                        <a:rPr kumimoji="1" lang="ja-JP" altLang="en-US" sz="1500" dirty="0" smtClean="0"/>
                        <a:t>減（</a:t>
                      </a:r>
                      <a:r>
                        <a:rPr kumimoji="1" lang="en-US" altLang="ja-JP" sz="1500" dirty="0" smtClean="0"/>
                        <a:t>1990</a:t>
                      </a:r>
                      <a:r>
                        <a:rPr kumimoji="1" lang="ja-JP" altLang="en-US" sz="1500" dirty="0" smtClean="0"/>
                        <a:t>年度比）</a:t>
                      </a:r>
                      <a:endParaRPr kumimoji="1" lang="ja-JP" altLang="en-US" sz="1500" dirty="0"/>
                    </a:p>
                  </a:txBody>
                  <a:tcPr/>
                </a:tc>
                <a:extLst>
                  <a:ext uri="{0D108BD9-81ED-4DB2-BD59-A6C34878D82A}">
                    <a16:rowId xmlns:a16="http://schemas.microsoft.com/office/drawing/2014/main" val="12308686"/>
                  </a:ext>
                </a:extLst>
              </a:tr>
              <a:tr h="224016">
                <a:tc>
                  <a:txBody>
                    <a:bodyPr/>
                    <a:lstStyle/>
                    <a:p>
                      <a:r>
                        <a:rPr kumimoji="1" lang="ja-JP" altLang="en-US" sz="1500" dirty="0" smtClean="0"/>
                        <a:t>福井県</a:t>
                      </a:r>
                      <a:endParaRPr kumimoji="1" lang="ja-JP" altLang="en-US" sz="15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500" dirty="0" smtClean="0"/>
                        <a:t>28%</a:t>
                      </a:r>
                      <a:r>
                        <a:rPr kumimoji="1" lang="ja-JP" altLang="en-US" sz="1500" dirty="0" smtClean="0"/>
                        <a:t>減（</a:t>
                      </a:r>
                      <a:r>
                        <a:rPr kumimoji="1" lang="en-US" altLang="ja-JP" sz="1500" dirty="0" smtClean="0"/>
                        <a:t>2013</a:t>
                      </a:r>
                      <a:r>
                        <a:rPr kumimoji="1" lang="ja-JP" altLang="en-US" sz="1500" dirty="0" smtClean="0"/>
                        <a:t>年度比）</a:t>
                      </a:r>
                    </a:p>
                  </a:txBody>
                  <a:tcPr/>
                </a:tc>
                <a:tc>
                  <a:txBody>
                    <a:bodyPr/>
                    <a:lstStyle/>
                    <a:p>
                      <a:endParaRPr kumimoji="1" lang="ja-JP" altLang="en-US" sz="1500" dirty="0"/>
                    </a:p>
                  </a:txBody>
                  <a:tcPr/>
                </a:tc>
                <a:extLst>
                  <a:ext uri="{0D108BD9-81ED-4DB2-BD59-A6C34878D82A}">
                    <a16:rowId xmlns:a16="http://schemas.microsoft.com/office/drawing/2014/main" val="110708167"/>
                  </a:ext>
                </a:extLst>
              </a:tr>
              <a:tr h="120000">
                <a:tc>
                  <a:txBody>
                    <a:bodyPr/>
                    <a:lstStyle/>
                    <a:p>
                      <a:r>
                        <a:rPr kumimoji="1" lang="ja-JP" altLang="en-US" sz="1500" dirty="0" smtClean="0"/>
                        <a:t>神奈川県・佐賀県</a:t>
                      </a:r>
                      <a:endParaRPr kumimoji="1" lang="ja-JP" altLang="en-US" sz="15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500" dirty="0" smtClean="0"/>
                        <a:t>27%</a:t>
                      </a:r>
                      <a:r>
                        <a:rPr kumimoji="1" lang="ja-JP" altLang="en-US" sz="1500" dirty="0" smtClean="0"/>
                        <a:t>減（</a:t>
                      </a:r>
                      <a:r>
                        <a:rPr kumimoji="1" lang="en-US" altLang="ja-JP" sz="1500" dirty="0" smtClean="0"/>
                        <a:t>2013</a:t>
                      </a:r>
                      <a:r>
                        <a:rPr kumimoji="1" lang="ja-JP" altLang="en-US" sz="1500" dirty="0" smtClean="0"/>
                        <a:t>年度比）</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500" dirty="0" smtClean="0"/>
                        <a:t>神奈川県：</a:t>
                      </a:r>
                      <a:r>
                        <a:rPr kumimoji="1" lang="en-US" altLang="ja-JP" sz="1500" dirty="0" smtClean="0"/>
                        <a:t>80%</a:t>
                      </a:r>
                      <a:r>
                        <a:rPr kumimoji="1" lang="ja-JP" altLang="en-US" sz="1500" dirty="0" smtClean="0"/>
                        <a:t>減をめざす</a:t>
                      </a:r>
                    </a:p>
                  </a:txBody>
                  <a:tcPr/>
                </a:tc>
                <a:extLst>
                  <a:ext uri="{0D108BD9-81ED-4DB2-BD59-A6C34878D82A}">
                    <a16:rowId xmlns:a16="http://schemas.microsoft.com/office/drawing/2014/main" val="3774403981"/>
                  </a:ext>
                </a:extLst>
              </a:tr>
              <a:tr h="304016">
                <a:tc>
                  <a:txBody>
                    <a:bodyPr/>
                    <a:lstStyle/>
                    <a:p>
                      <a:r>
                        <a:rPr kumimoji="1" lang="ja-JP" altLang="en-US" sz="1500" dirty="0" smtClean="0"/>
                        <a:t>鳥取県</a:t>
                      </a:r>
                      <a:endParaRPr kumimoji="1" lang="en-US" altLang="ja-JP" sz="1500" dirty="0" smtClean="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500" dirty="0" smtClean="0"/>
                        <a:t>26.9%</a:t>
                      </a:r>
                      <a:r>
                        <a:rPr kumimoji="1" lang="ja-JP" altLang="en-US" sz="1500" dirty="0" smtClean="0"/>
                        <a:t>減（</a:t>
                      </a:r>
                      <a:r>
                        <a:rPr kumimoji="1" lang="en-US" altLang="ja-JP" sz="1500" dirty="0" smtClean="0"/>
                        <a:t>2013</a:t>
                      </a:r>
                      <a:r>
                        <a:rPr kumimoji="1" lang="ja-JP" altLang="en-US" sz="1500" dirty="0" smtClean="0"/>
                        <a:t>年度比）</a:t>
                      </a:r>
                    </a:p>
                  </a:txBody>
                  <a:tcPr/>
                </a:tc>
                <a:tc>
                  <a:txBody>
                    <a:bodyPr/>
                    <a:lstStyle/>
                    <a:p>
                      <a:endParaRPr kumimoji="1" lang="ja-JP" altLang="en-US" sz="1500" dirty="0"/>
                    </a:p>
                  </a:txBody>
                  <a:tcPr/>
                </a:tc>
                <a:extLst>
                  <a:ext uri="{0D108BD9-81ED-4DB2-BD59-A6C34878D82A}">
                    <a16:rowId xmlns:a16="http://schemas.microsoft.com/office/drawing/2014/main" val="3997023726"/>
                  </a:ext>
                </a:extLst>
              </a:tr>
              <a:tr h="127992">
                <a:tc>
                  <a:txBody>
                    <a:bodyPr/>
                    <a:lstStyle/>
                    <a:p>
                      <a:r>
                        <a:rPr kumimoji="1" lang="ja-JP" altLang="en-US" sz="1500" dirty="0" smtClean="0"/>
                        <a:t>兵庫県</a:t>
                      </a:r>
                      <a:endParaRPr kumimoji="1" lang="ja-JP" altLang="en-US" sz="15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500" dirty="0" smtClean="0"/>
                        <a:t>26.5%</a:t>
                      </a:r>
                      <a:r>
                        <a:rPr kumimoji="1" lang="ja-JP" altLang="en-US" sz="1500" dirty="0" smtClean="0"/>
                        <a:t>減（</a:t>
                      </a:r>
                      <a:r>
                        <a:rPr kumimoji="1" lang="en-US" altLang="ja-JP" sz="1500" dirty="0" smtClean="0"/>
                        <a:t>2013</a:t>
                      </a:r>
                      <a:r>
                        <a:rPr kumimoji="1" lang="ja-JP" altLang="en-US" sz="1500" dirty="0" smtClean="0"/>
                        <a:t>年度比）</a:t>
                      </a:r>
                    </a:p>
                  </a:txBody>
                  <a:tcPr/>
                </a:tc>
                <a:tc>
                  <a:txBody>
                    <a:bodyPr/>
                    <a:lstStyle/>
                    <a:p>
                      <a:endParaRPr kumimoji="1" lang="ja-JP" altLang="en-US" sz="1500" dirty="0"/>
                    </a:p>
                  </a:txBody>
                  <a:tcPr/>
                </a:tc>
                <a:extLst>
                  <a:ext uri="{0D108BD9-81ED-4DB2-BD59-A6C34878D82A}">
                    <a16:rowId xmlns:a16="http://schemas.microsoft.com/office/drawing/2014/main" val="1093901254"/>
                  </a:ext>
                </a:extLst>
              </a:tr>
              <a:tr h="456024">
                <a:tc>
                  <a:txBody>
                    <a:bodyPr/>
                    <a:lstStyle/>
                    <a:p>
                      <a:r>
                        <a:rPr kumimoji="1" lang="ja-JP" altLang="en-US" sz="1500" dirty="0" smtClean="0"/>
                        <a:t>山形県・秋田県・栃木県・新潟県・山梨県・愛知県・愛媛県・福岡県・宮崎県</a:t>
                      </a:r>
                      <a:endParaRPr kumimoji="1" lang="ja-JP" altLang="en-US" sz="15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500" dirty="0" smtClean="0"/>
                        <a:t>26%</a:t>
                      </a:r>
                      <a:r>
                        <a:rPr kumimoji="1" lang="ja-JP" altLang="en-US" sz="1500" dirty="0" smtClean="0"/>
                        <a:t>減（</a:t>
                      </a:r>
                      <a:r>
                        <a:rPr kumimoji="1" lang="en-US" altLang="ja-JP" sz="1500" dirty="0" smtClean="0"/>
                        <a:t>2013</a:t>
                      </a:r>
                      <a:r>
                        <a:rPr kumimoji="1" lang="ja-JP" altLang="en-US" sz="1500" dirty="0" smtClean="0"/>
                        <a:t>年度比）</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500" dirty="0" smtClean="0"/>
                        <a:t>山形県：</a:t>
                      </a:r>
                      <a:r>
                        <a:rPr kumimoji="1" lang="en-US" altLang="ja-JP" sz="1500" dirty="0" smtClean="0"/>
                        <a:t>80%</a:t>
                      </a:r>
                      <a:r>
                        <a:rPr kumimoji="1" lang="ja-JP" altLang="en-US" sz="1500" dirty="0" smtClean="0"/>
                        <a:t>減（</a:t>
                      </a:r>
                      <a:r>
                        <a:rPr kumimoji="1" lang="en-US" altLang="ja-JP" sz="1500" dirty="0" smtClean="0"/>
                        <a:t>2013</a:t>
                      </a:r>
                      <a:r>
                        <a:rPr kumimoji="1" lang="ja-JP" altLang="en-US" sz="1500" dirty="0" smtClean="0"/>
                        <a:t>年度比）・</a:t>
                      </a:r>
                      <a:endParaRPr kumimoji="1" lang="en-US" altLang="ja-JP" sz="15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500" u="sng" dirty="0" smtClean="0"/>
                        <a:t>山梨県：</a:t>
                      </a:r>
                      <a:r>
                        <a:rPr kumimoji="1" lang="en-US" altLang="ja-JP" sz="1500" u="sng" dirty="0" smtClean="0"/>
                        <a:t>CO2</a:t>
                      </a:r>
                      <a:r>
                        <a:rPr kumimoji="1" lang="ja-JP" altLang="en-US" sz="1500" u="sng" dirty="0" smtClean="0"/>
                        <a:t>ゼロ</a:t>
                      </a:r>
                      <a:r>
                        <a:rPr kumimoji="1" lang="ja-JP" altLang="en-US" sz="1500" dirty="0" smtClean="0"/>
                        <a:t>・愛媛県：</a:t>
                      </a:r>
                      <a:r>
                        <a:rPr kumimoji="1" lang="en-US" altLang="ja-JP" sz="1500" dirty="0" smtClean="0"/>
                        <a:t>80</a:t>
                      </a:r>
                      <a:r>
                        <a:rPr kumimoji="1" lang="ja-JP" altLang="en-US" sz="1500" dirty="0" smtClean="0"/>
                        <a:t>％減</a:t>
                      </a:r>
                    </a:p>
                  </a:txBody>
                  <a:tcPr/>
                </a:tc>
                <a:extLst>
                  <a:ext uri="{0D108BD9-81ED-4DB2-BD59-A6C34878D82A}">
                    <a16:rowId xmlns:a16="http://schemas.microsoft.com/office/drawing/2014/main" val="2694294046"/>
                  </a:ext>
                </a:extLst>
              </a:tr>
              <a:tr h="0">
                <a:tc>
                  <a:txBody>
                    <a:bodyPr/>
                    <a:lstStyle/>
                    <a:p>
                      <a:r>
                        <a:rPr kumimoji="1" lang="ja-JP" altLang="en-US" sz="1500" dirty="0" smtClean="0"/>
                        <a:t>滋賀県</a:t>
                      </a:r>
                      <a:endParaRPr kumimoji="1" lang="ja-JP" altLang="en-US" sz="15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500" dirty="0" smtClean="0"/>
                        <a:t>23%</a:t>
                      </a:r>
                      <a:r>
                        <a:rPr kumimoji="1" lang="ja-JP" altLang="en-US" sz="1500" dirty="0" smtClean="0"/>
                        <a:t>減（</a:t>
                      </a:r>
                      <a:r>
                        <a:rPr kumimoji="1" lang="en-US" altLang="ja-JP" sz="1500" dirty="0" smtClean="0"/>
                        <a:t>2013</a:t>
                      </a:r>
                      <a:r>
                        <a:rPr kumimoji="1" lang="ja-JP" altLang="en-US" sz="1500" dirty="0" smtClean="0"/>
                        <a:t>年度比）</a:t>
                      </a:r>
                    </a:p>
                  </a:txBody>
                  <a:tcPr/>
                </a:tc>
                <a:tc>
                  <a:txBody>
                    <a:bodyPr/>
                    <a:lstStyle/>
                    <a:p>
                      <a:endParaRPr kumimoji="1" lang="ja-JP" altLang="en-US" sz="1500" dirty="0"/>
                    </a:p>
                  </a:txBody>
                  <a:tcPr/>
                </a:tc>
                <a:extLst>
                  <a:ext uri="{0D108BD9-81ED-4DB2-BD59-A6C34878D82A}">
                    <a16:rowId xmlns:a16="http://schemas.microsoft.com/office/drawing/2014/main" val="3593235494"/>
                  </a:ext>
                </a:extLst>
              </a:tr>
              <a:tr h="150832">
                <a:tc>
                  <a:txBody>
                    <a:bodyPr/>
                    <a:lstStyle/>
                    <a:p>
                      <a:r>
                        <a:rPr kumimoji="1" lang="ja-JP" altLang="en-US" sz="1500" dirty="0" smtClean="0"/>
                        <a:t>和歌山県</a:t>
                      </a:r>
                      <a:endParaRPr kumimoji="1" lang="ja-JP" altLang="en-US" sz="15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500" dirty="0" smtClean="0"/>
                        <a:t>20%</a:t>
                      </a:r>
                      <a:r>
                        <a:rPr kumimoji="1" lang="ja-JP" altLang="en-US" sz="1500" dirty="0" smtClean="0"/>
                        <a:t>減（</a:t>
                      </a:r>
                      <a:r>
                        <a:rPr kumimoji="1" lang="en-US" altLang="ja-JP" sz="1500" dirty="0" smtClean="0"/>
                        <a:t>2013</a:t>
                      </a:r>
                      <a:r>
                        <a:rPr kumimoji="1" lang="ja-JP" altLang="en-US" sz="1500" dirty="0" smtClean="0"/>
                        <a:t>年度比）</a:t>
                      </a:r>
                    </a:p>
                  </a:txBody>
                  <a:tcPr/>
                </a:tc>
                <a:tc>
                  <a:txBody>
                    <a:bodyPr/>
                    <a:lstStyle/>
                    <a:p>
                      <a:endParaRPr kumimoji="1" lang="ja-JP" altLang="en-US" sz="1500" dirty="0"/>
                    </a:p>
                  </a:txBody>
                  <a:tcPr/>
                </a:tc>
                <a:extLst>
                  <a:ext uri="{0D108BD9-81ED-4DB2-BD59-A6C34878D82A}">
                    <a16:rowId xmlns:a16="http://schemas.microsoft.com/office/drawing/2014/main" val="573161573"/>
                  </a:ext>
                </a:extLst>
              </a:tr>
              <a:tr h="118824">
                <a:tc>
                  <a:txBody>
                    <a:bodyPr/>
                    <a:lstStyle/>
                    <a:p>
                      <a:r>
                        <a:rPr kumimoji="1" lang="ja-JP" altLang="en-US" sz="1500" dirty="0" smtClean="0"/>
                        <a:t>岡山県</a:t>
                      </a:r>
                      <a:endParaRPr kumimoji="1" lang="ja-JP" altLang="en-US" sz="15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500" dirty="0" smtClean="0"/>
                        <a:t>17.7%</a:t>
                      </a:r>
                      <a:r>
                        <a:rPr kumimoji="1" lang="ja-JP" altLang="en-US" sz="1500" dirty="0" smtClean="0"/>
                        <a:t>減（</a:t>
                      </a:r>
                      <a:r>
                        <a:rPr kumimoji="1" lang="en-US" altLang="ja-JP" sz="1500" dirty="0" smtClean="0"/>
                        <a:t>2013</a:t>
                      </a:r>
                      <a:r>
                        <a:rPr kumimoji="1" lang="ja-JP" altLang="en-US" sz="1500" dirty="0" smtClean="0"/>
                        <a:t>年度比）</a:t>
                      </a:r>
                    </a:p>
                  </a:txBody>
                  <a:tcPr/>
                </a:tc>
                <a:tc>
                  <a:txBody>
                    <a:bodyPr/>
                    <a:lstStyle/>
                    <a:p>
                      <a:endParaRPr kumimoji="1" lang="ja-JP" altLang="en-US" sz="1500" dirty="0"/>
                    </a:p>
                  </a:txBody>
                  <a:tcPr/>
                </a:tc>
                <a:extLst>
                  <a:ext uri="{0D108BD9-81ED-4DB2-BD59-A6C34878D82A}">
                    <a16:rowId xmlns:a16="http://schemas.microsoft.com/office/drawing/2014/main" val="1574584943"/>
                  </a:ext>
                </a:extLst>
              </a:tr>
              <a:tr h="347276">
                <a:tc>
                  <a:txBody>
                    <a:bodyPr/>
                    <a:lstStyle/>
                    <a:p>
                      <a:r>
                        <a:rPr kumimoji="1" lang="ja-JP" altLang="en-US" sz="1500" dirty="0" smtClean="0"/>
                        <a:t>高知県</a:t>
                      </a:r>
                      <a:endParaRPr kumimoji="1" lang="ja-JP" altLang="en-US" sz="15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500" dirty="0" smtClean="0"/>
                        <a:t>16%</a:t>
                      </a:r>
                      <a:r>
                        <a:rPr kumimoji="1" lang="ja-JP" altLang="en-US" sz="1500" dirty="0" smtClean="0"/>
                        <a:t>減（</a:t>
                      </a:r>
                      <a:r>
                        <a:rPr kumimoji="1" lang="en-US" altLang="ja-JP" sz="1500" dirty="0" smtClean="0"/>
                        <a:t>2013</a:t>
                      </a:r>
                      <a:r>
                        <a:rPr kumimoji="1" lang="ja-JP" altLang="en-US" sz="1500" dirty="0" smtClean="0"/>
                        <a:t>年度比）</a:t>
                      </a:r>
                    </a:p>
                  </a:txBody>
                  <a:tcPr/>
                </a:tc>
                <a:tc>
                  <a:txBody>
                    <a:bodyPr/>
                    <a:lstStyle/>
                    <a:p>
                      <a:endParaRPr kumimoji="1" lang="ja-JP" altLang="en-US" sz="1500" dirty="0"/>
                    </a:p>
                  </a:txBody>
                  <a:tcPr/>
                </a:tc>
                <a:extLst>
                  <a:ext uri="{0D108BD9-81ED-4DB2-BD59-A6C34878D82A}">
                    <a16:rowId xmlns:a16="http://schemas.microsoft.com/office/drawing/2014/main" val="4100612781"/>
                  </a:ext>
                </a:extLst>
              </a:tr>
            </a:tbl>
          </a:graphicData>
        </a:graphic>
      </p:graphicFrame>
      <p:sp>
        <p:nvSpPr>
          <p:cNvPr id="10" name="テキスト ボックス 9"/>
          <p:cNvSpPr txBox="1"/>
          <p:nvPr/>
        </p:nvSpPr>
        <p:spPr>
          <a:xfrm>
            <a:off x="3923928" y="6525344"/>
            <a:ext cx="5433528" cy="307777"/>
          </a:xfrm>
          <a:prstGeom prst="rect">
            <a:avLst/>
          </a:prstGeom>
          <a:noFill/>
        </p:spPr>
        <p:txBody>
          <a:bodyPr wrap="square" rtlCol="0">
            <a:spAutoFit/>
          </a:bodyPr>
          <a:lstStyle/>
          <a:p>
            <a:r>
              <a:rPr kumimoji="1" lang="en-US" altLang="ja-JP" sz="1400" dirty="0" smtClean="0"/>
              <a:t>※</a:t>
            </a:r>
            <a:r>
              <a:rPr kumimoji="1" lang="ja-JP" altLang="en-US" sz="1400" dirty="0" smtClean="0"/>
              <a:t>茨城県・千葉県は部門ごと、大分県は産業分野を除き目標設定</a:t>
            </a:r>
            <a:endParaRPr kumimoji="1" lang="ja-JP" altLang="en-US" sz="1400" dirty="0"/>
          </a:p>
        </p:txBody>
      </p:sp>
      <p:sp>
        <p:nvSpPr>
          <p:cNvPr id="8" name="テキスト ボックス 7"/>
          <p:cNvSpPr txBox="1"/>
          <p:nvPr/>
        </p:nvSpPr>
        <p:spPr>
          <a:xfrm>
            <a:off x="0" y="-31775"/>
            <a:ext cx="8352928" cy="430887"/>
          </a:xfrm>
          <a:prstGeom prst="rect">
            <a:avLst/>
          </a:prstGeom>
          <a:noFill/>
        </p:spPr>
        <p:txBody>
          <a:bodyPr wrap="square" rtlCol="0">
            <a:spAutoFit/>
          </a:bodyPr>
          <a:lstStyle/>
          <a:p>
            <a:r>
              <a:rPr lang="ja-JP" altLang="en-US" sz="2200" b="1" dirty="0" smtClean="0">
                <a:solidFill>
                  <a:schemeClr val="bg1"/>
                </a:solidFill>
                <a:latin typeface="Meiryo UI" panose="020B0604030504040204" pitchFamily="50" charset="-128"/>
                <a:ea typeface="Meiryo UI" panose="020B0604030504040204" pitchFamily="50" charset="-128"/>
              </a:rPr>
              <a:t>他の自治体の目標値</a:t>
            </a:r>
            <a:endParaRPr kumimoji="1" lang="ja-JP" altLang="en-US" sz="2200" b="1" dirty="0">
              <a:solidFill>
                <a:schemeClr val="bg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15084823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p:txBody>
          <a:bodyPr/>
          <a:lstStyle/>
          <a:p>
            <a:fld id="{F0DA1747-7AE3-4485-B1CC-5CDDF653E874}" type="slidenum">
              <a:rPr kumimoji="1" lang="ja-JP" altLang="en-US" smtClean="0"/>
              <a:t>31</a:t>
            </a:fld>
            <a:endParaRPr kumimoji="1" lang="ja-JP" altLang="en-US"/>
          </a:p>
        </p:txBody>
      </p:sp>
      <p:sp>
        <p:nvSpPr>
          <p:cNvPr id="7" name="テキスト ボックス 6"/>
          <p:cNvSpPr txBox="1"/>
          <p:nvPr/>
        </p:nvSpPr>
        <p:spPr>
          <a:xfrm>
            <a:off x="0" y="-32564"/>
            <a:ext cx="8352928" cy="430887"/>
          </a:xfrm>
          <a:prstGeom prst="rect">
            <a:avLst/>
          </a:prstGeom>
          <a:noFill/>
        </p:spPr>
        <p:txBody>
          <a:bodyPr wrap="square" rtlCol="0">
            <a:spAutoFit/>
          </a:bodyPr>
          <a:lstStyle/>
          <a:p>
            <a:r>
              <a:rPr lang="ja-JP" altLang="en-US" sz="2200" b="1" dirty="0">
                <a:solidFill>
                  <a:schemeClr val="bg1"/>
                </a:solidFill>
                <a:latin typeface="Meiryo UI" panose="020B0604030504040204" pitchFamily="50" charset="-128"/>
                <a:ea typeface="Meiryo UI" panose="020B0604030504040204" pitchFamily="50" charset="-128"/>
              </a:rPr>
              <a:t>地方公共団体における</a:t>
            </a:r>
            <a:r>
              <a:rPr lang="en-US" altLang="ja-JP" sz="2200" b="1" dirty="0">
                <a:solidFill>
                  <a:schemeClr val="bg1"/>
                </a:solidFill>
                <a:latin typeface="Meiryo UI" panose="020B0604030504040204" pitchFamily="50" charset="-128"/>
                <a:ea typeface="Meiryo UI" panose="020B0604030504040204" pitchFamily="50" charset="-128"/>
              </a:rPr>
              <a:t>2050</a:t>
            </a:r>
            <a:r>
              <a:rPr lang="ja-JP" altLang="en-US" sz="2200" b="1" dirty="0">
                <a:solidFill>
                  <a:schemeClr val="bg1"/>
                </a:solidFill>
                <a:latin typeface="Meiryo UI" panose="020B0604030504040204" pitchFamily="50" charset="-128"/>
                <a:ea typeface="Meiryo UI" panose="020B0604030504040204" pitchFamily="50" charset="-128"/>
              </a:rPr>
              <a:t>年二酸化炭素排出実質ゼロ表明の状況</a:t>
            </a:r>
            <a:endParaRPr kumimoji="1" lang="ja-JP" altLang="en-US" sz="2200" b="1" dirty="0">
              <a:solidFill>
                <a:schemeClr val="bg1"/>
              </a:solidFill>
              <a:latin typeface="Meiryo UI" panose="020B0604030504040204" pitchFamily="50" charset="-128"/>
              <a:ea typeface="Meiryo UI" panose="020B0604030504040204" pitchFamily="50" charset="-128"/>
            </a:endParaRPr>
          </a:p>
        </p:txBody>
      </p:sp>
      <p:sp>
        <p:nvSpPr>
          <p:cNvPr id="8" name="テキスト ボックス 7"/>
          <p:cNvSpPr txBox="1"/>
          <p:nvPr/>
        </p:nvSpPr>
        <p:spPr>
          <a:xfrm>
            <a:off x="7511702" y="6526127"/>
            <a:ext cx="1529584" cy="230832"/>
          </a:xfrm>
          <a:prstGeom prst="rect">
            <a:avLst/>
          </a:prstGeom>
          <a:noFill/>
        </p:spPr>
        <p:txBody>
          <a:bodyPr wrap="square" rtlCol="0">
            <a:spAutoFit/>
          </a:bodyPr>
          <a:lstStyle/>
          <a:p>
            <a:r>
              <a:rPr kumimoji="1" lang="ja-JP" altLang="en-US" sz="900" dirty="0"/>
              <a:t>（出典</a:t>
            </a:r>
            <a:r>
              <a:rPr lang="ja-JP" altLang="en-US" sz="900" dirty="0" smtClean="0"/>
              <a:t>）環境省資料</a:t>
            </a:r>
            <a:endParaRPr kumimoji="1" lang="ja-JP" altLang="en-US" sz="900" dirty="0"/>
          </a:p>
        </p:txBody>
      </p:sp>
      <p:pic>
        <p:nvPicPr>
          <p:cNvPr id="2" name="図 1"/>
          <p:cNvPicPr>
            <a:picLocks noChangeAspect="1"/>
          </p:cNvPicPr>
          <p:nvPr/>
        </p:nvPicPr>
        <p:blipFill>
          <a:blip r:embed="rId3"/>
          <a:stretch>
            <a:fillRect/>
          </a:stretch>
        </p:blipFill>
        <p:spPr>
          <a:xfrm>
            <a:off x="571500" y="438150"/>
            <a:ext cx="8001000" cy="5981700"/>
          </a:xfrm>
          <a:prstGeom prst="rect">
            <a:avLst/>
          </a:prstGeom>
        </p:spPr>
      </p:pic>
    </p:spTree>
    <p:extLst>
      <p:ext uri="{BB962C8B-B14F-4D97-AF65-F5344CB8AC3E}">
        <p14:creationId xmlns:p14="http://schemas.microsoft.com/office/powerpoint/2010/main" val="32700504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3442028" y="1453434"/>
            <a:ext cx="4137798" cy="319639"/>
          </a:xfrm>
          <a:prstGeom prst="rect">
            <a:avLst/>
          </a:prstGeom>
          <a:noFill/>
        </p:spPr>
        <p:txBody>
          <a:bodyPr wrap="square" rtlCol="0">
            <a:spAutoFit/>
          </a:bodyPr>
          <a:lstStyle/>
          <a:p>
            <a:pPr defTabSz="843496">
              <a:defRPr/>
            </a:pPr>
            <a:r>
              <a:rPr lang="en-US" altLang="ja-JP" sz="1477"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77"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開業事業所数の推移</a:t>
            </a:r>
            <a:r>
              <a:rPr lang="en-US" altLang="ja-JP" sz="1477"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477"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正方形/長方形 25"/>
          <p:cNvSpPr/>
          <p:nvPr/>
        </p:nvSpPr>
        <p:spPr>
          <a:xfrm>
            <a:off x="5103752" y="6195635"/>
            <a:ext cx="3150577" cy="259045"/>
          </a:xfrm>
          <a:prstGeom prst="rect">
            <a:avLst/>
          </a:prstGeom>
        </p:spPr>
        <p:txBody>
          <a:bodyPr wrap="square">
            <a:spAutoFit/>
          </a:bodyPr>
          <a:lstStyle/>
          <a:p>
            <a:pPr marL="164127" indent="-164127" defTabSz="843496">
              <a:lnSpc>
                <a:spcPts val="1292"/>
              </a:lnSpc>
              <a:defRPr/>
            </a:pPr>
            <a:r>
              <a:rPr lang="ja-JP" altLang="en-US" sz="1108" dirty="0">
                <a:solidFill>
                  <a:prstClr val="black"/>
                </a:solidFill>
                <a:latin typeface="Meiryo UI" panose="020B0604030504040204" pitchFamily="50" charset="-128"/>
                <a:ea typeface="Meiryo UI" panose="020B0604030504040204" pitchFamily="50" charset="-128"/>
                <a:cs typeface="Meiryo UI" panose="020B0604030504040204" pitchFamily="50" charset="-128"/>
                <a:sym typeface="+mn-ea"/>
              </a:rPr>
              <a:t>出典：厚生労働省「雇用保険事業月報」より作成</a:t>
            </a:r>
          </a:p>
        </p:txBody>
      </p:sp>
      <p:sp>
        <p:nvSpPr>
          <p:cNvPr id="18" name="角丸四角形 17"/>
          <p:cNvSpPr/>
          <p:nvPr/>
        </p:nvSpPr>
        <p:spPr>
          <a:xfrm>
            <a:off x="49122" y="718121"/>
            <a:ext cx="9049025" cy="665144"/>
          </a:xfrm>
          <a:prstGeom prst="roundRect">
            <a:avLst/>
          </a:prstGeom>
          <a:noFill/>
          <a:ln w="38100" cmpd="dbl"/>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66237">
              <a:lnSpc>
                <a:spcPts val="2123"/>
              </a:lnSpc>
              <a:defRPr/>
            </a:pPr>
            <a:r>
              <a:rPr kumimoji="0" lang="ja-JP" altLang="en-US" sz="1662"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〇開業事業所数は、３大都市のいずれもこの１年で減少。</a:t>
            </a:r>
            <a:endParaRPr kumimoji="0" lang="en-US" altLang="ja-JP" sz="1662"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66237">
              <a:lnSpc>
                <a:spcPts val="2123"/>
              </a:lnSpc>
              <a:defRPr/>
            </a:pPr>
            <a:r>
              <a:rPr kumimoji="0" lang="ja-JP" altLang="en-US" sz="1662"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〇大阪は引き続き全国２番目の規模で推移。</a:t>
            </a:r>
          </a:p>
        </p:txBody>
      </p:sp>
      <p:graphicFrame>
        <p:nvGraphicFramePr>
          <p:cNvPr id="17" name="グラフ 16"/>
          <p:cNvGraphicFramePr/>
          <p:nvPr>
            <p:extLst/>
          </p:nvPr>
        </p:nvGraphicFramePr>
        <p:xfrm>
          <a:off x="650333" y="1751837"/>
          <a:ext cx="7932305" cy="337731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表 2"/>
          <p:cNvGraphicFramePr>
            <a:graphicFrameLocks noGrp="1"/>
          </p:cNvGraphicFramePr>
          <p:nvPr>
            <p:extLst/>
          </p:nvPr>
        </p:nvGraphicFramePr>
        <p:xfrm>
          <a:off x="1447958" y="5352514"/>
          <a:ext cx="5950643" cy="703970"/>
        </p:xfrm>
        <a:graphic>
          <a:graphicData uri="http://schemas.openxmlformats.org/drawingml/2006/table">
            <a:tbl>
              <a:tblPr firstRow="1" firstCol="1" bandRow="1"/>
              <a:tblGrid>
                <a:gridCol w="864099">
                  <a:extLst>
                    <a:ext uri="{9D8B030D-6E8A-4147-A177-3AD203B41FA5}">
                      <a16:colId xmlns:a16="http://schemas.microsoft.com/office/drawing/2014/main" val="3965340266"/>
                    </a:ext>
                  </a:extLst>
                </a:gridCol>
                <a:gridCol w="1262910">
                  <a:extLst>
                    <a:ext uri="{9D8B030D-6E8A-4147-A177-3AD203B41FA5}">
                      <a16:colId xmlns:a16="http://schemas.microsoft.com/office/drawing/2014/main" val="3013790306"/>
                    </a:ext>
                  </a:extLst>
                </a:gridCol>
                <a:gridCol w="1262910">
                  <a:extLst>
                    <a:ext uri="{9D8B030D-6E8A-4147-A177-3AD203B41FA5}">
                      <a16:colId xmlns:a16="http://schemas.microsoft.com/office/drawing/2014/main" val="1392398330"/>
                    </a:ext>
                  </a:extLst>
                </a:gridCol>
                <a:gridCol w="1395847">
                  <a:extLst>
                    <a:ext uri="{9D8B030D-6E8A-4147-A177-3AD203B41FA5}">
                      <a16:colId xmlns:a16="http://schemas.microsoft.com/office/drawing/2014/main" val="1354028141"/>
                    </a:ext>
                  </a:extLst>
                </a:gridCol>
                <a:gridCol w="1164877">
                  <a:extLst>
                    <a:ext uri="{9D8B030D-6E8A-4147-A177-3AD203B41FA5}">
                      <a16:colId xmlns:a16="http://schemas.microsoft.com/office/drawing/2014/main" val="88545270"/>
                    </a:ext>
                  </a:extLst>
                </a:gridCol>
              </a:tblGrid>
              <a:tr h="184638">
                <a:tc>
                  <a:txBody>
                    <a:bodyPr/>
                    <a:lstStyle/>
                    <a:p>
                      <a:pPr algn="ctr">
                        <a:lnSpc>
                          <a:spcPts val="1400"/>
                        </a:lnSpc>
                        <a:spcAft>
                          <a:spcPts val="0"/>
                        </a:spcAft>
                      </a:pPr>
                      <a:r>
                        <a:rPr lang="en-US" sz="900" kern="100" dirty="0">
                          <a:effectLst/>
                          <a:latin typeface="ＭＳ ゴシック" panose="020B0609070205080204" pitchFamily="49" charset="-128"/>
                          <a:ea typeface="ＭＳ 明朝" panose="02020609040205080304" pitchFamily="17" charset="-128"/>
                          <a:cs typeface="Times New Roman" panose="02020603050405020304" pitchFamily="18" charset="0"/>
                        </a:rPr>
                        <a:t>2018</a:t>
                      </a:r>
                      <a:endParaRPr lang="ja-JP" sz="1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3305" marR="63305"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ja-JP" sz="1000" kern="100" dirty="0">
                          <a:effectLst/>
                          <a:latin typeface="Century" panose="02040604050505020304" pitchFamily="18" charset="0"/>
                          <a:ea typeface="ＭＳ ゴシック" panose="020B0609070205080204" pitchFamily="49" charset="-128"/>
                          <a:cs typeface="Times New Roman" panose="02020603050405020304" pitchFamily="18" charset="0"/>
                        </a:rPr>
                        <a:t>大阪府</a:t>
                      </a:r>
                      <a:endParaRPr lang="ja-JP" sz="1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algn="ctr">
                        <a:lnSpc>
                          <a:spcPts val="1400"/>
                        </a:lnSpc>
                        <a:spcAft>
                          <a:spcPts val="0"/>
                        </a:spcAft>
                      </a:pPr>
                      <a:r>
                        <a:rPr lang="ja-JP" sz="1000" kern="100" dirty="0">
                          <a:effectLst/>
                          <a:latin typeface="Century" panose="02040604050505020304" pitchFamily="18" charset="0"/>
                          <a:ea typeface="ＭＳ ゴシック" panose="020B0609070205080204" pitchFamily="49" charset="-128"/>
                          <a:cs typeface="Times New Roman" panose="02020603050405020304" pitchFamily="18" charset="0"/>
                        </a:rPr>
                        <a:t>東京都</a:t>
                      </a:r>
                      <a:endParaRPr lang="ja-JP" sz="1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ja-JP" sz="1000" kern="100" dirty="0">
                          <a:effectLst/>
                          <a:latin typeface="Century" panose="02040604050505020304" pitchFamily="18" charset="0"/>
                          <a:ea typeface="ＭＳ ゴシック" panose="020B0609070205080204" pitchFamily="49" charset="-128"/>
                          <a:cs typeface="Times New Roman" panose="02020603050405020304" pitchFamily="18" charset="0"/>
                        </a:rPr>
                        <a:t>愛知県</a:t>
                      </a:r>
                      <a:endParaRPr lang="ja-JP" sz="1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3305" marR="63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ja-JP" sz="1000" kern="100" dirty="0">
                          <a:effectLst/>
                          <a:latin typeface="Century" panose="02040604050505020304" pitchFamily="18" charset="0"/>
                          <a:ea typeface="ＭＳ ゴシック" panose="020B0609070205080204" pitchFamily="49" charset="-128"/>
                          <a:cs typeface="Times New Roman" panose="02020603050405020304" pitchFamily="18" charset="0"/>
                        </a:rPr>
                        <a:t>全国</a:t>
                      </a:r>
                      <a:endParaRPr lang="ja-JP" sz="1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17668006"/>
                  </a:ext>
                </a:extLst>
              </a:tr>
              <a:tr h="519332">
                <a:tc>
                  <a:txBody>
                    <a:bodyPr/>
                    <a:lstStyle/>
                    <a:p>
                      <a:pPr algn="just">
                        <a:lnSpc>
                          <a:spcPts val="1400"/>
                        </a:lnSpc>
                        <a:spcBef>
                          <a:spcPts val="600"/>
                        </a:spcBef>
                        <a:spcAft>
                          <a:spcPts val="0"/>
                        </a:spcAft>
                      </a:pPr>
                      <a:r>
                        <a:rPr lang="ja-JP" sz="1000" kern="100" dirty="0">
                          <a:effectLst/>
                          <a:latin typeface="Century" panose="02040604050505020304" pitchFamily="18" charset="0"/>
                          <a:ea typeface="ＭＳ ゴシック" panose="020B0609070205080204" pitchFamily="49" charset="-128"/>
                          <a:cs typeface="Times New Roman" panose="02020603050405020304" pitchFamily="18" charset="0"/>
                        </a:rPr>
                        <a:t>開業事業所数対前年度伸率</a:t>
                      </a:r>
                      <a:endParaRPr lang="ja-JP" sz="1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33411" marR="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Bef>
                          <a:spcPts val="600"/>
                        </a:spcBef>
                        <a:spcAft>
                          <a:spcPts val="0"/>
                        </a:spcAft>
                      </a:pPr>
                      <a:r>
                        <a:rPr lang="en-US" sz="1100" b="1" kern="100" dirty="0">
                          <a:effectLst/>
                          <a:latin typeface="ＭＳ ゴシック" panose="020B0609070205080204" pitchFamily="49" charset="-128"/>
                          <a:ea typeface="ＭＳ 明朝" panose="02020609040205080304" pitchFamily="17" charset="-128"/>
                          <a:cs typeface="Times New Roman" panose="02020603050405020304" pitchFamily="18" charset="0"/>
                        </a:rPr>
                        <a:t>8,463</a:t>
                      </a:r>
                      <a:r>
                        <a:rPr lang="ja-JP" sz="1100" b="1" kern="100" dirty="0">
                          <a:effectLst/>
                          <a:latin typeface="Century" panose="02040604050505020304" pitchFamily="18" charset="0"/>
                          <a:ea typeface="ＭＳ ゴシック" panose="020B0609070205080204" pitchFamily="49" charset="-128"/>
                          <a:cs typeface="Times New Roman" panose="02020603050405020304" pitchFamily="18" charset="0"/>
                        </a:rPr>
                        <a:t>箇所</a:t>
                      </a:r>
                      <a:endParaRPr lang="ja-JP" sz="11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ctr">
                        <a:lnSpc>
                          <a:spcPts val="1400"/>
                        </a:lnSpc>
                        <a:spcAft>
                          <a:spcPts val="0"/>
                        </a:spcAft>
                      </a:pPr>
                      <a:r>
                        <a:rPr lang="ja-JP" sz="1100" kern="100" dirty="0">
                          <a:effectLst/>
                          <a:latin typeface="Century" panose="02040604050505020304" pitchFamily="18" charset="0"/>
                          <a:ea typeface="ＭＳ ゴシック" panose="020B0609070205080204" pitchFamily="49" charset="-128"/>
                          <a:cs typeface="Times New Roman" panose="02020603050405020304" pitchFamily="18" charset="0"/>
                        </a:rPr>
                        <a:t>→全国</a:t>
                      </a:r>
                      <a:r>
                        <a:rPr lang="ja-JP" sz="1100" kern="100" dirty="0" smtClean="0">
                          <a:effectLst/>
                          <a:latin typeface="Century" panose="02040604050505020304" pitchFamily="18" charset="0"/>
                          <a:ea typeface="ＭＳ ゴシック" panose="020B0609070205080204" pitchFamily="49" charset="-128"/>
                          <a:cs typeface="Times New Roman" panose="02020603050405020304" pitchFamily="18" charset="0"/>
                        </a:rPr>
                        <a:t>２位</a:t>
                      </a:r>
                      <a:endParaRPr lang="ja-JP" sz="11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algn="ctr">
                        <a:lnSpc>
                          <a:spcPts val="1400"/>
                        </a:lnSpc>
                        <a:spcBef>
                          <a:spcPts val="600"/>
                        </a:spcBef>
                        <a:spcAft>
                          <a:spcPts val="0"/>
                        </a:spcAft>
                      </a:pPr>
                      <a:r>
                        <a:rPr lang="en-US" sz="1100" b="1" kern="100" dirty="0">
                          <a:effectLst/>
                          <a:latin typeface="ＭＳ ゴシック" panose="020B0609070205080204" pitchFamily="49" charset="-128"/>
                          <a:ea typeface="ＭＳ 明朝" panose="02020609040205080304" pitchFamily="17" charset="-128"/>
                          <a:cs typeface="Times New Roman" panose="02020603050405020304" pitchFamily="18" charset="0"/>
                        </a:rPr>
                        <a:t>18,179</a:t>
                      </a:r>
                      <a:r>
                        <a:rPr lang="ja-JP" sz="1100" b="1" kern="100" dirty="0">
                          <a:effectLst/>
                          <a:latin typeface="Century" panose="02040604050505020304" pitchFamily="18" charset="0"/>
                          <a:ea typeface="ＭＳ ゴシック" panose="020B0609070205080204" pitchFamily="49" charset="-128"/>
                          <a:cs typeface="Times New Roman" panose="02020603050405020304" pitchFamily="18" charset="0"/>
                        </a:rPr>
                        <a:t>箇所</a:t>
                      </a:r>
                      <a:endParaRPr lang="ja-JP" sz="11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ctr">
                        <a:lnSpc>
                          <a:spcPts val="1400"/>
                        </a:lnSpc>
                        <a:spcAft>
                          <a:spcPts val="0"/>
                        </a:spcAft>
                      </a:pPr>
                      <a:r>
                        <a:rPr lang="ja-JP" sz="1100" kern="100" dirty="0">
                          <a:effectLst/>
                          <a:latin typeface="Century" panose="02040604050505020304" pitchFamily="18" charset="0"/>
                          <a:ea typeface="ＭＳ ゴシック" panose="020B0609070205080204" pitchFamily="49" charset="-128"/>
                          <a:cs typeface="Times New Roman" panose="02020603050405020304" pitchFamily="18" charset="0"/>
                        </a:rPr>
                        <a:t>→全国</a:t>
                      </a:r>
                      <a:r>
                        <a:rPr lang="ja-JP" sz="1100" kern="100" dirty="0" smtClean="0">
                          <a:effectLst/>
                          <a:latin typeface="Century" panose="02040604050505020304" pitchFamily="18" charset="0"/>
                          <a:ea typeface="ＭＳ ゴシック" panose="020B0609070205080204" pitchFamily="49" charset="-128"/>
                          <a:cs typeface="Times New Roman" panose="02020603050405020304" pitchFamily="18" charset="0"/>
                        </a:rPr>
                        <a:t>１位</a:t>
                      </a:r>
                      <a:endParaRPr lang="ja-JP" sz="11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Bef>
                          <a:spcPts val="600"/>
                        </a:spcBef>
                        <a:spcAft>
                          <a:spcPts val="0"/>
                        </a:spcAft>
                      </a:pPr>
                      <a:r>
                        <a:rPr lang="en-US" sz="1100" b="1" kern="100" dirty="0">
                          <a:effectLst/>
                          <a:latin typeface="ＭＳ ゴシック" panose="020B0609070205080204" pitchFamily="49" charset="-128"/>
                          <a:ea typeface="ＭＳ 明朝" panose="02020609040205080304" pitchFamily="17" charset="-128"/>
                          <a:cs typeface="Times New Roman" panose="02020603050405020304" pitchFamily="18" charset="0"/>
                        </a:rPr>
                        <a:t>5,987</a:t>
                      </a:r>
                      <a:r>
                        <a:rPr lang="ja-JP" sz="1100" b="1" kern="100" dirty="0">
                          <a:effectLst/>
                          <a:latin typeface="Century" panose="02040604050505020304" pitchFamily="18" charset="0"/>
                          <a:ea typeface="ＭＳ ゴシック" panose="020B0609070205080204" pitchFamily="49" charset="-128"/>
                          <a:cs typeface="Times New Roman" panose="02020603050405020304" pitchFamily="18" charset="0"/>
                        </a:rPr>
                        <a:t>箇所</a:t>
                      </a:r>
                      <a:endParaRPr lang="ja-JP" sz="11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ctr">
                        <a:lnSpc>
                          <a:spcPts val="1400"/>
                        </a:lnSpc>
                        <a:spcAft>
                          <a:spcPts val="0"/>
                        </a:spcAft>
                      </a:pPr>
                      <a:r>
                        <a:rPr lang="ja-JP" sz="1100" kern="100" dirty="0">
                          <a:effectLst/>
                          <a:latin typeface="Century" panose="02040604050505020304" pitchFamily="18" charset="0"/>
                          <a:ea typeface="ＭＳ ゴシック" panose="020B0609070205080204" pitchFamily="49" charset="-128"/>
                          <a:cs typeface="Times New Roman" panose="02020603050405020304" pitchFamily="18" charset="0"/>
                        </a:rPr>
                        <a:t>→全国</a:t>
                      </a:r>
                      <a:r>
                        <a:rPr lang="ja-JP" sz="1100" kern="100" dirty="0" smtClean="0">
                          <a:effectLst/>
                          <a:latin typeface="Century" panose="02040604050505020304" pitchFamily="18" charset="0"/>
                          <a:ea typeface="ＭＳ ゴシック" panose="020B0609070205080204" pitchFamily="49" charset="-128"/>
                          <a:cs typeface="Times New Roman" panose="02020603050405020304" pitchFamily="18" charset="0"/>
                        </a:rPr>
                        <a:t>４位</a:t>
                      </a:r>
                      <a:endParaRPr lang="ja-JP" sz="11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3305" marR="633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Bef>
                          <a:spcPts val="600"/>
                        </a:spcBef>
                        <a:spcAft>
                          <a:spcPts val="0"/>
                        </a:spcAft>
                      </a:pPr>
                      <a:r>
                        <a:rPr lang="en-US" sz="1100" b="1" kern="100" dirty="0" smtClean="0">
                          <a:effectLst/>
                          <a:latin typeface="ＭＳ ゴシック" panose="020B0609070205080204" pitchFamily="49" charset="-128"/>
                          <a:ea typeface="ＭＳ 明朝" panose="02020609040205080304" pitchFamily="17" charset="-128"/>
                          <a:cs typeface="Times New Roman" panose="02020603050405020304" pitchFamily="18" charset="0"/>
                        </a:rPr>
                        <a:t>98,508</a:t>
                      </a:r>
                      <a:r>
                        <a:rPr lang="ja-JP" sz="1100" b="1" kern="100" dirty="0" smtClean="0">
                          <a:effectLst/>
                          <a:latin typeface="Century" panose="02040604050505020304" pitchFamily="18" charset="0"/>
                          <a:ea typeface="ＭＳ ゴシック" panose="020B0609070205080204" pitchFamily="49" charset="-128"/>
                          <a:cs typeface="Times New Roman" panose="02020603050405020304" pitchFamily="18" charset="0"/>
                        </a:rPr>
                        <a:t>箇所</a:t>
                      </a:r>
                      <a:endParaRPr lang="ja-JP" sz="11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36693442"/>
                  </a:ext>
                </a:extLst>
              </a:tr>
            </a:tbl>
          </a:graphicData>
        </a:graphic>
      </p:graphicFrame>
      <p:sp>
        <p:nvSpPr>
          <p:cNvPr id="9" name="テキスト ボックス 8"/>
          <p:cNvSpPr txBox="1"/>
          <p:nvPr/>
        </p:nvSpPr>
        <p:spPr>
          <a:xfrm>
            <a:off x="-10452" y="-22909"/>
            <a:ext cx="8568952" cy="430887"/>
          </a:xfrm>
          <a:prstGeom prst="rect">
            <a:avLst/>
          </a:prstGeom>
          <a:noFill/>
        </p:spPr>
        <p:txBody>
          <a:bodyPr wrap="square" rtlCol="0">
            <a:spAutoFit/>
          </a:bodyPr>
          <a:lstStyle/>
          <a:p>
            <a:r>
              <a:rPr lang="ja-JP" altLang="en-US" sz="2200" b="1" dirty="0" smtClean="0">
                <a:solidFill>
                  <a:schemeClr val="bg1"/>
                </a:solidFill>
                <a:latin typeface="Meiryo UI" panose="020B0604030504040204" pitchFamily="50" charset="-128"/>
                <a:ea typeface="Meiryo UI" panose="020B0604030504040204" pitchFamily="50" charset="-128"/>
              </a:rPr>
              <a:t>大阪府における</a:t>
            </a:r>
            <a:r>
              <a:rPr lang="zh-TW" altLang="en-US" sz="2200" b="1" dirty="0" smtClean="0">
                <a:solidFill>
                  <a:schemeClr val="bg1"/>
                </a:solidFill>
                <a:latin typeface="Meiryo UI" panose="020B0604030504040204" pitchFamily="50" charset="-128"/>
                <a:ea typeface="Meiryo UI" panose="020B0604030504040204" pitchFamily="50" charset="-128"/>
              </a:rPr>
              <a:t>開業</a:t>
            </a:r>
            <a:r>
              <a:rPr lang="zh-TW" altLang="en-US" sz="2200" b="1" dirty="0">
                <a:solidFill>
                  <a:schemeClr val="bg1"/>
                </a:solidFill>
                <a:latin typeface="Meiryo UI" panose="020B0604030504040204" pitchFamily="50" charset="-128"/>
                <a:ea typeface="Meiryo UI" panose="020B0604030504040204" pitchFamily="50" charset="-128"/>
              </a:rPr>
              <a:t>事業所数</a:t>
            </a:r>
          </a:p>
        </p:txBody>
      </p:sp>
      <p:sp>
        <p:nvSpPr>
          <p:cNvPr id="10" name="テキスト ボックス 9"/>
          <p:cNvSpPr txBox="1"/>
          <p:nvPr/>
        </p:nvSpPr>
        <p:spPr>
          <a:xfrm>
            <a:off x="2555776" y="6626787"/>
            <a:ext cx="6741028" cy="230832"/>
          </a:xfrm>
          <a:prstGeom prst="rect">
            <a:avLst/>
          </a:prstGeom>
          <a:noFill/>
        </p:spPr>
        <p:txBody>
          <a:bodyPr wrap="square" rtlCol="0">
            <a:spAutoFit/>
          </a:bodyPr>
          <a:lstStyle/>
          <a:p>
            <a:r>
              <a:rPr kumimoji="1" lang="ja-JP" altLang="en-US" sz="900" dirty="0"/>
              <a:t>（出典）大阪府企画室「万博のインパクトを活かした</a:t>
            </a:r>
            <a:r>
              <a:rPr kumimoji="1" lang="ja-JP" altLang="en-US" sz="900" dirty="0" smtClean="0"/>
              <a:t>大阪の将来</a:t>
            </a:r>
            <a:r>
              <a:rPr kumimoji="1" lang="ja-JP" altLang="en-US" sz="900" dirty="0"/>
              <a:t>に</a:t>
            </a:r>
            <a:r>
              <a:rPr kumimoji="1" lang="ja-JP" altLang="en-US" sz="900" dirty="0" smtClean="0"/>
              <a:t>向けたビジョン」 </a:t>
            </a:r>
            <a:r>
              <a:rPr kumimoji="1" lang="ja-JP" altLang="en-US" sz="900" dirty="0"/>
              <a:t>の策定に向けた検討資料（第１回有識者</a:t>
            </a:r>
            <a:r>
              <a:rPr kumimoji="1" lang="en-US" altLang="ja-JP" sz="900" dirty="0"/>
              <a:t>WG</a:t>
            </a:r>
            <a:r>
              <a:rPr kumimoji="1" lang="ja-JP" altLang="en-US" sz="900" dirty="0"/>
              <a:t>資料４）</a:t>
            </a:r>
          </a:p>
        </p:txBody>
      </p:sp>
      <p:sp>
        <p:nvSpPr>
          <p:cNvPr id="11" name="スライド番号プレースホルダー 5"/>
          <p:cNvSpPr>
            <a:spLocks noGrp="1"/>
          </p:cNvSpPr>
          <p:nvPr>
            <p:ph type="sldNum" sz="quarter" idx="12"/>
          </p:nvPr>
        </p:nvSpPr>
        <p:spPr>
          <a:xfrm>
            <a:off x="8041704" y="18288"/>
            <a:ext cx="1066800" cy="329184"/>
          </a:xfrm>
        </p:spPr>
        <p:txBody>
          <a:bodyPr/>
          <a:lstStyle/>
          <a:p>
            <a:fld id="{F0DA1747-7AE3-4485-B1CC-5CDDF653E874}" type="slidenum">
              <a:rPr kumimoji="1" lang="ja-JP" altLang="en-US" smtClean="0"/>
              <a:t>3</a:t>
            </a:fld>
            <a:endParaRPr kumimoji="1" lang="ja-JP" altLang="en-US"/>
          </a:p>
        </p:txBody>
      </p:sp>
    </p:spTree>
    <p:extLst>
      <p:ext uri="{BB962C8B-B14F-4D97-AF65-F5344CB8AC3E}">
        <p14:creationId xmlns:p14="http://schemas.microsoft.com/office/powerpoint/2010/main" val="23905672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角丸四角形 17"/>
          <p:cNvSpPr/>
          <p:nvPr/>
        </p:nvSpPr>
        <p:spPr>
          <a:xfrm>
            <a:off x="0" y="469793"/>
            <a:ext cx="9049025" cy="665144"/>
          </a:xfrm>
          <a:prstGeom prst="roundRect">
            <a:avLst/>
          </a:prstGeom>
          <a:noFill/>
          <a:ln w="38100" cmpd="dbl"/>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66237">
              <a:lnSpc>
                <a:spcPts val="2123"/>
              </a:lnSpc>
              <a:defRPr/>
            </a:pPr>
            <a:r>
              <a:rPr kumimoji="0" lang="ja-JP" altLang="en-US" sz="1662"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〇産業ごとの総生産額による</a:t>
            </a:r>
            <a:r>
              <a:rPr kumimoji="0" lang="ja-JP" altLang="en-US" sz="1662"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比率は、直近５年間では特に変化は見られない。</a:t>
            </a:r>
            <a:endParaRPr kumimoji="0" lang="ja-JP" altLang="en-US" sz="1662"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8"/>
          <p:cNvSpPr txBox="1"/>
          <p:nvPr/>
        </p:nvSpPr>
        <p:spPr>
          <a:xfrm>
            <a:off x="-10452" y="-22909"/>
            <a:ext cx="8568952" cy="430887"/>
          </a:xfrm>
          <a:prstGeom prst="rect">
            <a:avLst/>
          </a:prstGeom>
          <a:noFill/>
        </p:spPr>
        <p:txBody>
          <a:bodyPr wrap="square" rtlCol="0">
            <a:spAutoFit/>
          </a:bodyPr>
          <a:lstStyle/>
          <a:p>
            <a:r>
              <a:rPr lang="ja-JP" altLang="en-US" sz="2200" b="1" dirty="0" smtClean="0">
                <a:solidFill>
                  <a:schemeClr val="bg1"/>
                </a:solidFill>
                <a:latin typeface="Meiryo UI" panose="020B0604030504040204" pitchFamily="50" charset="-128"/>
                <a:ea typeface="Meiryo UI" panose="020B0604030504040204" pitchFamily="50" charset="-128"/>
              </a:rPr>
              <a:t>府内</a:t>
            </a:r>
            <a:r>
              <a:rPr lang="ja-JP" altLang="en-US" sz="2200" b="1" dirty="0">
                <a:solidFill>
                  <a:schemeClr val="bg1"/>
                </a:solidFill>
                <a:latin typeface="Meiryo UI" panose="020B0604030504040204" pitchFamily="50" charset="-128"/>
                <a:ea typeface="Meiryo UI" panose="020B0604030504040204" pitchFamily="50" charset="-128"/>
              </a:rPr>
              <a:t>総生産における経済活動別割合</a:t>
            </a:r>
            <a:endParaRPr lang="zh-TW" altLang="en-US" sz="2200" b="1" dirty="0">
              <a:solidFill>
                <a:schemeClr val="bg1"/>
              </a:solidFill>
              <a:latin typeface="Meiryo UI" panose="020B0604030504040204" pitchFamily="50" charset="-128"/>
              <a:ea typeface="Meiryo UI" panose="020B0604030504040204" pitchFamily="50" charset="-128"/>
            </a:endParaRPr>
          </a:p>
        </p:txBody>
      </p:sp>
      <p:sp>
        <p:nvSpPr>
          <p:cNvPr id="10" name="テキスト ボックス 9"/>
          <p:cNvSpPr txBox="1"/>
          <p:nvPr/>
        </p:nvSpPr>
        <p:spPr>
          <a:xfrm>
            <a:off x="4274024" y="6453336"/>
            <a:ext cx="4940828" cy="230832"/>
          </a:xfrm>
          <a:prstGeom prst="rect">
            <a:avLst/>
          </a:prstGeom>
          <a:noFill/>
        </p:spPr>
        <p:txBody>
          <a:bodyPr wrap="square" rtlCol="0">
            <a:spAutoFit/>
          </a:bodyPr>
          <a:lstStyle/>
          <a:p>
            <a:r>
              <a:rPr kumimoji="1" lang="ja-JP" altLang="en-US" sz="900" dirty="0"/>
              <a:t>（出典）</a:t>
            </a:r>
            <a:r>
              <a:rPr kumimoji="1" lang="ja-JP" altLang="en-US" sz="900" dirty="0" smtClean="0"/>
              <a:t>大阪府</a:t>
            </a:r>
            <a:r>
              <a:rPr lang="zh-TW" altLang="en-US" sz="900" dirty="0"/>
              <a:t>大阪府総務部統計課</a:t>
            </a:r>
            <a:r>
              <a:rPr kumimoji="1" lang="ja-JP" altLang="en-US" sz="900" dirty="0" smtClean="0"/>
              <a:t>「</a:t>
            </a:r>
            <a:r>
              <a:rPr lang="zh-TW" altLang="en-US" sz="900" dirty="0"/>
              <a:t>大阪府民経済計算（平成</a:t>
            </a:r>
            <a:r>
              <a:rPr lang="en-US" altLang="zh-TW" sz="900" dirty="0"/>
              <a:t>28</a:t>
            </a:r>
            <a:r>
              <a:rPr lang="zh-TW" altLang="en-US" sz="900" dirty="0"/>
              <a:t>年度　確報）</a:t>
            </a:r>
            <a:r>
              <a:rPr kumimoji="1" lang="ja-JP" altLang="en-US" sz="900" dirty="0" smtClean="0"/>
              <a:t>」（令和元年７月）</a:t>
            </a:r>
            <a:endParaRPr kumimoji="1" lang="ja-JP" altLang="en-US" sz="900" dirty="0"/>
          </a:p>
        </p:txBody>
      </p:sp>
      <p:pic>
        <p:nvPicPr>
          <p:cNvPr id="2" name="図 1"/>
          <p:cNvPicPr>
            <a:picLocks noChangeAspect="1"/>
          </p:cNvPicPr>
          <p:nvPr/>
        </p:nvPicPr>
        <p:blipFill>
          <a:blip r:embed="rId3"/>
          <a:stretch>
            <a:fillRect/>
          </a:stretch>
        </p:blipFill>
        <p:spPr>
          <a:xfrm>
            <a:off x="755576" y="1196752"/>
            <a:ext cx="7935167" cy="5058783"/>
          </a:xfrm>
          <a:prstGeom prst="rect">
            <a:avLst/>
          </a:prstGeom>
        </p:spPr>
      </p:pic>
      <p:sp>
        <p:nvSpPr>
          <p:cNvPr id="6" name="スライド番号プレースホルダー 5"/>
          <p:cNvSpPr>
            <a:spLocks noGrp="1"/>
          </p:cNvSpPr>
          <p:nvPr>
            <p:ph type="sldNum" sz="quarter" idx="12"/>
          </p:nvPr>
        </p:nvSpPr>
        <p:spPr>
          <a:xfrm>
            <a:off x="8041704" y="18288"/>
            <a:ext cx="1066800" cy="329184"/>
          </a:xfrm>
        </p:spPr>
        <p:txBody>
          <a:bodyPr/>
          <a:lstStyle/>
          <a:p>
            <a:fld id="{F0DA1747-7AE3-4485-B1CC-5CDDF653E874}" type="slidenum">
              <a:rPr kumimoji="1" lang="ja-JP" altLang="en-US" smtClean="0"/>
              <a:t>4</a:t>
            </a:fld>
            <a:endParaRPr kumimoji="1" lang="ja-JP" altLang="en-US"/>
          </a:p>
        </p:txBody>
      </p:sp>
    </p:spTree>
    <p:extLst>
      <p:ext uri="{BB962C8B-B14F-4D97-AF65-F5344CB8AC3E}">
        <p14:creationId xmlns:p14="http://schemas.microsoft.com/office/powerpoint/2010/main" val="19577529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F0DA1747-7AE3-4485-B1CC-5CDDF653E874}" type="slidenum">
              <a:rPr kumimoji="1" lang="ja-JP" altLang="en-US" smtClean="0"/>
              <a:t>5</a:t>
            </a:fld>
            <a:endParaRPr kumimoji="1" lang="ja-JP" altLang="en-US"/>
          </a:p>
        </p:txBody>
      </p:sp>
      <p:sp>
        <p:nvSpPr>
          <p:cNvPr id="33" name="テキスト ボックス 32"/>
          <p:cNvSpPr txBox="1"/>
          <p:nvPr/>
        </p:nvSpPr>
        <p:spPr>
          <a:xfrm>
            <a:off x="-10452" y="-22909"/>
            <a:ext cx="8568952" cy="430887"/>
          </a:xfrm>
          <a:prstGeom prst="rect">
            <a:avLst/>
          </a:prstGeom>
          <a:noFill/>
        </p:spPr>
        <p:txBody>
          <a:bodyPr wrap="square" rtlCol="0">
            <a:spAutoFit/>
          </a:bodyPr>
          <a:lstStyle/>
          <a:p>
            <a:r>
              <a:rPr lang="ja-JP" altLang="en-US" sz="2200" b="1" dirty="0" smtClean="0">
                <a:solidFill>
                  <a:schemeClr val="bg1"/>
                </a:solidFill>
                <a:latin typeface="Meiryo UI" panose="020B0604030504040204" pitchFamily="50" charset="-128"/>
                <a:ea typeface="Meiryo UI" panose="020B0604030504040204" pitchFamily="50" charset="-128"/>
              </a:rPr>
              <a:t>大阪府域における</a:t>
            </a:r>
            <a:r>
              <a:rPr lang="zh-TW" altLang="en-US" sz="2200" b="1" dirty="0" smtClean="0">
                <a:solidFill>
                  <a:schemeClr val="bg1"/>
                </a:solidFill>
                <a:latin typeface="Meiryo UI" panose="020B0604030504040204" pitchFamily="50" charset="-128"/>
                <a:ea typeface="Meiryo UI" panose="020B0604030504040204" pitchFamily="50" charset="-128"/>
              </a:rPr>
              <a:t>自動車</a:t>
            </a:r>
            <a:r>
              <a:rPr lang="zh-TW" altLang="en-US" sz="2200" b="1" dirty="0">
                <a:solidFill>
                  <a:schemeClr val="bg1"/>
                </a:solidFill>
                <a:latin typeface="Meiryo UI" panose="020B0604030504040204" pitchFamily="50" charset="-128"/>
                <a:ea typeface="Meiryo UI" panose="020B0604030504040204" pitchFamily="50" charset="-128"/>
              </a:rPr>
              <a:t>保有台</a:t>
            </a:r>
            <a:r>
              <a:rPr lang="zh-TW" altLang="en-US" sz="2200" b="1" dirty="0" smtClean="0">
                <a:solidFill>
                  <a:schemeClr val="bg1"/>
                </a:solidFill>
                <a:latin typeface="Meiryo UI" panose="020B0604030504040204" pitchFamily="50" charset="-128"/>
                <a:ea typeface="Meiryo UI" panose="020B0604030504040204" pitchFamily="50" charset="-128"/>
              </a:rPr>
              <a:t>数</a:t>
            </a:r>
            <a:r>
              <a:rPr lang="ja-JP" altLang="en-US" sz="2200" b="1" dirty="0" smtClean="0">
                <a:solidFill>
                  <a:schemeClr val="bg1"/>
                </a:solidFill>
                <a:latin typeface="Meiryo UI" panose="020B0604030504040204" pitchFamily="50" charset="-128"/>
                <a:ea typeface="Meiryo UI" panose="020B0604030504040204" pitchFamily="50" charset="-128"/>
              </a:rPr>
              <a:t>とエコカー普及割合</a:t>
            </a:r>
            <a:endParaRPr lang="ja-JP" altLang="en-US" sz="2200" b="1" dirty="0">
              <a:solidFill>
                <a:schemeClr val="bg1"/>
              </a:solidFill>
              <a:latin typeface="Meiryo UI" panose="020B0604030504040204" pitchFamily="50" charset="-128"/>
              <a:ea typeface="Meiryo UI" panose="020B0604030504040204" pitchFamily="50" charset="-128"/>
            </a:endParaRPr>
          </a:p>
        </p:txBody>
      </p:sp>
      <p:sp>
        <p:nvSpPr>
          <p:cNvPr id="37" name="角丸四角形 36"/>
          <p:cNvSpPr/>
          <p:nvPr/>
        </p:nvSpPr>
        <p:spPr>
          <a:xfrm>
            <a:off x="27765" y="449175"/>
            <a:ext cx="9049025" cy="1323641"/>
          </a:xfrm>
          <a:prstGeom prst="roundRect">
            <a:avLst/>
          </a:prstGeom>
          <a:noFill/>
          <a:ln w="38100" cmpd="dbl"/>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nchorCtr="0"/>
          <a:lstStyle/>
          <a:p>
            <a:pPr marL="174625" indent="-174625"/>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自動車保有台数は、近年、特に変化は見られない</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4625" indent="-174625"/>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〇</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エコカー普及割合は、毎年約３ポイントずつ増加</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4625" indent="-174625"/>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〇</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エコカーのうち電気自動車、プラグインハイブリッド自動車、燃料電池自動車の台数は</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、穏やか</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に増加傾向。 </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38" name="図 37"/>
          <p:cNvPicPr>
            <a:picLocks noChangeAspect="1"/>
          </p:cNvPicPr>
          <p:nvPr/>
        </p:nvPicPr>
        <p:blipFill>
          <a:blip r:embed="rId2"/>
          <a:stretch>
            <a:fillRect/>
          </a:stretch>
        </p:blipFill>
        <p:spPr>
          <a:xfrm>
            <a:off x="1043608" y="1814013"/>
            <a:ext cx="5921349" cy="3871203"/>
          </a:xfrm>
          <a:prstGeom prst="rect">
            <a:avLst/>
          </a:prstGeom>
        </p:spPr>
      </p:pic>
      <p:sp>
        <p:nvSpPr>
          <p:cNvPr id="39" name="正方形/長方形 38"/>
          <p:cNvSpPr/>
          <p:nvPr/>
        </p:nvSpPr>
        <p:spPr>
          <a:xfrm>
            <a:off x="4467026" y="6567155"/>
            <a:ext cx="5289550" cy="246221"/>
          </a:xfrm>
          <a:prstGeom prst="rect">
            <a:avLst/>
          </a:prstGeom>
        </p:spPr>
        <p:txBody>
          <a:bodyPr wrap="square">
            <a:spAutoFit/>
          </a:bodyPr>
          <a:lstStyle/>
          <a:p>
            <a:r>
              <a:rPr lang="ja-JP" altLang="en-US" sz="1000" dirty="0"/>
              <a:t>（出典）一般財団法人自動車検査登録情報協会等のデータを元に大阪府が算定</a:t>
            </a:r>
          </a:p>
        </p:txBody>
      </p:sp>
      <p:pic>
        <p:nvPicPr>
          <p:cNvPr id="40" name="図 39"/>
          <p:cNvPicPr>
            <a:picLocks noChangeAspect="1"/>
          </p:cNvPicPr>
          <p:nvPr/>
        </p:nvPicPr>
        <p:blipFill>
          <a:blip r:embed="rId3"/>
          <a:stretch>
            <a:fillRect/>
          </a:stretch>
        </p:blipFill>
        <p:spPr>
          <a:xfrm>
            <a:off x="535727" y="5477586"/>
            <a:ext cx="8255000" cy="1119766"/>
          </a:xfrm>
          <a:prstGeom prst="rect">
            <a:avLst/>
          </a:prstGeom>
        </p:spPr>
      </p:pic>
      <p:sp>
        <p:nvSpPr>
          <p:cNvPr id="8" name="正方形/長方形 7"/>
          <p:cNvSpPr/>
          <p:nvPr/>
        </p:nvSpPr>
        <p:spPr>
          <a:xfrm>
            <a:off x="6412334" y="4112748"/>
            <a:ext cx="2630775" cy="1169551"/>
          </a:xfrm>
          <a:prstGeom prst="rect">
            <a:avLst/>
          </a:prstGeom>
        </p:spPr>
        <p:txBody>
          <a:bodyPr wrap="square">
            <a:spAutoFit/>
          </a:bodyPr>
          <a:lstStyle/>
          <a:p>
            <a:pPr marL="273050" indent="-273050"/>
            <a:r>
              <a:rPr lang="ja-JP" altLang="en-US" sz="1000" dirty="0"/>
              <a:t>（注）エコカーとは、電気自動車、プラグインハイブリッド自動車、燃料電池自動車、ハイブリッド自動車、天然ガス自動車、クリーンディーゼル乗用車、水素エンジン自動車に加えて超低燃費車</a:t>
            </a:r>
            <a:r>
              <a:rPr lang="en-US" altLang="ja-JP" sz="1000" dirty="0"/>
              <a:t>(2010</a:t>
            </a:r>
            <a:r>
              <a:rPr lang="ja-JP" altLang="en-US" sz="1000" dirty="0"/>
              <a:t>年度燃費基準＋</a:t>
            </a:r>
            <a:r>
              <a:rPr lang="en-US" altLang="ja-JP" sz="1000" dirty="0"/>
              <a:t>25</a:t>
            </a:r>
            <a:r>
              <a:rPr lang="ja-JP" altLang="en-US" sz="1000" dirty="0"/>
              <a:t>％達成車または</a:t>
            </a:r>
            <a:r>
              <a:rPr lang="en-US" altLang="ja-JP" sz="1000" dirty="0"/>
              <a:t>2015</a:t>
            </a:r>
            <a:r>
              <a:rPr lang="ja-JP" altLang="en-US" sz="1000" dirty="0"/>
              <a:t>年度燃費基準達成車</a:t>
            </a:r>
            <a:r>
              <a:rPr lang="en-US" altLang="ja-JP" sz="1000" dirty="0"/>
              <a:t>)</a:t>
            </a:r>
            <a:r>
              <a:rPr lang="ja-JP" altLang="en-US" sz="1000" dirty="0"/>
              <a:t>です。</a:t>
            </a:r>
          </a:p>
        </p:txBody>
      </p:sp>
    </p:spTree>
    <p:extLst>
      <p:ext uri="{BB962C8B-B14F-4D97-AF65-F5344CB8AC3E}">
        <p14:creationId xmlns:p14="http://schemas.microsoft.com/office/powerpoint/2010/main" val="21414484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F0DA1747-7AE3-4485-B1CC-5CDDF653E874}" type="slidenum">
              <a:rPr kumimoji="1" lang="ja-JP" altLang="en-US" smtClean="0"/>
              <a:t>6</a:t>
            </a:fld>
            <a:endParaRPr kumimoji="1" lang="ja-JP" altLang="en-US"/>
          </a:p>
        </p:txBody>
      </p:sp>
      <p:pic>
        <p:nvPicPr>
          <p:cNvPr id="3" name="図 2"/>
          <p:cNvPicPr>
            <a:picLocks noChangeAspect="1"/>
          </p:cNvPicPr>
          <p:nvPr/>
        </p:nvPicPr>
        <p:blipFill>
          <a:blip r:embed="rId2"/>
          <a:stretch>
            <a:fillRect/>
          </a:stretch>
        </p:blipFill>
        <p:spPr>
          <a:xfrm>
            <a:off x="5313892" y="3666793"/>
            <a:ext cx="3390900" cy="2941320"/>
          </a:xfrm>
          <a:prstGeom prst="rect">
            <a:avLst/>
          </a:prstGeom>
        </p:spPr>
      </p:pic>
      <p:pic>
        <p:nvPicPr>
          <p:cNvPr id="4" name="図 3"/>
          <p:cNvPicPr>
            <a:picLocks noChangeAspect="1"/>
          </p:cNvPicPr>
          <p:nvPr/>
        </p:nvPicPr>
        <p:blipFill>
          <a:blip r:embed="rId3"/>
          <a:stretch>
            <a:fillRect/>
          </a:stretch>
        </p:blipFill>
        <p:spPr>
          <a:xfrm>
            <a:off x="516995" y="3416729"/>
            <a:ext cx="3360420" cy="3299460"/>
          </a:xfrm>
          <a:prstGeom prst="rect">
            <a:avLst/>
          </a:prstGeom>
        </p:spPr>
      </p:pic>
      <p:sp>
        <p:nvSpPr>
          <p:cNvPr id="5" name="テキスト ボックス 4"/>
          <p:cNvSpPr txBox="1"/>
          <p:nvPr/>
        </p:nvSpPr>
        <p:spPr>
          <a:xfrm>
            <a:off x="-54546" y="1345323"/>
            <a:ext cx="4842570" cy="1636025"/>
          </a:xfrm>
          <a:prstGeom prst="rect">
            <a:avLst/>
          </a:prstGeom>
          <a:noFill/>
        </p:spPr>
        <p:txBody>
          <a:bodyPr wrap="square" rtlCol="0">
            <a:spAutoFit/>
          </a:bodyPr>
          <a:lstStyle/>
          <a:p>
            <a:pPr marL="180975" indent="-180975">
              <a:lnSpc>
                <a:spcPct val="114000"/>
              </a:lnSpc>
            </a:pPr>
            <a:r>
              <a:rPr lang="ja-JP" altLang="en-US" b="1" dirty="0">
                <a:latin typeface="Meiryo UI" panose="020B0604030504040204" pitchFamily="50" charset="-128"/>
                <a:ea typeface="Meiryo UI" panose="020B0604030504040204" pitchFamily="50" charset="-128"/>
                <a:cs typeface="Meiryo UI" panose="020B0604030504040204" pitchFamily="50" charset="-128"/>
              </a:rPr>
              <a:t>■</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高速道路のネットワーク充実</a:t>
            </a:r>
            <a:endParaRPr lang="en-US" altLang="ja-JP" b="1" dirty="0" smtClean="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ct val="114000"/>
              </a:lnSpc>
            </a:pP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淀川左岸線延伸部の事業化（</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2017</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）や新名神高　　</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ct val="1140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速道路の高槻～神戸間の開通（</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2018.3</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268288" indent="-268288">
              <a:lnSpc>
                <a:spcPct val="1140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・大和川線：都市</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再生環状道路を形成するネットワークとして</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阪神高速</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湾岸線と松原線を結ぶ延長約</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9.9㎞</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を自動車専用</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道路として整備中</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2020</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春</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全線</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供用予定</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テキスト ボックス 5"/>
          <p:cNvSpPr txBox="1"/>
          <p:nvPr/>
        </p:nvSpPr>
        <p:spPr>
          <a:xfrm>
            <a:off x="4499993" y="1340768"/>
            <a:ext cx="4886496" cy="1881605"/>
          </a:xfrm>
          <a:prstGeom prst="rect">
            <a:avLst/>
          </a:prstGeom>
          <a:noFill/>
        </p:spPr>
        <p:txBody>
          <a:bodyPr wrap="square" rtlCol="0">
            <a:spAutoFit/>
          </a:bodyPr>
          <a:lstStyle/>
          <a:p>
            <a:pPr marL="180975" indent="-180975">
              <a:lnSpc>
                <a:spcPct val="114000"/>
              </a:lnSpc>
            </a:pP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■なにわ</a:t>
            </a:r>
            <a:r>
              <a:rPr lang="ja-JP" altLang="en-US" b="1" dirty="0">
                <a:latin typeface="Meiryo UI" panose="020B0604030504040204" pitchFamily="50" charset="-128"/>
                <a:ea typeface="Meiryo UI" panose="020B0604030504040204" pitchFamily="50" charset="-128"/>
                <a:cs typeface="Meiryo UI" panose="020B0604030504040204" pitchFamily="50" charset="-128"/>
              </a:rPr>
              <a:t>筋</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線の事業化</a:t>
            </a:r>
            <a:endParaRPr lang="en-US" altLang="ja-JP" b="1" dirty="0" smtClean="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ct val="1140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国におい</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て</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2019</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年度新規事業採択</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2019.3</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ct val="1140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・国土軸の結節点である新</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大阪や大阪</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都心部</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ct val="1140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（キタ・ミナミ）と</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関西国際空港や大阪南部地域間の</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アクセス</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ct val="114000"/>
              </a:lnSpc>
            </a:pP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強化を図る。</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ct val="1140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・今年度、都市計画決定・工事施行認可手続きや、調査・</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ct val="114000"/>
              </a:lnSpc>
            </a:pP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設計等を実施</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四角形吹き出し 102"/>
          <p:cNvSpPr/>
          <p:nvPr/>
        </p:nvSpPr>
        <p:spPr>
          <a:xfrm>
            <a:off x="1184945" y="3708538"/>
            <a:ext cx="644233" cy="173984"/>
          </a:xfrm>
          <a:prstGeom prst="wedgeRectCallout">
            <a:avLst>
              <a:gd name="adj1" fmla="val -582"/>
              <a:gd name="adj2" fmla="val 170656"/>
            </a:avLst>
          </a:prstGeom>
          <a:solidFill>
            <a:schemeClr val="accent3">
              <a:lumMod val="40000"/>
              <a:lumOff val="60000"/>
            </a:schemeClr>
          </a:solidFill>
          <a:ln w="6350">
            <a:prstDash val="solid"/>
          </a:ln>
        </p:spPr>
        <p:style>
          <a:lnRef idx="2">
            <a:schemeClr val="accent1"/>
          </a:lnRef>
          <a:fillRef idx="1">
            <a:schemeClr val="lt1"/>
          </a:fillRef>
          <a:effectRef idx="0">
            <a:schemeClr val="accent1"/>
          </a:effectRef>
          <a:fontRef idx="minor">
            <a:schemeClr val="dk1"/>
          </a:fontRef>
        </p:style>
        <p:txBody>
          <a:bodyPr wrap="square" lIns="0" tIns="0" rIns="0" bIns="0" rtlCol="0" anchor="ctr">
            <a:noAutofit/>
          </a:bodyPr>
          <a:lstStyle/>
          <a:p>
            <a:pPr algn="ctr" defTabSz="-636">
              <a:lnSpc>
                <a:spcPct val="114000"/>
              </a:lnSpc>
              <a:tabLst>
                <a:tab pos="2700074" algn="ctr"/>
                <a:tab pos="5400149" algn="r"/>
              </a:tabLst>
            </a:pPr>
            <a:r>
              <a:rPr lang="en-US" altLang="zh-CN" sz="6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sym typeface="Times New Roman" panose="02020603050405020304"/>
              </a:rPr>
              <a:t>2018年3月開通</a:t>
            </a:r>
          </a:p>
        </p:txBody>
      </p:sp>
      <p:sp>
        <p:nvSpPr>
          <p:cNvPr id="8" name="四角形吹き出し 102"/>
          <p:cNvSpPr/>
          <p:nvPr/>
        </p:nvSpPr>
        <p:spPr>
          <a:xfrm>
            <a:off x="2058797" y="3594085"/>
            <a:ext cx="757805" cy="173984"/>
          </a:xfrm>
          <a:prstGeom prst="wedgeRectCallout">
            <a:avLst>
              <a:gd name="adj1" fmla="val -22564"/>
              <a:gd name="adj2" fmla="val 189285"/>
            </a:avLst>
          </a:prstGeom>
          <a:solidFill>
            <a:schemeClr val="accent3">
              <a:lumMod val="40000"/>
              <a:lumOff val="60000"/>
            </a:schemeClr>
          </a:solidFill>
          <a:ln w="6350">
            <a:prstDash val="solid"/>
          </a:ln>
        </p:spPr>
        <p:style>
          <a:lnRef idx="2">
            <a:schemeClr val="accent1"/>
          </a:lnRef>
          <a:fillRef idx="1">
            <a:schemeClr val="lt1"/>
          </a:fillRef>
          <a:effectRef idx="0">
            <a:schemeClr val="accent1"/>
          </a:effectRef>
          <a:fontRef idx="minor">
            <a:schemeClr val="dk1"/>
          </a:fontRef>
        </p:style>
        <p:txBody>
          <a:bodyPr wrap="square" lIns="0" tIns="0" rIns="0" bIns="0" rtlCol="0" anchor="ctr">
            <a:noAutofit/>
          </a:bodyPr>
          <a:lstStyle/>
          <a:p>
            <a:pPr algn="ctr" defTabSz="-636">
              <a:lnSpc>
                <a:spcPct val="114000"/>
              </a:lnSpc>
              <a:tabLst>
                <a:tab pos="2700074" algn="ctr"/>
                <a:tab pos="5400149" algn="r"/>
              </a:tabLst>
            </a:pPr>
            <a:r>
              <a:rPr lang="en-US" altLang="zh-CN" sz="6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sym typeface="Times New Roman" panose="02020603050405020304"/>
              </a:rPr>
              <a:t>2017年12月開通</a:t>
            </a:r>
          </a:p>
        </p:txBody>
      </p:sp>
      <p:sp>
        <p:nvSpPr>
          <p:cNvPr id="9" name="二等辺三角形 8"/>
          <p:cNvSpPr/>
          <p:nvPr/>
        </p:nvSpPr>
        <p:spPr>
          <a:xfrm rot="11835011">
            <a:off x="3034456" y="3866599"/>
            <a:ext cx="74650" cy="260361"/>
          </a:xfrm>
          <a:prstGeom prst="triangle">
            <a:avLst/>
          </a:prstGeom>
          <a:solidFill>
            <a:schemeClr val="bg1"/>
          </a:solidFill>
          <a:ln w="6350">
            <a:prstDash val="sysDot"/>
          </a:ln>
        </p:spPr>
        <p:style>
          <a:lnRef idx="2">
            <a:schemeClr val="accent1"/>
          </a:lnRef>
          <a:fillRef idx="1">
            <a:schemeClr val="lt1"/>
          </a:fillRef>
          <a:effectRef idx="0">
            <a:schemeClr val="accent1"/>
          </a:effectRef>
          <a:fontRef idx="minor">
            <a:schemeClr val="dk1"/>
          </a:fontRef>
        </p:style>
        <p:txBody>
          <a:bodyPr rtlCol="0" anchor="ctr"/>
          <a:lstStyle/>
          <a:p>
            <a:pPr algn="ctr">
              <a:lnSpc>
                <a:spcPct val="114000"/>
              </a:lnSpc>
            </a:pPr>
            <a:endParaRPr lang="ja-JP" altLang="en-US" sz="1400">
              <a:latin typeface="Meiryo UI" panose="020B0604030504040204" pitchFamily="50" charset="-128"/>
              <a:ea typeface="Meiryo UI" panose="020B0604030504040204" pitchFamily="50" charset="-128"/>
            </a:endParaRPr>
          </a:p>
        </p:txBody>
      </p:sp>
      <p:sp>
        <p:nvSpPr>
          <p:cNvPr id="10" name="四角形吹き出し 102"/>
          <p:cNvSpPr/>
          <p:nvPr/>
        </p:nvSpPr>
        <p:spPr>
          <a:xfrm>
            <a:off x="2881780" y="3702890"/>
            <a:ext cx="780127" cy="173984"/>
          </a:xfrm>
          <a:prstGeom prst="wedgeRectCallout">
            <a:avLst>
              <a:gd name="adj1" fmla="val 40214"/>
              <a:gd name="adj2" fmla="val 125684"/>
            </a:avLst>
          </a:prstGeom>
          <a:solidFill>
            <a:schemeClr val="bg1"/>
          </a:solidFill>
          <a:ln w="6350">
            <a:prstDash val="sysDot"/>
          </a:ln>
        </p:spPr>
        <p:style>
          <a:lnRef idx="2">
            <a:schemeClr val="accent1"/>
          </a:lnRef>
          <a:fillRef idx="1">
            <a:schemeClr val="lt1"/>
          </a:fillRef>
          <a:effectRef idx="0">
            <a:schemeClr val="accent1"/>
          </a:effectRef>
          <a:fontRef idx="minor">
            <a:schemeClr val="dk1"/>
          </a:fontRef>
        </p:style>
        <p:txBody>
          <a:bodyPr wrap="square" lIns="0" tIns="0" rIns="0" bIns="0" rtlCol="0" anchor="ctr">
            <a:noAutofit/>
          </a:bodyPr>
          <a:lstStyle/>
          <a:p>
            <a:pPr algn="ctr" defTabSz="-636">
              <a:lnSpc>
                <a:spcPct val="114000"/>
              </a:lnSpc>
              <a:tabLst>
                <a:tab pos="2700074" algn="ctr"/>
                <a:tab pos="5400149" algn="r"/>
              </a:tabLst>
            </a:pPr>
            <a:r>
              <a:rPr lang="en-US" altLang="zh-CN" sz="6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sym typeface="Times New Roman" panose="02020603050405020304"/>
              </a:rPr>
              <a:t>2023年</a:t>
            </a:r>
            <a:r>
              <a:rPr lang="ja-JP" altLang="en-US" sz="6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sym typeface="Times New Roman" panose="02020603050405020304"/>
              </a:rPr>
              <a:t>度</a:t>
            </a:r>
            <a:r>
              <a:rPr lang="ja-JP" altLang="en-US" sz="600" b="1" dirty="0">
                <a:solidFill>
                  <a:schemeClr val="tx2"/>
                </a:solidFill>
                <a:latin typeface="Meiryo UI" panose="020B0604030504040204" pitchFamily="50" charset="-128"/>
                <a:ea typeface="Meiryo UI" panose="020B0604030504040204" pitchFamily="50" charset="-128"/>
                <a:cs typeface="Meiryo UI" panose="020B0604030504040204" pitchFamily="50" charset="-128"/>
                <a:sym typeface="Times New Roman" panose="02020603050405020304"/>
              </a:rPr>
              <a:t>開通</a:t>
            </a:r>
            <a:r>
              <a:rPr lang="ja-JP" altLang="en-US" sz="6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sym typeface="Times New Roman" panose="02020603050405020304"/>
              </a:rPr>
              <a:t>予定</a:t>
            </a:r>
            <a:endParaRPr lang="en-US" altLang="zh-CN" sz="600" b="1" dirty="0">
              <a:solidFill>
                <a:schemeClr val="tx2"/>
              </a:solidFill>
              <a:latin typeface="Meiryo UI" panose="020B0604030504040204" pitchFamily="50" charset="-128"/>
              <a:ea typeface="Meiryo UI" panose="020B0604030504040204" pitchFamily="50" charset="-128"/>
              <a:cs typeface="Meiryo UI" panose="020B0604030504040204" pitchFamily="50" charset="-128"/>
              <a:sym typeface="Times New Roman" panose="02020603050405020304"/>
            </a:endParaRPr>
          </a:p>
        </p:txBody>
      </p:sp>
      <p:sp>
        <p:nvSpPr>
          <p:cNvPr id="11" name="四角形吹き出し 10"/>
          <p:cNvSpPr/>
          <p:nvPr/>
        </p:nvSpPr>
        <p:spPr>
          <a:xfrm>
            <a:off x="2132640" y="4216196"/>
            <a:ext cx="999382" cy="231980"/>
          </a:xfrm>
          <a:prstGeom prst="wedgeRectCallout">
            <a:avLst>
              <a:gd name="adj1" fmla="val -10278"/>
              <a:gd name="adj2" fmla="val 161825"/>
            </a:avLst>
          </a:prstGeom>
          <a:solidFill>
            <a:schemeClr val="bg1"/>
          </a:solidFill>
          <a:ln w="6350">
            <a:prstDash val="sysDot"/>
          </a:ln>
        </p:spPr>
        <p:style>
          <a:lnRef idx="2">
            <a:schemeClr val="accent1"/>
          </a:lnRef>
          <a:fillRef idx="1">
            <a:schemeClr val="lt1"/>
          </a:fillRef>
          <a:effectRef idx="0">
            <a:schemeClr val="accent1"/>
          </a:effectRef>
          <a:fontRef idx="minor">
            <a:schemeClr val="dk1"/>
          </a:fontRef>
        </p:style>
        <p:txBody>
          <a:bodyPr lIns="0" tIns="0" rIns="0" bIns="0" rtlCol="0" anchor="ctr">
            <a:noAutofit/>
          </a:bodyPr>
          <a:lstStyle/>
          <a:p>
            <a:pPr algn="ctr">
              <a:lnSpc>
                <a:spcPct val="114000"/>
              </a:lnSpc>
            </a:pPr>
            <a:r>
              <a:rPr lang="ja-JP" altLang="en-US" sz="6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淀川左岸線延伸部</a:t>
            </a:r>
            <a:endParaRPr lang="en-US" altLang="ja-JP" sz="600" b="1"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ct val="114000"/>
              </a:lnSpc>
            </a:pPr>
            <a:r>
              <a:rPr lang="en-US" altLang="ja-JP" sz="6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2017</a:t>
            </a:r>
            <a:r>
              <a:rPr lang="ja-JP" altLang="en-US" sz="6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年度事業化</a:t>
            </a:r>
            <a:endParaRPr lang="ja-JP" altLang="en-US" sz="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四角形吹き出し 11"/>
          <p:cNvSpPr/>
          <p:nvPr/>
        </p:nvSpPr>
        <p:spPr>
          <a:xfrm>
            <a:off x="2357410" y="5367989"/>
            <a:ext cx="765086" cy="231980"/>
          </a:xfrm>
          <a:prstGeom prst="wedgeRectCallout">
            <a:avLst>
              <a:gd name="adj1" fmla="val -32712"/>
              <a:gd name="adj2" fmla="val -142109"/>
            </a:avLst>
          </a:prstGeom>
          <a:solidFill>
            <a:schemeClr val="bg1"/>
          </a:solidFill>
          <a:ln w="6350">
            <a:prstDash val="sysDot"/>
          </a:ln>
        </p:spPr>
        <p:style>
          <a:lnRef idx="2">
            <a:schemeClr val="accent1"/>
          </a:lnRef>
          <a:fillRef idx="1">
            <a:schemeClr val="lt1"/>
          </a:fillRef>
          <a:effectRef idx="0">
            <a:schemeClr val="accent1"/>
          </a:effectRef>
          <a:fontRef idx="minor">
            <a:schemeClr val="dk1"/>
          </a:fontRef>
        </p:style>
        <p:txBody>
          <a:bodyPr lIns="0" tIns="0" rIns="0" bIns="0" rtlCol="0" anchor="ctr">
            <a:noAutofit/>
          </a:bodyPr>
          <a:lstStyle/>
          <a:p>
            <a:pPr algn="ctr">
              <a:lnSpc>
                <a:spcPct val="114000"/>
              </a:lnSpc>
            </a:pPr>
            <a:r>
              <a:rPr lang="ja-JP" altLang="en-US" sz="6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大和川線</a:t>
            </a:r>
            <a:endParaRPr lang="en-US" altLang="ja-JP" sz="600" b="1"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ct val="114000"/>
              </a:lnSpc>
            </a:pPr>
            <a:r>
              <a:rPr lang="en-US" altLang="ja-JP" sz="6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2019</a:t>
            </a:r>
            <a:r>
              <a:rPr lang="ja-JP" altLang="en-US" sz="6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年度開通予定</a:t>
            </a:r>
          </a:p>
        </p:txBody>
      </p:sp>
      <p:sp>
        <p:nvSpPr>
          <p:cNvPr id="13" name="四角形吹き出し 102"/>
          <p:cNvSpPr/>
          <p:nvPr/>
        </p:nvSpPr>
        <p:spPr>
          <a:xfrm>
            <a:off x="3179312" y="5802430"/>
            <a:ext cx="662483" cy="173984"/>
          </a:xfrm>
          <a:prstGeom prst="wedgeRectCallout">
            <a:avLst>
              <a:gd name="adj1" fmla="val -52340"/>
              <a:gd name="adj2" fmla="val -95146"/>
            </a:avLst>
          </a:prstGeom>
          <a:solidFill>
            <a:schemeClr val="accent3">
              <a:lumMod val="40000"/>
              <a:lumOff val="60000"/>
            </a:schemeClr>
          </a:solidFill>
          <a:ln w="6350">
            <a:prstDash val="solid"/>
          </a:ln>
        </p:spPr>
        <p:style>
          <a:lnRef idx="2">
            <a:schemeClr val="accent1"/>
          </a:lnRef>
          <a:fillRef idx="1">
            <a:schemeClr val="lt1"/>
          </a:fillRef>
          <a:effectRef idx="0">
            <a:schemeClr val="accent1"/>
          </a:effectRef>
          <a:fontRef idx="minor">
            <a:schemeClr val="dk1"/>
          </a:fontRef>
        </p:style>
        <p:txBody>
          <a:bodyPr wrap="square" lIns="0" tIns="0" rIns="0" bIns="0" rtlCol="0" anchor="ctr">
            <a:noAutofit/>
          </a:bodyPr>
          <a:lstStyle/>
          <a:p>
            <a:pPr algn="ctr" defTabSz="-636">
              <a:lnSpc>
                <a:spcPct val="114000"/>
              </a:lnSpc>
              <a:tabLst>
                <a:tab pos="2700074" algn="ctr"/>
                <a:tab pos="5400149" algn="r"/>
              </a:tabLst>
            </a:pPr>
            <a:r>
              <a:rPr lang="en-US" altLang="zh-CN" sz="6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sym typeface="Times New Roman" panose="02020603050405020304"/>
              </a:rPr>
              <a:t>2017年8月開通</a:t>
            </a:r>
          </a:p>
        </p:txBody>
      </p:sp>
      <p:sp>
        <p:nvSpPr>
          <p:cNvPr id="14" name="四角形吹き出し 102"/>
          <p:cNvSpPr/>
          <p:nvPr/>
        </p:nvSpPr>
        <p:spPr>
          <a:xfrm>
            <a:off x="571900" y="5136009"/>
            <a:ext cx="1080917" cy="231980"/>
          </a:xfrm>
          <a:prstGeom prst="wedgeRectCallout">
            <a:avLst>
              <a:gd name="adj1" fmla="val 10031"/>
              <a:gd name="adj2" fmla="val -134653"/>
            </a:avLst>
          </a:prstGeom>
          <a:solidFill>
            <a:schemeClr val="bg1"/>
          </a:solidFill>
          <a:ln w="6350">
            <a:prstDash val="sysDot"/>
          </a:ln>
        </p:spPr>
        <p:style>
          <a:lnRef idx="2">
            <a:schemeClr val="accent1"/>
          </a:lnRef>
          <a:fillRef idx="1">
            <a:schemeClr val="lt1"/>
          </a:fillRef>
          <a:effectRef idx="0">
            <a:schemeClr val="accent1"/>
          </a:effectRef>
          <a:fontRef idx="minor">
            <a:schemeClr val="dk1"/>
          </a:fontRef>
        </p:style>
        <p:txBody>
          <a:bodyPr wrap="square" lIns="0" tIns="0" rIns="0" bIns="0" rtlCol="0" anchor="ctr">
            <a:noAutofit/>
          </a:bodyPr>
          <a:lstStyle/>
          <a:p>
            <a:pPr algn="ctr" defTabSz="-636">
              <a:lnSpc>
                <a:spcPct val="114000"/>
              </a:lnSpc>
              <a:tabLst>
                <a:tab pos="2700074" algn="ctr"/>
                <a:tab pos="5400149" algn="r"/>
              </a:tabLst>
            </a:pPr>
            <a:r>
              <a:rPr lang="ja-JP" altLang="en-US" sz="600" b="1" dirty="0">
                <a:solidFill>
                  <a:schemeClr val="tx2"/>
                </a:solidFill>
                <a:latin typeface="Meiryo UI" panose="020B0604030504040204" pitchFamily="50" charset="-128"/>
                <a:ea typeface="Meiryo UI" panose="020B0604030504040204" pitchFamily="50" charset="-128"/>
                <a:cs typeface="Meiryo UI" panose="020B0604030504040204" pitchFamily="50" charset="-128"/>
                <a:sym typeface="Times New Roman" panose="02020603050405020304"/>
              </a:rPr>
              <a:t>大阪湾岸道路西伸部</a:t>
            </a:r>
            <a:endParaRPr lang="en-US" altLang="ja-JP" sz="600" b="1" dirty="0">
              <a:solidFill>
                <a:schemeClr val="tx2"/>
              </a:solidFill>
              <a:latin typeface="Meiryo UI" panose="020B0604030504040204" pitchFamily="50" charset="-128"/>
              <a:ea typeface="Meiryo UI" panose="020B0604030504040204" pitchFamily="50" charset="-128"/>
              <a:cs typeface="Meiryo UI" panose="020B0604030504040204" pitchFamily="50" charset="-128"/>
              <a:sym typeface="Times New Roman" panose="02020603050405020304"/>
            </a:endParaRPr>
          </a:p>
          <a:p>
            <a:pPr algn="ctr" defTabSz="-636">
              <a:lnSpc>
                <a:spcPct val="114000"/>
              </a:lnSpc>
              <a:tabLst>
                <a:tab pos="2700074" algn="ctr"/>
                <a:tab pos="5400149" algn="r"/>
              </a:tabLst>
            </a:pPr>
            <a:r>
              <a:rPr lang="en-US" altLang="zh-CN" sz="600" b="1" dirty="0">
                <a:solidFill>
                  <a:schemeClr val="tx2"/>
                </a:solidFill>
                <a:latin typeface="Meiryo UI" panose="020B0604030504040204" pitchFamily="50" charset="-128"/>
                <a:ea typeface="Meiryo UI" panose="020B0604030504040204" pitchFamily="50" charset="-128"/>
                <a:cs typeface="Meiryo UI" panose="020B0604030504040204" pitchFamily="50" charset="-128"/>
                <a:sym typeface="Times New Roman" panose="02020603050405020304"/>
              </a:rPr>
              <a:t>2016年</a:t>
            </a:r>
            <a:r>
              <a:rPr lang="ja-JP" altLang="en-US" sz="600" b="1" dirty="0">
                <a:solidFill>
                  <a:schemeClr val="tx2"/>
                </a:solidFill>
                <a:latin typeface="Meiryo UI" panose="020B0604030504040204" pitchFamily="50" charset="-128"/>
                <a:ea typeface="Meiryo UI" panose="020B0604030504040204" pitchFamily="50" charset="-128"/>
                <a:cs typeface="Meiryo UI" panose="020B0604030504040204" pitchFamily="50" charset="-128"/>
                <a:sym typeface="Times New Roman" panose="02020603050405020304"/>
              </a:rPr>
              <a:t>度</a:t>
            </a:r>
            <a:r>
              <a:rPr lang="ja-JP" altLang="en-US" sz="6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sym typeface="Times New Roman" panose="02020603050405020304"/>
              </a:rPr>
              <a:t>事業化</a:t>
            </a:r>
            <a:endParaRPr lang="en-US" altLang="zh-CN" sz="600" b="1" dirty="0">
              <a:solidFill>
                <a:schemeClr val="tx2"/>
              </a:solidFill>
              <a:latin typeface="Meiryo UI" panose="020B0604030504040204" pitchFamily="50" charset="-128"/>
              <a:ea typeface="Meiryo UI" panose="020B0604030504040204" pitchFamily="50" charset="-128"/>
              <a:cs typeface="Meiryo UI" panose="020B0604030504040204" pitchFamily="50" charset="-128"/>
              <a:sym typeface="Times New Roman" panose="02020603050405020304"/>
            </a:endParaRPr>
          </a:p>
        </p:txBody>
      </p:sp>
      <p:sp>
        <p:nvSpPr>
          <p:cNvPr id="15" name="四角形吹き出し 102"/>
          <p:cNvSpPr/>
          <p:nvPr/>
        </p:nvSpPr>
        <p:spPr>
          <a:xfrm>
            <a:off x="846869" y="6017208"/>
            <a:ext cx="652335" cy="173984"/>
          </a:xfrm>
          <a:prstGeom prst="wedgeRectCallout">
            <a:avLst>
              <a:gd name="adj1" fmla="val 53209"/>
              <a:gd name="adj2" fmla="val 123198"/>
            </a:avLst>
          </a:prstGeom>
          <a:solidFill>
            <a:schemeClr val="accent3">
              <a:lumMod val="40000"/>
              <a:lumOff val="60000"/>
            </a:schemeClr>
          </a:solidFill>
          <a:ln w="6350">
            <a:prstDash val="solid"/>
          </a:ln>
        </p:spPr>
        <p:style>
          <a:lnRef idx="2">
            <a:schemeClr val="accent1"/>
          </a:lnRef>
          <a:fillRef idx="1">
            <a:schemeClr val="lt1"/>
          </a:fillRef>
          <a:effectRef idx="0">
            <a:schemeClr val="accent1"/>
          </a:effectRef>
          <a:fontRef idx="minor">
            <a:schemeClr val="dk1"/>
          </a:fontRef>
        </p:style>
        <p:txBody>
          <a:bodyPr wrap="square" lIns="0" tIns="0" rIns="0" bIns="0" rtlCol="0" anchor="ctr">
            <a:noAutofit/>
          </a:bodyPr>
          <a:lstStyle/>
          <a:p>
            <a:pPr algn="ctr" defTabSz="-636">
              <a:lnSpc>
                <a:spcPct val="114000"/>
              </a:lnSpc>
              <a:tabLst>
                <a:tab pos="2700074" algn="ctr"/>
                <a:tab pos="5400149" algn="r"/>
              </a:tabLst>
            </a:pPr>
            <a:r>
              <a:rPr lang="en-US" altLang="zh-CN" sz="6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sym typeface="Times New Roman" panose="02020603050405020304"/>
              </a:rPr>
              <a:t>2017年3月</a:t>
            </a:r>
            <a:r>
              <a:rPr lang="ja-JP" altLang="en-US" sz="6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sym typeface="Times New Roman" panose="02020603050405020304"/>
              </a:rPr>
              <a:t>接続</a:t>
            </a:r>
            <a:endParaRPr lang="en-US" altLang="zh-CN" sz="6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sym typeface="Times New Roman" panose="02020603050405020304"/>
            </a:endParaRPr>
          </a:p>
        </p:txBody>
      </p:sp>
      <p:sp>
        <p:nvSpPr>
          <p:cNvPr id="16" name="四角形吹き出し 15"/>
          <p:cNvSpPr/>
          <p:nvPr/>
        </p:nvSpPr>
        <p:spPr>
          <a:xfrm>
            <a:off x="3219521" y="4199588"/>
            <a:ext cx="706198" cy="231980"/>
          </a:xfrm>
          <a:prstGeom prst="wedgeRectCallout">
            <a:avLst>
              <a:gd name="adj1" fmla="val -27380"/>
              <a:gd name="adj2" fmla="val 163478"/>
            </a:avLst>
          </a:prstGeom>
          <a:solidFill>
            <a:schemeClr val="bg1"/>
          </a:solidFill>
          <a:ln w="6350">
            <a:prstDash val="sysDot"/>
          </a:ln>
        </p:spPr>
        <p:style>
          <a:lnRef idx="2">
            <a:schemeClr val="accent1"/>
          </a:lnRef>
          <a:fillRef idx="1">
            <a:schemeClr val="lt1"/>
          </a:fillRef>
          <a:effectRef idx="0">
            <a:schemeClr val="accent1"/>
          </a:effectRef>
          <a:fontRef idx="minor">
            <a:schemeClr val="dk1"/>
          </a:fontRef>
        </p:style>
        <p:txBody>
          <a:bodyPr lIns="0" tIns="0" rIns="0" bIns="0" rtlCol="0" anchor="ctr">
            <a:noAutofit/>
          </a:bodyPr>
          <a:lstStyle/>
          <a:p>
            <a:pPr algn="ctr">
              <a:lnSpc>
                <a:spcPct val="114000"/>
              </a:lnSpc>
            </a:pPr>
            <a:r>
              <a:rPr lang="ja-JP" altLang="en-US" sz="6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大和北道路</a:t>
            </a:r>
            <a:endParaRPr lang="en-US" altLang="ja-JP" sz="600" b="1"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ct val="114000"/>
              </a:lnSpc>
            </a:pPr>
            <a:r>
              <a:rPr lang="en-US" altLang="ja-JP" sz="6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2018</a:t>
            </a:r>
            <a:r>
              <a:rPr lang="ja-JP" altLang="en-US" sz="6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年度事業</a:t>
            </a:r>
            <a:r>
              <a:rPr lang="ja-JP" altLang="en-US" sz="6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化</a:t>
            </a:r>
          </a:p>
        </p:txBody>
      </p:sp>
      <p:grpSp>
        <p:nvGrpSpPr>
          <p:cNvPr id="17" name="グループ化 16"/>
          <p:cNvGrpSpPr/>
          <p:nvPr/>
        </p:nvGrpSpPr>
        <p:grpSpPr>
          <a:xfrm>
            <a:off x="3342719" y="4721796"/>
            <a:ext cx="510098" cy="271994"/>
            <a:chOff x="8297925" y="4622654"/>
            <a:chExt cx="510098" cy="271994"/>
          </a:xfrm>
        </p:grpSpPr>
        <p:sp>
          <p:nvSpPr>
            <p:cNvPr id="18" name="四角形吹き出し 17"/>
            <p:cNvSpPr/>
            <p:nvPr/>
          </p:nvSpPr>
          <p:spPr>
            <a:xfrm>
              <a:off x="8297925" y="4748988"/>
              <a:ext cx="510098" cy="145660"/>
            </a:xfrm>
            <a:prstGeom prst="wedgeRectCallout">
              <a:avLst>
                <a:gd name="adj1" fmla="val -30005"/>
                <a:gd name="adj2" fmla="val -22344"/>
              </a:avLst>
            </a:prstGeom>
            <a:ln w="6350">
              <a:noFill/>
              <a:prstDash val="sysDot"/>
            </a:ln>
          </p:spPr>
          <p:style>
            <a:lnRef idx="2">
              <a:schemeClr val="accent1"/>
            </a:lnRef>
            <a:fillRef idx="1">
              <a:schemeClr val="lt1"/>
            </a:fillRef>
            <a:effectRef idx="0">
              <a:schemeClr val="accent1"/>
            </a:effectRef>
            <a:fontRef idx="minor">
              <a:schemeClr val="dk1"/>
            </a:fontRef>
          </p:style>
          <p:txBody>
            <a:bodyPr lIns="0" tIns="0" rIns="0" bIns="0" rtlCol="0" anchor="ctr">
              <a:noAutofit/>
            </a:bodyPr>
            <a:lstStyle/>
            <a:p>
              <a:pPr algn="ctr">
                <a:lnSpc>
                  <a:spcPct val="114000"/>
                </a:lnSpc>
              </a:pPr>
              <a:endParaRPr lang="en-US" altLang="ja-JP" sz="200" b="1"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二等辺三角形 18"/>
            <p:cNvSpPr/>
            <p:nvPr/>
          </p:nvSpPr>
          <p:spPr>
            <a:xfrm rot="15010500" flipV="1">
              <a:off x="8251810" y="4688932"/>
              <a:ext cx="212885" cy="80330"/>
            </a:xfrm>
            <a:prstGeom prst="triangle">
              <a:avLst/>
            </a:prstGeom>
            <a:ln w="6350">
              <a:noFill/>
              <a:prstDash val="sysDot"/>
            </a:ln>
          </p:spPr>
          <p:style>
            <a:lnRef idx="2">
              <a:schemeClr val="accent1"/>
            </a:lnRef>
            <a:fillRef idx="1">
              <a:schemeClr val="lt1"/>
            </a:fillRef>
            <a:effectRef idx="0">
              <a:schemeClr val="accent1"/>
            </a:effectRef>
            <a:fontRef idx="minor">
              <a:schemeClr val="dk1"/>
            </a:fontRef>
          </p:style>
          <p:txBody>
            <a:bodyPr rtlCol="0" anchor="ctr"/>
            <a:lstStyle/>
            <a:p>
              <a:pPr algn="ctr">
                <a:lnSpc>
                  <a:spcPct val="114000"/>
                </a:lnSpc>
              </a:pPr>
              <a:endParaRPr lang="ja-JP" altLang="en-US" sz="1400">
                <a:latin typeface="Meiryo UI" panose="020B0604030504040204" pitchFamily="50" charset="-128"/>
                <a:ea typeface="Meiryo UI" panose="020B0604030504040204" pitchFamily="50" charset="-128"/>
              </a:endParaRPr>
            </a:p>
          </p:txBody>
        </p:sp>
      </p:grpSp>
      <p:sp>
        <p:nvSpPr>
          <p:cNvPr id="20" name="タイトル 1"/>
          <p:cNvSpPr txBox="1">
            <a:spLocks/>
          </p:cNvSpPr>
          <p:nvPr/>
        </p:nvSpPr>
        <p:spPr>
          <a:xfrm>
            <a:off x="521518" y="3417665"/>
            <a:ext cx="731582" cy="250480"/>
          </a:xfrm>
          <a:prstGeom prst="rect">
            <a:avLst/>
          </a:prstGeom>
          <a:solidFill>
            <a:srgbClr val="2315DB"/>
          </a:solidFill>
        </p:spPr>
        <p:txBody>
          <a:bodyPr lIns="0" tIns="0" rIns="0" bIns="0" anchor="ct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defRPr/>
            </a:pPr>
            <a:r>
              <a:rPr lang="ja-JP" altLang="en-US" sz="16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関西圏</a:t>
            </a:r>
            <a:endParaRPr lang="en-US" altLang="ja-JP" sz="16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四角形吹き出し 20"/>
          <p:cNvSpPr/>
          <p:nvPr/>
        </p:nvSpPr>
        <p:spPr>
          <a:xfrm>
            <a:off x="551498" y="4315246"/>
            <a:ext cx="706198" cy="231980"/>
          </a:xfrm>
          <a:prstGeom prst="wedgeRectCallout">
            <a:avLst>
              <a:gd name="adj1" fmla="val -5800"/>
              <a:gd name="adj2" fmla="val 110922"/>
            </a:avLst>
          </a:prstGeom>
          <a:solidFill>
            <a:schemeClr val="bg1"/>
          </a:solidFill>
          <a:ln w="6350">
            <a:prstDash val="sysDot"/>
          </a:ln>
        </p:spPr>
        <p:style>
          <a:lnRef idx="2">
            <a:schemeClr val="accent1"/>
          </a:lnRef>
          <a:fillRef idx="1">
            <a:schemeClr val="lt1"/>
          </a:fillRef>
          <a:effectRef idx="0">
            <a:schemeClr val="accent1"/>
          </a:effectRef>
          <a:fontRef idx="minor">
            <a:schemeClr val="dk1"/>
          </a:fontRef>
        </p:style>
        <p:txBody>
          <a:bodyPr lIns="0" tIns="0" rIns="0" bIns="0" rtlCol="0" anchor="ctr">
            <a:noAutofit/>
          </a:bodyPr>
          <a:lstStyle/>
          <a:p>
            <a:pPr algn="ctr">
              <a:lnSpc>
                <a:spcPct val="114000"/>
              </a:lnSpc>
            </a:pPr>
            <a:r>
              <a:rPr lang="ja-JP" altLang="en-US" sz="6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神戸西</a:t>
            </a:r>
            <a:r>
              <a:rPr lang="en-US" altLang="ja-JP" sz="6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BP</a:t>
            </a:r>
            <a:endParaRPr lang="en-US" altLang="ja-JP" sz="600" b="1"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ct val="114000"/>
              </a:lnSpc>
            </a:pPr>
            <a:r>
              <a:rPr lang="en-US" altLang="ja-JP" sz="6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2018</a:t>
            </a:r>
            <a:r>
              <a:rPr lang="ja-JP" altLang="en-US" sz="6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年度事業</a:t>
            </a:r>
            <a:r>
              <a:rPr lang="ja-JP" altLang="en-US" sz="6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化</a:t>
            </a:r>
          </a:p>
        </p:txBody>
      </p:sp>
      <p:sp>
        <p:nvSpPr>
          <p:cNvPr id="23" name="正方形/長方形 22"/>
          <p:cNvSpPr/>
          <p:nvPr/>
        </p:nvSpPr>
        <p:spPr>
          <a:xfrm>
            <a:off x="941758" y="2987787"/>
            <a:ext cx="2330085" cy="364681"/>
          </a:xfrm>
          <a:prstGeom prst="rect">
            <a:avLst/>
          </a:prstGeom>
          <a:ln/>
        </p:spPr>
        <p:style>
          <a:lnRef idx="2">
            <a:schemeClr val="accent1"/>
          </a:lnRef>
          <a:fillRef idx="1">
            <a:schemeClr val="lt1"/>
          </a:fillRef>
          <a:effectRef idx="0">
            <a:schemeClr val="accent1"/>
          </a:effectRef>
          <a:fontRef idx="minor">
            <a:schemeClr val="dk1"/>
          </a:fontRef>
        </p:style>
        <p:txBody>
          <a:bodyPr lIns="0" tIns="0" rIns="0" bIns="0"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経済波及効果　</a:t>
            </a:r>
            <a:r>
              <a:rPr kumimoji="1" lang="en-US" altLang="ja-JP" sz="1292" b="0" i="0" u="none" strike="noStrike" kern="1200" cap="none" spc="0" normalizeH="0" baseline="0" noProof="0" dirty="0" smtClean="0">
                <a:ln>
                  <a:noFill/>
                </a:ln>
                <a:solidFill>
                  <a:prstClr val="black"/>
                </a:solidFill>
                <a:effectLst/>
                <a:uLnTx/>
                <a:uFillTx/>
                <a:latin typeface="Meiryo UI"/>
                <a:ea typeface="Meiryo UI"/>
                <a:cs typeface="+mn-cs"/>
              </a:rPr>
              <a:t>2,600</a:t>
            </a: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億円</a:t>
            </a:r>
          </a:p>
        </p:txBody>
      </p:sp>
      <p:sp>
        <p:nvSpPr>
          <p:cNvPr id="24" name="角丸四角形吹き出し 23"/>
          <p:cNvSpPr/>
          <p:nvPr/>
        </p:nvSpPr>
        <p:spPr>
          <a:xfrm>
            <a:off x="5403256" y="4073121"/>
            <a:ext cx="1476062" cy="510778"/>
          </a:xfrm>
          <a:prstGeom prst="wedgeRoundRectCallout">
            <a:avLst>
              <a:gd name="adj1" fmla="val 80556"/>
              <a:gd name="adj2" fmla="val -66350"/>
              <a:gd name="adj3" fmla="val 16667"/>
            </a:avLst>
          </a:prstGeom>
          <a:solidFill>
            <a:srgbClr val="FF0000">
              <a:alpha val="80000"/>
            </a:srgbClr>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ja-JP" altLang="en-US" sz="8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将来のリニア・北陸新幹線</a:t>
            </a:r>
            <a:endParaRPr lang="en-US" altLang="ja-JP" sz="8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8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開業等も見据えた</a:t>
            </a:r>
            <a:endParaRPr lang="en-US" altLang="ja-JP" sz="8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8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更なる拠点性</a:t>
            </a:r>
            <a:r>
              <a:rPr lang="ja-JP" altLang="en-US" sz="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8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向上</a:t>
            </a:r>
            <a:endParaRPr lang="ja-JP" altLang="en-US" sz="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角丸四角形吹き出し 24"/>
          <p:cNvSpPr/>
          <p:nvPr/>
        </p:nvSpPr>
        <p:spPr>
          <a:xfrm>
            <a:off x="5438786" y="5066459"/>
            <a:ext cx="1361456" cy="374571"/>
          </a:xfrm>
          <a:prstGeom prst="wedgeRoundRectCallout">
            <a:avLst>
              <a:gd name="adj1" fmla="val 64200"/>
              <a:gd name="adj2" fmla="val -10071"/>
              <a:gd name="adj3" fmla="val 16667"/>
            </a:avLst>
          </a:prstGeom>
          <a:solidFill>
            <a:srgbClr val="FF0000">
              <a:alpha val="80000"/>
            </a:srgbClr>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ja-JP" altLang="en-US" sz="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新大阪・</a:t>
            </a:r>
            <a:r>
              <a:rPr lang="ja-JP" altLang="en-US" sz="8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北梅田と大阪南部</a:t>
            </a:r>
            <a:endParaRPr lang="en-US" altLang="ja-JP" sz="8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8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アクセス向上に寄与</a:t>
            </a:r>
          </a:p>
        </p:txBody>
      </p:sp>
      <p:pic>
        <p:nvPicPr>
          <p:cNvPr id="26" name="図 25"/>
          <p:cNvPicPr>
            <a:picLocks noChangeAspect="1"/>
          </p:cNvPicPr>
          <p:nvPr/>
        </p:nvPicPr>
        <p:blipFill>
          <a:blip r:embed="rId4"/>
          <a:stretch>
            <a:fillRect/>
          </a:stretch>
        </p:blipFill>
        <p:spPr>
          <a:xfrm>
            <a:off x="6879922" y="6513825"/>
            <a:ext cx="731583" cy="274344"/>
          </a:xfrm>
          <a:prstGeom prst="rect">
            <a:avLst/>
          </a:prstGeom>
        </p:spPr>
      </p:pic>
      <p:sp>
        <p:nvSpPr>
          <p:cNvPr id="27" name="角丸四角形吹き出し 26"/>
          <p:cNvSpPr/>
          <p:nvPr/>
        </p:nvSpPr>
        <p:spPr>
          <a:xfrm>
            <a:off x="7826609" y="5626427"/>
            <a:ext cx="1080120" cy="510778"/>
          </a:xfrm>
          <a:prstGeom prst="wedgeRoundRectCallout">
            <a:avLst>
              <a:gd name="adj1" fmla="val -96810"/>
              <a:gd name="adj2" fmla="val 97664"/>
              <a:gd name="adj3" fmla="val 16667"/>
            </a:avLst>
          </a:prstGeom>
          <a:solidFill>
            <a:srgbClr val="FF0000">
              <a:alpha val="80000"/>
            </a:srgbClr>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ja-JP" altLang="en-US" sz="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京阪神圏の各拠点都市</a:t>
            </a:r>
            <a:r>
              <a:rPr lang="ja-JP" altLang="en-US" sz="8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から</a:t>
            </a:r>
            <a:r>
              <a:rPr kumimoji="1" lang="ja-JP" altLang="en-US" sz="8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関西空港へのアクセス改善</a:t>
            </a:r>
            <a:endParaRPr kumimoji="1" lang="ja-JP" altLang="en-US" sz="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フリーフォーム 27"/>
          <p:cNvSpPr/>
          <p:nvPr/>
        </p:nvSpPr>
        <p:spPr>
          <a:xfrm>
            <a:off x="7343471" y="3672818"/>
            <a:ext cx="156117" cy="209643"/>
          </a:xfrm>
          <a:custGeom>
            <a:avLst/>
            <a:gdLst>
              <a:gd name="connsiteX0" fmla="*/ 0 w 156117"/>
              <a:gd name="connsiteY0" fmla="*/ 209643 h 209643"/>
              <a:gd name="connsiteX1" fmla="*/ 40144 w 156117"/>
              <a:gd name="connsiteY1" fmla="*/ 133815 h 209643"/>
              <a:gd name="connsiteX2" fmla="*/ 107051 w 156117"/>
              <a:gd name="connsiteY2" fmla="*/ 40144 h 209643"/>
              <a:gd name="connsiteX3" fmla="*/ 156117 w 156117"/>
              <a:gd name="connsiteY3" fmla="*/ 0 h 209643"/>
            </a:gdLst>
            <a:ahLst/>
            <a:cxnLst>
              <a:cxn ang="0">
                <a:pos x="connsiteX0" y="connsiteY0"/>
              </a:cxn>
              <a:cxn ang="0">
                <a:pos x="connsiteX1" y="connsiteY1"/>
              </a:cxn>
              <a:cxn ang="0">
                <a:pos x="connsiteX2" y="connsiteY2"/>
              </a:cxn>
              <a:cxn ang="0">
                <a:pos x="connsiteX3" y="connsiteY3"/>
              </a:cxn>
            </a:cxnLst>
            <a:rect l="l" t="t" r="r" b="b"/>
            <a:pathLst>
              <a:path w="156117" h="209643">
                <a:moveTo>
                  <a:pt x="0" y="209643"/>
                </a:moveTo>
                <a:cubicBezTo>
                  <a:pt x="11151" y="185854"/>
                  <a:pt x="22302" y="162065"/>
                  <a:pt x="40144" y="133815"/>
                </a:cubicBezTo>
                <a:cubicBezTo>
                  <a:pt x="57986" y="105565"/>
                  <a:pt x="87722" y="62446"/>
                  <a:pt x="107051" y="40144"/>
                </a:cubicBezTo>
                <a:cubicBezTo>
                  <a:pt x="126380" y="17842"/>
                  <a:pt x="141248" y="8921"/>
                  <a:pt x="156117" y="0"/>
                </a:cubicBezTo>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フリーフォーム 28"/>
          <p:cNvSpPr/>
          <p:nvPr/>
        </p:nvSpPr>
        <p:spPr>
          <a:xfrm>
            <a:off x="7634068" y="3666793"/>
            <a:ext cx="1038726" cy="1532021"/>
          </a:xfrm>
          <a:custGeom>
            <a:avLst/>
            <a:gdLst>
              <a:gd name="connsiteX0" fmla="*/ 0 w 1038726"/>
              <a:gd name="connsiteY0" fmla="*/ 0 h 1532021"/>
              <a:gd name="connsiteX1" fmla="*/ 116305 w 1038726"/>
              <a:gd name="connsiteY1" fmla="*/ 188494 h 1532021"/>
              <a:gd name="connsiteX2" fmla="*/ 192505 w 1038726"/>
              <a:gd name="connsiteY2" fmla="*/ 284747 h 1532021"/>
              <a:gd name="connsiteX3" fmla="*/ 244642 w 1038726"/>
              <a:gd name="connsiteY3" fmla="*/ 385010 h 1532021"/>
              <a:gd name="connsiteX4" fmla="*/ 292768 w 1038726"/>
              <a:gd name="connsiteY4" fmla="*/ 489284 h 1532021"/>
              <a:gd name="connsiteX5" fmla="*/ 356936 w 1038726"/>
              <a:gd name="connsiteY5" fmla="*/ 601578 h 1532021"/>
              <a:gd name="connsiteX6" fmla="*/ 409073 w 1038726"/>
              <a:gd name="connsiteY6" fmla="*/ 685800 h 1532021"/>
              <a:gd name="connsiteX7" fmla="*/ 477252 w 1038726"/>
              <a:gd name="connsiteY7" fmla="*/ 790073 h 1532021"/>
              <a:gd name="connsiteX8" fmla="*/ 517357 w 1038726"/>
              <a:gd name="connsiteY8" fmla="*/ 890336 h 1532021"/>
              <a:gd name="connsiteX9" fmla="*/ 549442 w 1038726"/>
              <a:gd name="connsiteY9" fmla="*/ 1018673 h 1532021"/>
              <a:gd name="connsiteX10" fmla="*/ 573505 w 1038726"/>
              <a:gd name="connsiteY10" fmla="*/ 1118936 h 1532021"/>
              <a:gd name="connsiteX11" fmla="*/ 581526 w 1038726"/>
              <a:gd name="connsiteY11" fmla="*/ 1223210 h 1532021"/>
              <a:gd name="connsiteX12" fmla="*/ 621631 w 1038726"/>
              <a:gd name="connsiteY12" fmla="*/ 1339515 h 1532021"/>
              <a:gd name="connsiteX13" fmla="*/ 697831 w 1038726"/>
              <a:gd name="connsiteY13" fmla="*/ 1419726 h 1532021"/>
              <a:gd name="connsiteX14" fmla="*/ 1038726 w 1038726"/>
              <a:gd name="connsiteY14" fmla="*/ 1532021 h 153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8726" h="1532021">
                <a:moveTo>
                  <a:pt x="0" y="0"/>
                </a:moveTo>
                <a:cubicBezTo>
                  <a:pt x="42110" y="70518"/>
                  <a:pt x="84221" y="141036"/>
                  <a:pt x="116305" y="188494"/>
                </a:cubicBezTo>
                <a:cubicBezTo>
                  <a:pt x="148389" y="235952"/>
                  <a:pt x="171116" y="251994"/>
                  <a:pt x="192505" y="284747"/>
                </a:cubicBezTo>
                <a:cubicBezTo>
                  <a:pt x="213895" y="317500"/>
                  <a:pt x="227932" y="350921"/>
                  <a:pt x="244642" y="385010"/>
                </a:cubicBezTo>
                <a:cubicBezTo>
                  <a:pt x="261352" y="419099"/>
                  <a:pt x="274052" y="453189"/>
                  <a:pt x="292768" y="489284"/>
                </a:cubicBezTo>
                <a:cubicBezTo>
                  <a:pt x="311484" y="525379"/>
                  <a:pt x="337552" y="568825"/>
                  <a:pt x="356936" y="601578"/>
                </a:cubicBezTo>
                <a:cubicBezTo>
                  <a:pt x="376320" y="634331"/>
                  <a:pt x="389020" y="654384"/>
                  <a:pt x="409073" y="685800"/>
                </a:cubicBezTo>
                <a:cubicBezTo>
                  <a:pt x="429126" y="717216"/>
                  <a:pt x="459205" y="755984"/>
                  <a:pt x="477252" y="790073"/>
                </a:cubicBezTo>
                <a:cubicBezTo>
                  <a:pt x="495299" y="824162"/>
                  <a:pt x="505325" y="852236"/>
                  <a:pt x="517357" y="890336"/>
                </a:cubicBezTo>
                <a:cubicBezTo>
                  <a:pt x="529389" y="928436"/>
                  <a:pt x="540084" y="980573"/>
                  <a:pt x="549442" y="1018673"/>
                </a:cubicBezTo>
                <a:cubicBezTo>
                  <a:pt x="558800" y="1056773"/>
                  <a:pt x="568158" y="1084846"/>
                  <a:pt x="573505" y="1118936"/>
                </a:cubicBezTo>
                <a:cubicBezTo>
                  <a:pt x="578852" y="1153026"/>
                  <a:pt x="573505" y="1186447"/>
                  <a:pt x="581526" y="1223210"/>
                </a:cubicBezTo>
                <a:cubicBezTo>
                  <a:pt x="589547" y="1259973"/>
                  <a:pt x="602247" y="1306762"/>
                  <a:pt x="621631" y="1339515"/>
                </a:cubicBezTo>
                <a:cubicBezTo>
                  <a:pt x="641015" y="1372268"/>
                  <a:pt x="628315" y="1387642"/>
                  <a:pt x="697831" y="1419726"/>
                </a:cubicBezTo>
                <a:cubicBezTo>
                  <a:pt x="767347" y="1451810"/>
                  <a:pt x="903036" y="1491915"/>
                  <a:pt x="1038726" y="1532021"/>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四角形吹き出し 29"/>
          <p:cNvSpPr>
            <a:spLocks noChangeArrowheads="1"/>
          </p:cNvSpPr>
          <p:nvPr/>
        </p:nvSpPr>
        <p:spPr bwMode="auto">
          <a:xfrm>
            <a:off x="8114641" y="3791330"/>
            <a:ext cx="887718" cy="227803"/>
          </a:xfrm>
          <a:prstGeom prst="wedgeRectCallout">
            <a:avLst>
              <a:gd name="adj1" fmla="val -75897"/>
              <a:gd name="adj2" fmla="val 44043"/>
            </a:avLst>
          </a:prstGeom>
          <a:solidFill>
            <a:srgbClr val="FFFFFF"/>
          </a:solidFill>
          <a:ln w="9525">
            <a:solidFill>
              <a:srgbClr val="000000"/>
            </a:solidFill>
            <a:miter lim="800000"/>
            <a:headEnd/>
            <a:tailEnd/>
          </a:ln>
        </p:spPr>
        <p:txBody>
          <a:bodyPr rot="0" vert="horz" wrap="none" lIns="106985" tIns="51840" rIns="106985" bIns="51840" anchor="ctr" anchorCtr="0" upright="1">
            <a:spAutoFit/>
          </a:bodyPr>
          <a:lstStyle/>
          <a:p>
            <a:pPr algn="ctr"/>
            <a:r>
              <a:rPr lang="ja-JP" altLang="en-US" sz="400" kern="100" dirty="0">
                <a:latin typeface="Meiryo UI" panose="020B0604030504040204" pitchFamily="50" charset="-128"/>
                <a:ea typeface="Meiryo UI" panose="020B0604030504040204" pitchFamily="50" charset="-128"/>
                <a:cs typeface="Meiryo UI" panose="020B0604030504040204" pitchFamily="50" charset="-128"/>
              </a:rPr>
              <a:t>おおさか</a:t>
            </a:r>
            <a:r>
              <a:rPr lang="ja-JP" altLang="en-US" sz="400" kern="100" dirty="0" smtClean="0">
                <a:latin typeface="Meiryo UI" panose="020B0604030504040204" pitchFamily="50" charset="-128"/>
                <a:ea typeface="Meiryo UI" panose="020B0604030504040204" pitchFamily="50" charset="-128"/>
                <a:cs typeface="Meiryo UI" panose="020B0604030504040204" pitchFamily="50" charset="-128"/>
              </a:rPr>
              <a:t>東線</a:t>
            </a:r>
            <a:endParaRPr lang="en-US" altLang="ja-JP" sz="400" kern="1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400" kern="100" dirty="0" smtClean="0">
                <a:effectLst/>
                <a:latin typeface="Meiryo UI" panose="020B0604030504040204" pitchFamily="50" charset="-128"/>
                <a:ea typeface="Meiryo UI" panose="020B0604030504040204" pitchFamily="50" charset="-128"/>
                <a:cs typeface="Meiryo UI" panose="020B0604030504040204" pitchFamily="50" charset="-128"/>
              </a:rPr>
              <a:t>新大阪</a:t>
            </a:r>
            <a:r>
              <a:rPr lang="en-US" altLang="ja-JP" sz="400"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400" kern="100" dirty="0" smtClean="0">
                <a:effectLst/>
                <a:latin typeface="Meiryo UI" panose="020B0604030504040204" pitchFamily="50" charset="-128"/>
                <a:ea typeface="Meiryo UI" panose="020B0604030504040204" pitchFamily="50" charset="-128"/>
                <a:cs typeface="Meiryo UI" panose="020B0604030504040204" pitchFamily="50" charset="-128"/>
              </a:rPr>
              <a:t>放出間</a:t>
            </a:r>
            <a:r>
              <a:rPr lang="en-US" altLang="ja-JP" sz="400" kern="100" dirty="0" smtClean="0">
                <a:effectLst/>
                <a:latin typeface="Meiryo UI" panose="020B0604030504040204" pitchFamily="50" charset="-128"/>
                <a:ea typeface="Meiryo UI" panose="020B0604030504040204" pitchFamily="50" charset="-128"/>
                <a:cs typeface="Meiryo UI" panose="020B0604030504040204" pitchFamily="50" charset="-128"/>
              </a:rPr>
              <a:t>2019.3</a:t>
            </a:r>
            <a:r>
              <a:rPr lang="ja-JP" altLang="en-US" sz="400" kern="100" dirty="0" smtClean="0">
                <a:effectLst/>
                <a:latin typeface="Meiryo UI" panose="020B0604030504040204" pitchFamily="50" charset="-128"/>
                <a:ea typeface="Meiryo UI" panose="020B0604030504040204" pitchFamily="50" charset="-128"/>
                <a:cs typeface="Meiryo UI" panose="020B0604030504040204" pitchFamily="50" charset="-128"/>
              </a:rPr>
              <a:t>開通</a:t>
            </a:r>
            <a:endParaRPr lang="ja-JP" sz="600" kern="100" dirty="0">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テキスト ボックス 229"/>
          <p:cNvSpPr txBox="1">
            <a:spLocks noChangeArrowheads="1"/>
          </p:cNvSpPr>
          <p:nvPr/>
        </p:nvSpPr>
        <p:spPr bwMode="auto">
          <a:xfrm>
            <a:off x="5355830" y="6361542"/>
            <a:ext cx="1006854" cy="184666"/>
          </a:xfrm>
          <a:prstGeom prst="rect">
            <a:avLst/>
          </a:prstGeom>
          <a:solidFill>
            <a:schemeClr val="bg1">
              <a:alpha val="50000"/>
            </a:schemeClr>
          </a:solidFill>
          <a:ln w="6350">
            <a:noFill/>
          </a:ln>
          <a:extLst/>
        </p:spPr>
        <p:txBody>
          <a:bodyPr wrap="square" lIns="37030" tIns="0" rIns="0" bIns="0">
            <a:spAutoFit/>
          </a:bodyPr>
          <a:lstStyle>
            <a:lvl1pPr eaLnBrk="0" hangingPunct="0">
              <a:spcBef>
                <a:spcPct val="20000"/>
              </a:spcBef>
              <a:buChar char="•"/>
              <a:defRPr kumimoji="1" sz="4500">
                <a:solidFill>
                  <a:schemeClr val="tx1"/>
                </a:solidFill>
                <a:latin typeface="Times New Roman" pitchFamily="18" charset="0"/>
                <a:ea typeface="ＭＳ Ｐゴシック" charset="-128"/>
              </a:defRPr>
            </a:lvl1pPr>
            <a:lvl2pPr marL="742950" indent="-285750" eaLnBrk="0" hangingPunct="0">
              <a:spcBef>
                <a:spcPct val="20000"/>
              </a:spcBef>
              <a:buChar char="–"/>
              <a:defRPr kumimoji="1" sz="3900">
                <a:solidFill>
                  <a:schemeClr val="tx1"/>
                </a:solidFill>
                <a:latin typeface="Times New Roman" pitchFamily="18" charset="0"/>
                <a:ea typeface="ＭＳ Ｐゴシック" charset="-128"/>
              </a:defRPr>
            </a:lvl2pPr>
            <a:lvl3pPr marL="1143000" indent="-228600" eaLnBrk="0" hangingPunct="0">
              <a:spcBef>
                <a:spcPct val="20000"/>
              </a:spcBef>
              <a:buChar char="•"/>
              <a:defRPr kumimoji="1" sz="3400">
                <a:solidFill>
                  <a:schemeClr val="tx1"/>
                </a:solidFill>
                <a:latin typeface="Times New Roman" pitchFamily="18" charset="0"/>
                <a:ea typeface="ＭＳ Ｐゴシック" charset="-128"/>
              </a:defRPr>
            </a:lvl3pPr>
            <a:lvl4pPr marL="1600200" indent="-228600" eaLnBrk="0" hangingPunct="0">
              <a:spcBef>
                <a:spcPct val="20000"/>
              </a:spcBef>
              <a:buChar char="–"/>
              <a:defRPr kumimoji="1" sz="2800">
                <a:solidFill>
                  <a:schemeClr val="tx1"/>
                </a:solidFill>
                <a:latin typeface="Times New Roman" pitchFamily="18" charset="0"/>
                <a:ea typeface="ＭＳ Ｐゴシック" charset="-128"/>
              </a:defRPr>
            </a:lvl4pPr>
            <a:lvl5pPr marL="2057400" indent="-228600" eaLnBrk="0" hangingPunct="0">
              <a:spcBef>
                <a:spcPct val="20000"/>
              </a:spcBef>
              <a:buChar char="»"/>
              <a:defRPr kumimoji="1" sz="28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8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8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8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800">
                <a:solidFill>
                  <a:schemeClr val="tx1"/>
                </a:solidFill>
                <a:latin typeface="Times New Roman" pitchFamily="18" charset="0"/>
                <a:ea typeface="ＭＳ Ｐゴシック" charset="-128"/>
              </a:defRPr>
            </a:lvl9pPr>
          </a:lstStyle>
          <a:p>
            <a:pPr algn="ctr" eaLnBrk="1" hangingPunct="1">
              <a:spcBef>
                <a:spcPct val="0"/>
              </a:spcBef>
              <a:buFontTx/>
              <a:buNone/>
            </a:pPr>
            <a:r>
              <a:rPr lang="en-US" altLang="ja-JP" sz="600" b="1" dirty="0" smtClean="0">
                <a:solidFill>
                  <a:srgbClr val="FF0000"/>
                </a:solidFill>
                <a:latin typeface="Meiryo UI" pitchFamily="50" charset="-128"/>
                <a:ea typeface="Meiryo UI" pitchFamily="50" charset="-128"/>
                <a:cs typeface="Meiryo UI" pitchFamily="50" charset="-128"/>
              </a:rPr>
              <a:t>※</a:t>
            </a:r>
            <a:r>
              <a:rPr lang="ja-JP" altLang="en-US" sz="600" b="1" dirty="0" smtClean="0">
                <a:solidFill>
                  <a:srgbClr val="FF0000"/>
                </a:solidFill>
                <a:latin typeface="Meiryo UI" pitchFamily="50" charset="-128"/>
                <a:ea typeface="Meiryo UI" pitchFamily="50" charset="-128"/>
                <a:cs typeface="Meiryo UI" pitchFamily="50" charset="-128"/>
              </a:rPr>
              <a:t>北梅田、中之島、西本町、南海新難波の駅名は仮称</a:t>
            </a:r>
            <a:endParaRPr lang="en-US" altLang="ja-JP" sz="600" b="1" dirty="0">
              <a:solidFill>
                <a:srgbClr val="FF0000"/>
              </a:solidFill>
              <a:latin typeface="Meiryo UI" pitchFamily="50" charset="-128"/>
              <a:ea typeface="Meiryo UI" pitchFamily="50" charset="-128"/>
              <a:cs typeface="Meiryo UI" pitchFamily="50" charset="-128"/>
            </a:endParaRPr>
          </a:p>
        </p:txBody>
      </p:sp>
      <p:sp>
        <p:nvSpPr>
          <p:cNvPr id="32" name="正方形/長方形 31"/>
          <p:cNvSpPr/>
          <p:nvPr/>
        </p:nvSpPr>
        <p:spPr>
          <a:xfrm>
            <a:off x="5784556" y="3191411"/>
            <a:ext cx="2330085" cy="364681"/>
          </a:xfrm>
          <a:prstGeom prst="rect">
            <a:avLst/>
          </a:prstGeom>
          <a:ln/>
        </p:spPr>
        <p:style>
          <a:lnRef idx="2">
            <a:schemeClr val="accent1"/>
          </a:lnRef>
          <a:fillRef idx="1">
            <a:schemeClr val="lt1"/>
          </a:fillRef>
          <a:effectRef idx="0">
            <a:schemeClr val="accent1"/>
          </a:effectRef>
          <a:fontRef idx="minor">
            <a:schemeClr val="dk1"/>
          </a:fontRef>
        </p:style>
        <p:txBody>
          <a:bodyPr lIns="0" tIns="0" rIns="0" bIns="0"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経済波及効果　</a:t>
            </a:r>
            <a:r>
              <a:rPr kumimoji="1" lang="en-US" altLang="ja-JP" sz="1292" b="0" i="0" u="none" strike="noStrike" kern="1200" cap="none" spc="0" normalizeH="0" baseline="0" noProof="0" dirty="0" smtClean="0">
                <a:ln>
                  <a:noFill/>
                </a:ln>
                <a:solidFill>
                  <a:prstClr val="black"/>
                </a:solidFill>
                <a:effectLst/>
                <a:uLnTx/>
                <a:uFillTx/>
                <a:latin typeface="Meiryo UI"/>
                <a:ea typeface="Meiryo UI"/>
                <a:cs typeface="+mn-cs"/>
              </a:rPr>
              <a:t>5,104</a:t>
            </a:r>
            <a:r>
              <a:rPr kumimoji="1" lang="ja-JP" altLang="en-US" sz="1292" b="0" i="0" u="none" strike="noStrike" kern="1200" cap="none" spc="0" normalizeH="0" baseline="0" noProof="0" dirty="0" smtClean="0">
                <a:ln>
                  <a:noFill/>
                </a:ln>
                <a:solidFill>
                  <a:prstClr val="black"/>
                </a:solidFill>
                <a:effectLst/>
                <a:uLnTx/>
                <a:uFillTx/>
                <a:latin typeface="Meiryo UI"/>
                <a:ea typeface="Meiryo UI"/>
                <a:cs typeface="+mn-cs"/>
              </a:rPr>
              <a:t>億円</a:t>
            </a:r>
            <a:endParaRPr kumimoji="1" lang="ja-JP" altLang="en-US" sz="1292"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33" name="テキスト ボックス 32"/>
          <p:cNvSpPr txBox="1"/>
          <p:nvPr/>
        </p:nvSpPr>
        <p:spPr>
          <a:xfrm>
            <a:off x="-10452" y="-22909"/>
            <a:ext cx="8568952" cy="430887"/>
          </a:xfrm>
          <a:prstGeom prst="rect">
            <a:avLst/>
          </a:prstGeom>
          <a:noFill/>
        </p:spPr>
        <p:txBody>
          <a:bodyPr wrap="square" rtlCol="0">
            <a:spAutoFit/>
          </a:bodyPr>
          <a:lstStyle/>
          <a:p>
            <a:r>
              <a:rPr lang="ja-JP" altLang="en-US" sz="2200" b="1" dirty="0" smtClean="0">
                <a:solidFill>
                  <a:schemeClr val="bg1"/>
                </a:solidFill>
                <a:latin typeface="Meiryo UI" panose="020B0604030504040204" pitchFamily="50" charset="-128"/>
                <a:ea typeface="Meiryo UI" panose="020B0604030504040204" pitchFamily="50" charset="-128"/>
              </a:rPr>
              <a:t>大阪府における都市</a:t>
            </a:r>
            <a:r>
              <a:rPr lang="ja-JP" altLang="en-US" sz="2200" b="1" dirty="0">
                <a:solidFill>
                  <a:schemeClr val="bg1"/>
                </a:solidFill>
                <a:latin typeface="Meiryo UI" panose="020B0604030504040204" pitchFamily="50" charset="-128"/>
                <a:ea typeface="Meiryo UI" panose="020B0604030504040204" pitchFamily="50" charset="-128"/>
              </a:rPr>
              <a:t>インフラの充実（道路、鉄道）</a:t>
            </a:r>
          </a:p>
        </p:txBody>
      </p:sp>
      <p:sp>
        <p:nvSpPr>
          <p:cNvPr id="36" name="テキスト ボックス 35"/>
          <p:cNvSpPr txBox="1"/>
          <p:nvPr/>
        </p:nvSpPr>
        <p:spPr>
          <a:xfrm>
            <a:off x="2566188" y="6650497"/>
            <a:ext cx="6741028" cy="230832"/>
          </a:xfrm>
          <a:prstGeom prst="rect">
            <a:avLst/>
          </a:prstGeom>
          <a:noFill/>
        </p:spPr>
        <p:txBody>
          <a:bodyPr wrap="square" rtlCol="0">
            <a:spAutoFit/>
          </a:bodyPr>
          <a:lstStyle/>
          <a:p>
            <a:r>
              <a:rPr kumimoji="1" lang="ja-JP" altLang="en-US" sz="900" dirty="0"/>
              <a:t>（出典）大阪府企画室「万博のインパクトを活かした</a:t>
            </a:r>
            <a:r>
              <a:rPr kumimoji="1" lang="ja-JP" altLang="en-US" sz="900" dirty="0" smtClean="0"/>
              <a:t>大阪の将来</a:t>
            </a:r>
            <a:r>
              <a:rPr kumimoji="1" lang="ja-JP" altLang="en-US" sz="900" dirty="0"/>
              <a:t>に</a:t>
            </a:r>
            <a:r>
              <a:rPr kumimoji="1" lang="ja-JP" altLang="en-US" sz="900" dirty="0" smtClean="0"/>
              <a:t>向けたビジョン」 </a:t>
            </a:r>
            <a:r>
              <a:rPr kumimoji="1" lang="ja-JP" altLang="en-US" sz="900" dirty="0"/>
              <a:t>の策定に向けた検討資料（第１回有識者</a:t>
            </a:r>
            <a:r>
              <a:rPr kumimoji="1" lang="en-US" altLang="ja-JP" sz="900" dirty="0"/>
              <a:t>WG</a:t>
            </a:r>
            <a:r>
              <a:rPr kumimoji="1" lang="ja-JP" altLang="en-US" sz="900" dirty="0"/>
              <a:t>資料４）</a:t>
            </a:r>
          </a:p>
        </p:txBody>
      </p:sp>
      <p:sp>
        <p:nvSpPr>
          <p:cNvPr id="37" name="角丸四角形 36"/>
          <p:cNvSpPr/>
          <p:nvPr/>
        </p:nvSpPr>
        <p:spPr>
          <a:xfrm>
            <a:off x="27765" y="464755"/>
            <a:ext cx="9049025" cy="863185"/>
          </a:xfrm>
          <a:prstGeom prst="roundRect">
            <a:avLst/>
          </a:prstGeom>
          <a:noFill/>
          <a:ln w="38100" cmpd="dbl"/>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nchorCtr="0"/>
          <a:lstStyle/>
          <a:p>
            <a:pPr marL="174625" indent="-174625"/>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〇淀川左岸線延伸部に続き、なにわ筋線の事業化が決定。</a:t>
            </a:r>
          </a:p>
          <a:p>
            <a:pPr marL="174625" indent="-174625"/>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〇大阪府市の連携により、停滞していた重要な広域交通ネットワークの強化に道筋がつき、広域拠点へ</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のアクセス</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強化、都心機能の強化、まちづくり促進、民間投資誘発等の効果が見込まれる。</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1822955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F0DA1747-7AE3-4485-B1CC-5CDDF653E874}" type="slidenum">
              <a:rPr kumimoji="1" lang="ja-JP" altLang="en-US" smtClean="0"/>
              <a:t>7</a:t>
            </a:fld>
            <a:endParaRPr kumimoji="1" lang="ja-JP" altLang="en-US"/>
          </a:p>
        </p:txBody>
      </p:sp>
      <p:sp>
        <p:nvSpPr>
          <p:cNvPr id="77" name="角丸四角形 76"/>
          <p:cNvSpPr/>
          <p:nvPr/>
        </p:nvSpPr>
        <p:spPr>
          <a:xfrm>
            <a:off x="94976" y="548681"/>
            <a:ext cx="8920688" cy="648072"/>
          </a:xfrm>
          <a:prstGeom prst="roundRect">
            <a:avLst/>
          </a:prstGeom>
          <a:noFill/>
          <a:ln w="38100" cmpd="dbl"/>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nchorCtr="0"/>
          <a:lstStyle/>
          <a:p>
            <a:pPr marL="266700" indent="-182563">
              <a:lnSpc>
                <a:spcPts val="2123"/>
              </a:lnSpc>
              <a:defRPr/>
            </a:pPr>
            <a:r>
              <a:rPr kumimoji="0" lang="ja-JP" altLang="en-US" sz="1662"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〇</a:t>
            </a:r>
            <a:r>
              <a:rPr kumimoji="0" lang="ja-JP" altLang="en-US" sz="1662"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大阪府域に</a:t>
            </a:r>
            <a:r>
              <a:rPr kumimoji="0" lang="ja-JP" altLang="en-US" sz="1662"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おけるエネルギー</a:t>
            </a:r>
            <a:r>
              <a:rPr kumimoji="0" lang="ja-JP" altLang="en-US" sz="1662"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消費量は、</a:t>
            </a:r>
            <a:r>
              <a:rPr kumimoji="0" lang="ja-JP" altLang="en-US" sz="1662" kern="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家庭・業務・産業・運輸</a:t>
            </a:r>
            <a:r>
              <a:rPr kumimoji="0" lang="ja-JP" altLang="en-US" sz="1662" kern="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部門のいずれ</a:t>
            </a:r>
            <a:r>
              <a:rPr kumimoji="0" lang="ja-JP" altLang="en-US" sz="1662" kern="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も</a:t>
            </a:r>
            <a:r>
              <a:rPr kumimoji="0" lang="en-US" altLang="ja-JP" sz="1662" kern="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2005</a:t>
            </a:r>
            <a:r>
              <a:rPr kumimoji="0" lang="ja-JP" altLang="en-US" sz="1662" kern="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年度から減少</a:t>
            </a:r>
            <a:r>
              <a:rPr kumimoji="0" lang="ja-JP" altLang="en-US" sz="1662" kern="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傾向。</a:t>
            </a:r>
            <a:endParaRPr kumimoji="0" lang="ja-JP" altLang="en-US" sz="1662" kern="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8" name="テキスト ボックス 77"/>
          <p:cNvSpPr txBox="1"/>
          <p:nvPr/>
        </p:nvSpPr>
        <p:spPr>
          <a:xfrm>
            <a:off x="11959" y="-32564"/>
            <a:ext cx="8568952" cy="430887"/>
          </a:xfrm>
          <a:prstGeom prst="rect">
            <a:avLst/>
          </a:prstGeom>
          <a:noFill/>
        </p:spPr>
        <p:txBody>
          <a:bodyPr wrap="square" rtlCol="0">
            <a:spAutoFit/>
          </a:bodyPr>
          <a:lstStyle/>
          <a:p>
            <a:r>
              <a:rPr lang="ja-JP" altLang="en-US" sz="2200" b="1" dirty="0" smtClean="0">
                <a:solidFill>
                  <a:schemeClr val="bg1"/>
                </a:solidFill>
                <a:latin typeface="Meiryo UI" panose="020B0604030504040204" pitchFamily="50" charset="-128"/>
                <a:ea typeface="Meiryo UI" panose="020B0604030504040204" pitchFamily="50" charset="-128"/>
              </a:rPr>
              <a:t>大阪府域におけるエネルギー消費量</a:t>
            </a:r>
            <a:endParaRPr kumimoji="1" lang="ja-JP" altLang="en-US" sz="2200" b="1" dirty="0">
              <a:solidFill>
                <a:schemeClr val="bg1"/>
              </a:solidFill>
              <a:latin typeface="Meiryo UI" panose="020B0604030504040204" pitchFamily="50" charset="-128"/>
              <a:ea typeface="Meiryo UI" panose="020B0604030504040204" pitchFamily="50" charset="-128"/>
            </a:endParaRPr>
          </a:p>
        </p:txBody>
      </p:sp>
      <p:pic>
        <p:nvPicPr>
          <p:cNvPr id="29" name="図 28"/>
          <p:cNvPicPr/>
          <p:nvPr/>
        </p:nvPicPr>
        <p:blipFill>
          <a:blip r:embed="rId3"/>
          <a:stretch>
            <a:fillRect/>
          </a:stretch>
        </p:blipFill>
        <p:spPr>
          <a:xfrm>
            <a:off x="2771602" y="1243136"/>
            <a:ext cx="5256782" cy="2490684"/>
          </a:xfrm>
          <a:prstGeom prst="rect">
            <a:avLst/>
          </a:prstGeom>
        </p:spPr>
      </p:pic>
      <p:sp>
        <p:nvSpPr>
          <p:cNvPr id="30" name="テキスト ボックス 29"/>
          <p:cNvSpPr txBox="1"/>
          <p:nvPr/>
        </p:nvSpPr>
        <p:spPr>
          <a:xfrm>
            <a:off x="1329522" y="1453622"/>
            <a:ext cx="1038309" cy="338554"/>
          </a:xfrm>
          <a:prstGeom prst="rect">
            <a:avLst/>
          </a:prstGeom>
          <a:noFill/>
        </p:spPr>
        <p:txBody>
          <a:bodyPr wrap="square" rtlCol="0">
            <a:spAutoFit/>
          </a:bodyPr>
          <a:lstStyle/>
          <a:p>
            <a:r>
              <a:rPr lang="en-US" altLang="ja-JP" sz="1600" dirty="0"/>
              <a:t>〔</a:t>
            </a:r>
            <a:r>
              <a:rPr lang="ja-JP" altLang="en-US" sz="1600" dirty="0" smtClean="0"/>
              <a:t>部門別</a:t>
            </a:r>
            <a:r>
              <a:rPr lang="en-US" altLang="ja-JP" sz="1600" dirty="0"/>
              <a:t>〕</a:t>
            </a:r>
            <a:endParaRPr kumimoji="1" lang="en-US" altLang="ja-JP" sz="1600" dirty="0"/>
          </a:p>
        </p:txBody>
      </p:sp>
      <p:pic>
        <p:nvPicPr>
          <p:cNvPr id="2" name="図 1"/>
          <p:cNvPicPr>
            <a:picLocks noChangeAspect="1"/>
          </p:cNvPicPr>
          <p:nvPr/>
        </p:nvPicPr>
        <p:blipFill>
          <a:blip r:embed="rId4"/>
          <a:stretch>
            <a:fillRect/>
          </a:stretch>
        </p:blipFill>
        <p:spPr>
          <a:xfrm>
            <a:off x="2945061" y="3733820"/>
            <a:ext cx="4909864" cy="2819174"/>
          </a:xfrm>
          <a:prstGeom prst="rect">
            <a:avLst/>
          </a:prstGeom>
        </p:spPr>
      </p:pic>
      <p:sp>
        <p:nvSpPr>
          <p:cNvPr id="33" name="テキスト ボックス 32"/>
          <p:cNvSpPr txBox="1"/>
          <p:nvPr/>
        </p:nvSpPr>
        <p:spPr>
          <a:xfrm>
            <a:off x="827584" y="3857616"/>
            <a:ext cx="2042186" cy="338554"/>
          </a:xfrm>
          <a:prstGeom prst="rect">
            <a:avLst/>
          </a:prstGeom>
          <a:noFill/>
        </p:spPr>
        <p:txBody>
          <a:bodyPr wrap="square" rtlCol="0">
            <a:spAutoFit/>
          </a:bodyPr>
          <a:lstStyle/>
          <a:p>
            <a:r>
              <a:rPr lang="en-US" altLang="ja-JP" sz="1600" dirty="0" smtClean="0"/>
              <a:t>〔</a:t>
            </a:r>
            <a:r>
              <a:rPr lang="ja-JP" altLang="en-US" sz="1600" dirty="0" smtClean="0"/>
              <a:t>エネルギー種別</a:t>
            </a:r>
            <a:r>
              <a:rPr lang="en-US" altLang="ja-JP" sz="1600" dirty="0" smtClean="0"/>
              <a:t>〕</a:t>
            </a:r>
            <a:endParaRPr kumimoji="1" lang="en-US" altLang="ja-JP" sz="1600" dirty="0"/>
          </a:p>
        </p:txBody>
      </p:sp>
      <p:sp>
        <p:nvSpPr>
          <p:cNvPr id="9" name="テキスト ボックス 8"/>
          <p:cNvSpPr txBox="1"/>
          <p:nvPr/>
        </p:nvSpPr>
        <p:spPr>
          <a:xfrm>
            <a:off x="7427740" y="6627168"/>
            <a:ext cx="1475853" cy="230832"/>
          </a:xfrm>
          <a:prstGeom prst="rect">
            <a:avLst/>
          </a:prstGeom>
          <a:noFill/>
        </p:spPr>
        <p:txBody>
          <a:bodyPr wrap="square" rtlCol="0">
            <a:spAutoFit/>
          </a:bodyPr>
          <a:lstStyle/>
          <a:p>
            <a:r>
              <a:rPr kumimoji="1" lang="ja-JP" altLang="en-US" sz="900" dirty="0"/>
              <a:t>（出典）</a:t>
            </a:r>
            <a:r>
              <a:rPr kumimoji="1" lang="ja-JP" altLang="en-US" sz="900" dirty="0" smtClean="0"/>
              <a:t>大阪府環境白書</a:t>
            </a:r>
            <a:endParaRPr kumimoji="1" lang="ja-JP" altLang="en-US" sz="900" dirty="0"/>
          </a:p>
        </p:txBody>
      </p:sp>
    </p:spTree>
    <p:extLst>
      <p:ext uri="{BB962C8B-B14F-4D97-AF65-F5344CB8AC3E}">
        <p14:creationId xmlns:p14="http://schemas.microsoft.com/office/powerpoint/2010/main" val="14342904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F0DA1747-7AE3-4485-B1CC-5CDDF653E874}" type="slidenum">
              <a:rPr kumimoji="1" lang="ja-JP" altLang="en-US" smtClean="0"/>
              <a:t>8</a:t>
            </a:fld>
            <a:endParaRPr kumimoji="1" lang="ja-JP" altLang="en-US"/>
          </a:p>
        </p:txBody>
      </p:sp>
      <p:sp>
        <p:nvSpPr>
          <p:cNvPr id="77" name="角丸四角形 76"/>
          <p:cNvSpPr/>
          <p:nvPr/>
        </p:nvSpPr>
        <p:spPr>
          <a:xfrm>
            <a:off x="94975" y="548680"/>
            <a:ext cx="9049025" cy="910967"/>
          </a:xfrm>
          <a:prstGeom prst="roundRect">
            <a:avLst/>
          </a:prstGeom>
          <a:noFill/>
          <a:ln w="38100" cmpd="dbl"/>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266700" indent="-182563">
              <a:lnSpc>
                <a:spcPts val="2123"/>
              </a:lnSpc>
              <a:defRPr/>
            </a:pPr>
            <a:r>
              <a:rPr kumimoji="0" lang="ja-JP" altLang="en-US" sz="1662" kern="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〇</a:t>
            </a:r>
            <a:r>
              <a:rPr kumimoji="0" lang="ja-JP" altLang="en-US" sz="1662" kern="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太陽光発電の導入状況については、</a:t>
            </a:r>
            <a:r>
              <a:rPr kumimoji="0" lang="en-US" altLang="ja-JP" sz="1662" kern="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2018</a:t>
            </a:r>
            <a:r>
              <a:rPr kumimoji="0" lang="ja-JP" altLang="en-US" sz="1662" kern="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年度末</a:t>
            </a:r>
            <a:r>
              <a:rPr kumimoji="0" lang="ja-JP" altLang="en-US" sz="1662" kern="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で</a:t>
            </a:r>
            <a:r>
              <a:rPr kumimoji="0" lang="en-US" altLang="ja-JP" sz="1662" kern="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97.2</a:t>
            </a:r>
            <a:r>
              <a:rPr kumimoji="0" lang="ja-JP" altLang="en-US" sz="1662" kern="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万</a:t>
            </a:r>
            <a:r>
              <a:rPr kumimoji="0" lang="en-US" altLang="ja-JP" sz="1662" kern="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kW</a:t>
            </a:r>
            <a:r>
              <a:rPr kumimoji="0" lang="ja-JP" altLang="en-US" sz="1662" kern="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0" lang="ja-JP" altLang="en-US" sz="1662" kern="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66700" indent="-182563">
              <a:lnSpc>
                <a:spcPts val="2123"/>
              </a:lnSpc>
              <a:defRPr/>
            </a:pPr>
            <a:r>
              <a:rPr kumimoji="0" lang="ja-JP" altLang="en-US" sz="1662" kern="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〇廃棄物</a:t>
            </a:r>
            <a:r>
              <a:rPr kumimoji="0" lang="ja-JP" altLang="en-US" sz="1662" kern="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発電を含むその他の再生可能エネルギー等については、</a:t>
            </a:r>
            <a:r>
              <a:rPr kumimoji="0" lang="en-US" altLang="ja-JP" sz="1662" kern="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2018</a:t>
            </a:r>
            <a:r>
              <a:rPr kumimoji="0" lang="ja-JP" altLang="en-US" sz="1662" kern="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年度末</a:t>
            </a:r>
            <a:r>
              <a:rPr kumimoji="0" lang="ja-JP" altLang="en-US" sz="1662" kern="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で</a:t>
            </a:r>
            <a:r>
              <a:rPr kumimoji="0" lang="en-US" altLang="ja-JP" sz="1662" kern="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27.1</a:t>
            </a:r>
            <a:r>
              <a:rPr kumimoji="0" lang="ja-JP" altLang="en-US" sz="1662" kern="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万</a:t>
            </a:r>
            <a:r>
              <a:rPr kumimoji="0" lang="en-US" altLang="ja-JP" sz="1662" kern="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kW</a:t>
            </a:r>
            <a:r>
              <a:rPr kumimoji="0" lang="ja-JP" altLang="en-US" sz="1662" kern="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0" lang="en-US" altLang="ja-JP" sz="1662" kern="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8" name="テキスト ボックス 77"/>
          <p:cNvSpPr txBox="1"/>
          <p:nvPr/>
        </p:nvSpPr>
        <p:spPr>
          <a:xfrm>
            <a:off x="11959" y="-32564"/>
            <a:ext cx="8568952" cy="430887"/>
          </a:xfrm>
          <a:prstGeom prst="rect">
            <a:avLst/>
          </a:prstGeom>
          <a:noFill/>
        </p:spPr>
        <p:txBody>
          <a:bodyPr wrap="square" rtlCol="0">
            <a:spAutoFit/>
          </a:bodyPr>
          <a:lstStyle/>
          <a:p>
            <a:r>
              <a:rPr lang="ja-JP" altLang="en-US" sz="2200" b="1" dirty="0" smtClean="0">
                <a:solidFill>
                  <a:schemeClr val="bg1"/>
                </a:solidFill>
                <a:latin typeface="Meiryo UI" panose="020B0604030504040204" pitchFamily="50" charset="-128"/>
                <a:ea typeface="Meiryo UI" panose="020B0604030504040204" pitchFamily="50" charset="-128"/>
              </a:rPr>
              <a:t>大阪府域における再生可能エネルギーの導入状況</a:t>
            </a:r>
            <a:endParaRPr kumimoji="1" lang="ja-JP" altLang="en-US" sz="2200" b="1" dirty="0">
              <a:solidFill>
                <a:schemeClr val="bg1"/>
              </a:solidFill>
              <a:latin typeface="Meiryo UI" panose="020B0604030504040204" pitchFamily="50" charset="-128"/>
              <a:ea typeface="Meiryo UI" panose="020B0604030504040204" pitchFamily="50" charset="-128"/>
            </a:endParaRPr>
          </a:p>
        </p:txBody>
      </p:sp>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5696" y="3262100"/>
            <a:ext cx="5508612" cy="3595899"/>
          </a:xfrm>
          <a:prstGeom prst="rect">
            <a:avLst/>
          </a:prstGeom>
        </p:spPr>
      </p:pic>
      <p:graphicFrame>
        <p:nvGraphicFramePr>
          <p:cNvPr id="6" name="表 5"/>
          <p:cNvGraphicFramePr>
            <a:graphicFrameLocks noGrp="1"/>
          </p:cNvGraphicFramePr>
          <p:nvPr>
            <p:extLst>
              <p:ext uri="{D42A27DB-BD31-4B8C-83A1-F6EECF244321}">
                <p14:modId xmlns:p14="http://schemas.microsoft.com/office/powerpoint/2010/main" val="1690327347"/>
              </p:ext>
            </p:extLst>
          </p:nvPr>
        </p:nvGraphicFramePr>
        <p:xfrm>
          <a:off x="875071" y="2044176"/>
          <a:ext cx="7488832" cy="1095375"/>
        </p:xfrm>
        <a:graphic>
          <a:graphicData uri="http://schemas.openxmlformats.org/drawingml/2006/table">
            <a:tbl>
              <a:tblPr>
                <a:tableStyleId>{5940675A-B579-460E-94D1-54222C63F5DA}</a:tableStyleId>
              </a:tblPr>
              <a:tblGrid>
                <a:gridCol w="2592288">
                  <a:extLst>
                    <a:ext uri="{9D8B030D-6E8A-4147-A177-3AD203B41FA5}">
                      <a16:colId xmlns:a16="http://schemas.microsoft.com/office/drawing/2014/main" val="2795975941"/>
                    </a:ext>
                  </a:extLst>
                </a:gridCol>
                <a:gridCol w="4896544">
                  <a:extLst>
                    <a:ext uri="{9D8B030D-6E8A-4147-A177-3AD203B41FA5}">
                      <a16:colId xmlns:a16="http://schemas.microsoft.com/office/drawing/2014/main" val="2887599861"/>
                    </a:ext>
                  </a:extLst>
                </a:gridCol>
              </a:tblGrid>
              <a:tr h="190500">
                <a:tc>
                  <a:txBody>
                    <a:bodyPr/>
                    <a:lstStyle/>
                    <a:p>
                      <a:pPr algn="ctr" fontAlgn="ctr"/>
                      <a:r>
                        <a:rPr lang="zh-TW" altLang="en-US" sz="1400" u="none" strike="noStrike" dirty="0">
                          <a:effectLst/>
                        </a:rPr>
                        <a:t>種　　　　類</a:t>
                      </a:r>
                      <a:endParaRPr lang="zh-TW"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solidFill>
                      <a:schemeClr val="accent3">
                        <a:lumMod val="40000"/>
                        <a:lumOff val="60000"/>
                      </a:schemeClr>
                    </a:solidFill>
                  </a:tcPr>
                </a:tc>
                <a:tc>
                  <a:txBody>
                    <a:bodyPr/>
                    <a:lstStyle/>
                    <a:p>
                      <a:pPr algn="ctr" fontAlgn="ctr"/>
                      <a:r>
                        <a:rPr lang="ja-JP" altLang="en-US" sz="1400" u="none" strike="noStrike" dirty="0" smtClean="0">
                          <a:effectLst/>
                        </a:rPr>
                        <a:t>府内の導入実績</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solidFill>
                      <a:schemeClr val="accent3">
                        <a:lumMod val="40000"/>
                        <a:lumOff val="60000"/>
                      </a:schemeClr>
                    </a:solidFill>
                  </a:tcPr>
                </a:tc>
                <a:extLst>
                  <a:ext uri="{0D108BD9-81ED-4DB2-BD59-A6C34878D82A}">
                    <a16:rowId xmlns:a16="http://schemas.microsoft.com/office/drawing/2014/main" val="1396455362"/>
                  </a:ext>
                </a:extLst>
              </a:tr>
              <a:tr h="342900">
                <a:tc>
                  <a:txBody>
                    <a:bodyPr/>
                    <a:lstStyle/>
                    <a:p>
                      <a:pPr algn="ctr" fontAlgn="ctr"/>
                      <a:r>
                        <a:rPr lang="ja-JP" altLang="en-US" sz="1400" u="none" strike="noStrike" dirty="0">
                          <a:effectLst/>
                        </a:rPr>
                        <a:t>太陽光発電</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ctr" fontAlgn="ctr"/>
                      <a:r>
                        <a:rPr lang="en-US" altLang="ja-JP" sz="1400" u="none" strike="noStrike" dirty="0" smtClean="0">
                          <a:effectLst/>
                        </a:rPr>
                        <a:t>97.2</a:t>
                      </a:r>
                      <a:r>
                        <a:rPr lang="ja-JP" altLang="en-US" sz="1400" u="none" strike="noStrike" dirty="0" smtClean="0">
                          <a:effectLst/>
                        </a:rPr>
                        <a:t>万</a:t>
                      </a:r>
                      <a:r>
                        <a:rPr lang="en-US" sz="1400" u="none" strike="noStrike" dirty="0" smtClean="0">
                          <a:effectLst/>
                        </a:rPr>
                        <a:t>kW　</a:t>
                      </a:r>
                      <a:br>
                        <a:rPr lang="en-US" sz="1400" u="none" strike="noStrike" dirty="0" smtClean="0">
                          <a:effectLst/>
                        </a:rPr>
                      </a:br>
                      <a:r>
                        <a:rPr lang="en-US" sz="1400" u="none" strike="noStrike" dirty="0" smtClean="0">
                          <a:effectLst/>
                        </a:rPr>
                        <a:t>（</a:t>
                      </a:r>
                      <a:r>
                        <a:rPr lang="ja-JP" altLang="en-US" sz="1400" u="none" strike="noStrike" dirty="0" smtClean="0">
                          <a:effectLst/>
                        </a:rPr>
                        <a:t>住宅用：</a:t>
                      </a:r>
                      <a:r>
                        <a:rPr lang="en-US" altLang="ja-JP" sz="1400" u="none" strike="noStrike" dirty="0" smtClean="0">
                          <a:effectLst/>
                        </a:rPr>
                        <a:t>41.4</a:t>
                      </a:r>
                      <a:r>
                        <a:rPr lang="ja-JP" altLang="en-US" sz="1400" u="none" strike="noStrike" dirty="0" smtClean="0">
                          <a:effectLst/>
                        </a:rPr>
                        <a:t>万</a:t>
                      </a:r>
                      <a:r>
                        <a:rPr lang="en-US" sz="1400" u="none" strike="noStrike" dirty="0" smtClean="0">
                          <a:effectLst/>
                        </a:rPr>
                        <a:t>kW、</a:t>
                      </a:r>
                      <a:r>
                        <a:rPr lang="ja-JP" altLang="en-US" sz="1400" u="none" strike="noStrike" dirty="0" smtClean="0">
                          <a:effectLst/>
                        </a:rPr>
                        <a:t>非住宅用：</a:t>
                      </a:r>
                      <a:r>
                        <a:rPr lang="en-US" altLang="ja-JP" sz="1400" u="none" strike="noStrike" dirty="0" smtClean="0">
                          <a:effectLst/>
                        </a:rPr>
                        <a:t>36.4</a:t>
                      </a:r>
                      <a:r>
                        <a:rPr lang="ja-JP" altLang="en-US" sz="1400" u="none" strike="noStrike" dirty="0" smtClean="0">
                          <a:effectLst/>
                        </a:rPr>
                        <a:t>万</a:t>
                      </a:r>
                      <a:r>
                        <a:rPr lang="en-US" sz="1400" u="none" strike="noStrike" dirty="0" smtClean="0">
                          <a:effectLst/>
                        </a:rPr>
                        <a:t>kW）</a:t>
                      </a:r>
                      <a:endParaRPr 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extLst>
                  <a:ext uri="{0D108BD9-81ED-4DB2-BD59-A6C34878D82A}">
                    <a16:rowId xmlns:a16="http://schemas.microsoft.com/office/drawing/2014/main" val="1797142085"/>
                  </a:ext>
                </a:extLst>
              </a:tr>
              <a:tr h="342900">
                <a:tc>
                  <a:txBody>
                    <a:bodyPr/>
                    <a:lstStyle/>
                    <a:p>
                      <a:pPr algn="ctr" fontAlgn="ctr"/>
                      <a:r>
                        <a:rPr lang="zh-TW" altLang="en-US" sz="1400" u="none" strike="noStrike" dirty="0">
                          <a:effectLst/>
                        </a:rPr>
                        <a:t>廃棄物発電等</a:t>
                      </a:r>
                      <a:endParaRPr lang="zh-TW"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ctr" fontAlgn="ctr"/>
                      <a:r>
                        <a:rPr lang="en-US" altLang="ja-JP" sz="1400" u="none" strike="noStrike" dirty="0" smtClean="0">
                          <a:effectLst/>
                        </a:rPr>
                        <a:t>27.1</a:t>
                      </a:r>
                      <a:r>
                        <a:rPr lang="ja-JP" altLang="en-US" sz="1400" u="none" strike="noStrike" dirty="0" smtClean="0">
                          <a:effectLst/>
                        </a:rPr>
                        <a:t>万</a:t>
                      </a:r>
                      <a:r>
                        <a:rPr lang="en-US" altLang="ja-JP" sz="1400" u="none" strike="noStrike" dirty="0" smtClean="0">
                          <a:effectLst/>
                        </a:rPr>
                        <a:t>kW</a:t>
                      </a:r>
                      <a:r>
                        <a:rPr lang="ja-JP" altLang="en-US" sz="1400" u="none" strike="noStrike" dirty="0" smtClean="0">
                          <a:effectLst/>
                        </a:rPr>
                        <a:t>　</a:t>
                      </a:r>
                      <a:br>
                        <a:rPr lang="ja-JP" altLang="en-US" sz="1400" u="none" strike="noStrike" dirty="0" smtClean="0">
                          <a:effectLst/>
                        </a:rPr>
                      </a:br>
                      <a:r>
                        <a:rPr lang="ja-JP" altLang="en-US" sz="1400" u="none" strike="noStrike" dirty="0" smtClean="0">
                          <a:effectLst/>
                        </a:rPr>
                        <a:t>（うち、ごみ発電：</a:t>
                      </a:r>
                      <a:r>
                        <a:rPr lang="en-US" altLang="ja-JP" sz="1400" u="none" strike="noStrike" dirty="0" smtClean="0">
                          <a:effectLst/>
                        </a:rPr>
                        <a:t>24.2</a:t>
                      </a:r>
                      <a:r>
                        <a:rPr lang="ja-JP" altLang="en-US" sz="1400" u="none" strike="noStrike" dirty="0" smtClean="0">
                          <a:effectLst/>
                        </a:rPr>
                        <a:t>万</a:t>
                      </a:r>
                      <a:r>
                        <a:rPr lang="en-US" altLang="ja-JP" sz="1400" u="none" strike="noStrike" dirty="0" smtClean="0">
                          <a:effectLst/>
                        </a:rPr>
                        <a:t>kW</a:t>
                      </a:r>
                      <a:r>
                        <a:rPr lang="ja-JP" altLang="en-US" sz="1400" u="none" strike="noStrike" dirty="0" smtClean="0">
                          <a:effectLst/>
                        </a:rPr>
                        <a:t>）</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extLst>
                  <a:ext uri="{0D108BD9-81ED-4DB2-BD59-A6C34878D82A}">
                    <a16:rowId xmlns:a16="http://schemas.microsoft.com/office/drawing/2014/main" val="599142656"/>
                  </a:ext>
                </a:extLst>
              </a:tr>
            </a:tbl>
          </a:graphicData>
        </a:graphic>
      </p:graphicFrame>
      <p:sp>
        <p:nvSpPr>
          <p:cNvPr id="2" name="正方形/長方形 1"/>
          <p:cNvSpPr/>
          <p:nvPr/>
        </p:nvSpPr>
        <p:spPr>
          <a:xfrm>
            <a:off x="755576" y="1674844"/>
            <a:ext cx="8136903" cy="369332"/>
          </a:xfrm>
          <a:prstGeom prst="rect">
            <a:avLst/>
          </a:prstGeom>
        </p:spPr>
        <p:txBody>
          <a:bodyPr wrap="square">
            <a:spAutoFit/>
          </a:bodyPr>
          <a:lstStyle/>
          <a:p>
            <a:pPr fontAlgn="ctr"/>
            <a:r>
              <a:rPr lang="ja-JP" altLang="en-US" dirty="0">
                <a:latin typeface="Meiryo UI" panose="020B0604030504040204" pitchFamily="50" charset="-128"/>
                <a:ea typeface="Meiryo UI" panose="020B0604030504040204" pitchFamily="50" charset="-128"/>
              </a:rPr>
              <a:t>府内の再生可能エネルギー等の導入</a:t>
            </a:r>
            <a:r>
              <a:rPr lang="ja-JP" altLang="en-US" dirty="0" smtClean="0">
                <a:latin typeface="Meiryo UI" panose="020B0604030504040204" pitchFamily="50" charset="-128"/>
                <a:ea typeface="Meiryo UI" panose="020B0604030504040204" pitchFamily="50" charset="-128"/>
              </a:rPr>
              <a:t>実績　　　　　　　</a:t>
            </a:r>
            <a:r>
              <a:rPr lang="zh-TW" altLang="en-US" dirty="0" smtClean="0">
                <a:latin typeface="Meiryo UI" panose="020B0604030504040204" pitchFamily="50" charset="-128"/>
                <a:ea typeface="Meiryo UI" panose="020B0604030504040204" pitchFamily="50" charset="-128"/>
              </a:rPr>
              <a:t>（</a:t>
            </a:r>
            <a:r>
              <a:rPr lang="en-US" altLang="ja-JP" dirty="0">
                <a:latin typeface="Meiryo UI" panose="020B0604030504040204" pitchFamily="50" charset="-128"/>
                <a:ea typeface="Meiryo UI" panose="020B0604030504040204" pitchFamily="50" charset="-128"/>
              </a:rPr>
              <a:t>2018</a:t>
            </a:r>
            <a:r>
              <a:rPr lang="ja-JP" altLang="en-US" dirty="0">
                <a:latin typeface="Meiryo UI" panose="020B0604030504040204" pitchFamily="50" charset="-128"/>
                <a:ea typeface="Meiryo UI" panose="020B0604030504040204" pitchFamily="50" charset="-128"/>
              </a:rPr>
              <a:t>年度</a:t>
            </a:r>
            <a:r>
              <a:rPr lang="zh-TW" altLang="en-US" dirty="0">
                <a:latin typeface="Meiryo UI" panose="020B0604030504040204" pitchFamily="50" charset="-128"/>
                <a:ea typeface="Meiryo UI" panose="020B0604030504040204" pitchFamily="50" charset="-128"/>
              </a:rPr>
              <a:t>末</a:t>
            </a:r>
            <a:r>
              <a:rPr lang="ja-JP" altLang="en-US" dirty="0">
                <a:latin typeface="Meiryo UI" panose="020B0604030504040204" pitchFamily="50" charset="-128"/>
                <a:ea typeface="Meiryo UI" panose="020B0604030504040204" pitchFamily="50" charset="-128"/>
              </a:rPr>
              <a:t>時点</a:t>
            </a:r>
            <a:r>
              <a:rPr lang="zh-TW" altLang="en-US" dirty="0" smtClean="0">
                <a:latin typeface="Meiryo UI" panose="020B0604030504040204" pitchFamily="50" charset="-128"/>
                <a:ea typeface="Meiryo UI" panose="020B0604030504040204" pitchFamily="50" charset="-128"/>
              </a:rPr>
              <a:t>）</a:t>
            </a:r>
            <a:endParaRPr lang="ja-JP" altLang="en-US" dirty="0">
              <a:solidFill>
                <a:srgbClr val="000000"/>
              </a:solidFill>
              <a:latin typeface="Meiryo UI" panose="020B0604030504040204" pitchFamily="50" charset="-128"/>
              <a:ea typeface="Meiryo UI" panose="020B0604030504040204" pitchFamily="50" charset="-128"/>
            </a:endParaRPr>
          </a:p>
        </p:txBody>
      </p:sp>
      <p:sp>
        <p:nvSpPr>
          <p:cNvPr id="8" name="テキスト ボックス 7"/>
          <p:cNvSpPr txBox="1"/>
          <p:nvPr/>
        </p:nvSpPr>
        <p:spPr>
          <a:xfrm>
            <a:off x="7380312" y="6488667"/>
            <a:ext cx="1872208" cy="369332"/>
          </a:xfrm>
          <a:prstGeom prst="rect">
            <a:avLst/>
          </a:prstGeom>
          <a:noFill/>
        </p:spPr>
        <p:txBody>
          <a:bodyPr wrap="square" rtlCol="0">
            <a:spAutoFit/>
          </a:bodyPr>
          <a:lstStyle/>
          <a:p>
            <a:pPr marL="361950" indent="-361950"/>
            <a:r>
              <a:rPr kumimoji="1" lang="ja-JP" altLang="en-US" sz="900" dirty="0"/>
              <a:t>（出典</a:t>
            </a:r>
            <a:r>
              <a:rPr kumimoji="1" lang="ja-JP" altLang="en-US" sz="900" dirty="0" smtClean="0"/>
              <a:t>）</a:t>
            </a:r>
            <a:r>
              <a:rPr kumimoji="1" lang="en-US" altLang="ja-JP" sz="900" dirty="0" smtClean="0"/>
              <a:t>FIT</a:t>
            </a:r>
            <a:r>
              <a:rPr kumimoji="1" lang="ja-JP" altLang="en-US" sz="900" dirty="0" smtClean="0"/>
              <a:t>データ及び府独自集計により大阪府作成</a:t>
            </a:r>
            <a:endParaRPr kumimoji="1" lang="ja-JP" altLang="en-US" sz="900" dirty="0"/>
          </a:p>
        </p:txBody>
      </p:sp>
    </p:spTree>
    <p:extLst>
      <p:ext uri="{BB962C8B-B14F-4D97-AF65-F5344CB8AC3E}">
        <p14:creationId xmlns:p14="http://schemas.microsoft.com/office/powerpoint/2010/main" val="8440839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クラリティ">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クラシック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クラリティ">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0</TotalTime>
  <Words>1846</Words>
  <Application>Microsoft Office PowerPoint</Application>
  <PresentationFormat>画面に合わせる (4:3)</PresentationFormat>
  <Paragraphs>324</Paragraphs>
  <Slides>32</Slides>
  <Notes>16</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32</vt:i4>
      </vt:variant>
    </vt:vector>
  </HeadingPairs>
  <TitlesOfParts>
    <vt:vector size="44" baseType="lpstr">
      <vt:lpstr>Meiryo UI</vt:lpstr>
      <vt:lpstr>微軟正黑體</vt:lpstr>
      <vt:lpstr>ＭＳ Ｐゴシック</vt:lpstr>
      <vt:lpstr>ＭＳ ゴシック</vt:lpstr>
      <vt:lpstr>ＭＳ 明朝</vt:lpstr>
      <vt:lpstr>メイリオ</vt:lpstr>
      <vt:lpstr>游ゴシック</vt:lpstr>
      <vt:lpstr>Arial</vt:lpstr>
      <vt:lpstr>Calibri</vt:lpstr>
      <vt:lpstr>Century</vt:lpstr>
      <vt:lpstr>Times New Roman</vt:lpstr>
      <vt:lpstr>クラリティ</vt:lpstr>
      <vt:lpstr>今後の地球温暖化対策のあり方の 検討にあたっての参考資料</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2020-01-27T08:05:53Z</dcterms:created>
  <dcterms:modified xsi:type="dcterms:W3CDTF">2020-01-27T08:06:39Z</dcterms:modified>
</cp:coreProperties>
</file>