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3"/>
  </p:notesMasterIdLst>
  <p:sldIdLst>
    <p:sldId id="258" r:id="rId2"/>
  </p:sldIdLst>
  <p:sldSz cx="12801600" cy="9601200" type="A3"/>
  <p:notesSz cx="6807200" cy="9939338"/>
  <p:defaultTextStyle>
    <a:defPPr>
      <a:defRPr lang="ja-JP"/>
    </a:defPPr>
    <a:lvl1pPr marL="0" algn="l" defTabSz="1280160" rtl="0" eaLnBrk="1" latinLnBrk="0" hangingPunct="1">
      <a:defRPr kumimoji="1" sz="2520" kern="1200">
        <a:solidFill>
          <a:schemeClr val="tx1"/>
        </a:solidFill>
        <a:latin typeface="+mn-lt"/>
        <a:ea typeface="+mn-ea"/>
        <a:cs typeface="+mn-cs"/>
      </a:defRPr>
    </a:lvl1pPr>
    <a:lvl2pPr marL="640080" algn="l" defTabSz="1280160" rtl="0" eaLnBrk="1" latinLnBrk="0" hangingPunct="1">
      <a:defRPr kumimoji="1" sz="2520" kern="1200">
        <a:solidFill>
          <a:schemeClr val="tx1"/>
        </a:solidFill>
        <a:latin typeface="+mn-lt"/>
        <a:ea typeface="+mn-ea"/>
        <a:cs typeface="+mn-cs"/>
      </a:defRPr>
    </a:lvl2pPr>
    <a:lvl3pPr marL="1280160" algn="l" defTabSz="1280160" rtl="0" eaLnBrk="1" latinLnBrk="0" hangingPunct="1">
      <a:defRPr kumimoji="1" sz="2520" kern="1200">
        <a:solidFill>
          <a:schemeClr val="tx1"/>
        </a:solidFill>
        <a:latin typeface="+mn-lt"/>
        <a:ea typeface="+mn-ea"/>
        <a:cs typeface="+mn-cs"/>
      </a:defRPr>
    </a:lvl3pPr>
    <a:lvl4pPr marL="1920240" algn="l" defTabSz="1280160" rtl="0" eaLnBrk="1" latinLnBrk="0" hangingPunct="1">
      <a:defRPr kumimoji="1" sz="2520" kern="1200">
        <a:solidFill>
          <a:schemeClr val="tx1"/>
        </a:solidFill>
        <a:latin typeface="+mn-lt"/>
        <a:ea typeface="+mn-ea"/>
        <a:cs typeface="+mn-cs"/>
      </a:defRPr>
    </a:lvl4pPr>
    <a:lvl5pPr marL="2560320" algn="l" defTabSz="1280160" rtl="0" eaLnBrk="1" latinLnBrk="0" hangingPunct="1">
      <a:defRPr kumimoji="1" sz="2520" kern="1200">
        <a:solidFill>
          <a:schemeClr val="tx1"/>
        </a:solidFill>
        <a:latin typeface="+mn-lt"/>
        <a:ea typeface="+mn-ea"/>
        <a:cs typeface="+mn-cs"/>
      </a:defRPr>
    </a:lvl5pPr>
    <a:lvl6pPr marL="3200400" algn="l" defTabSz="1280160" rtl="0" eaLnBrk="1" latinLnBrk="0" hangingPunct="1">
      <a:defRPr kumimoji="1" sz="2520" kern="1200">
        <a:solidFill>
          <a:schemeClr val="tx1"/>
        </a:solidFill>
        <a:latin typeface="+mn-lt"/>
        <a:ea typeface="+mn-ea"/>
        <a:cs typeface="+mn-cs"/>
      </a:defRPr>
    </a:lvl6pPr>
    <a:lvl7pPr marL="3840480" algn="l" defTabSz="1280160" rtl="0" eaLnBrk="1" latinLnBrk="0" hangingPunct="1">
      <a:defRPr kumimoji="1" sz="2520" kern="1200">
        <a:solidFill>
          <a:schemeClr val="tx1"/>
        </a:solidFill>
        <a:latin typeface="+mn-lt"/>
        <a:ea typeface="+mn-ea"/>
        <a:cs typeface="+mn-cs"/>
      </a:defRPr>
    </a:lvl7pPr>
    <a:lvl8pPr marL="4480560" algn="l" defTabSz="1280160" rtl="0" eaLnBrk="1" latinLnBrk="0" hangingPunct="1">
      <a:defRPr kumimoji="1" sz="2520" kern="1200">
        <a:solidFill>
          <a:schemeClr val="tx1"/>
        </a:solidFill>
        <a:latin typeface="+mn-lt"/>
        <a:ea typeface="+mn-ea"/>
        <a:cs typeface="+mn-cs"/>
      </a:defRPr>
    </a:lvl8pPr>
    <a:lvl9pPr marL="5120640" algn="l" defTabSz="1280160" rtl="0" eaLnBrk="1" latinLnBrk="0" hangingPunct="1">
      <a:defRPr kumimoji="1" sz="252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24" userDrawn="1">
          <p15:clr>
            <a:srgbClr val="A4A3A4"/>
          </p15:clr>
        </p15:guide>
        <p15:guide id="2" pos="40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E1ED"/>
    <a:srgbClr val="148BF8"/>
    <a:srgbClr val="3E4F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淡色スタイル 3 - アクセント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000" autoAdjust="0"/>
    <p:restoredTop sz="94106" autoAdjust="0"/>
  </p:normalViewPr>
  <p:slideViewPr>
    <p:cSldViewPr>
      <p:cViewPr varScale="1">
        <p:scale>
          <a:sx n="62" d="100"/>
          <a:sy n="62" d="100"/>
        </p:scale>
        <p:origin x="1350" y="84"/>
      </p:cViewPr>
      <p:guideLst>
        <p:guide orient="horz" pos="3024"/>
        <p:guide pos="40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2949575" cy="496888"/>
          </a:xfrm>
          <a:prstGeom prst="rect">
            <a:avLst/>
          </a:prstGeom>
        </p:spPr>
        <p:txBody>
          <a:bodyPr vert="horz" lIns="91417" tIns="45709" rIns="91417" bIns="45709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042" y="0"/>
            <a:ext cx="2949575" cy="496888"/>
          </a:xfrm>
          <a:prstGeom prst="rect">
            <a:avLst/>
          </a:prstGeom>
        </p:spPr>
        <p:txBody>
          <a:bodyPr vert="horz" lIns="91417" tIns="45709" rIns="91417" bIns="45709" rtlCol="0"/>
          <a:lstStyle>
            <a:lvl1pPr algn="r">
              <a:defRPr sz="1200"/>
            </a:lvl1pPr>
          </a:lstStyle>
          <a:p>
            <a:fld id="{9EFDEC38-9E6E-4F38-A92F-57AC730FB332}" type="datetimeFigureOut">
              <a:rPr kumimoji="1" lang="ja-JP" altLang="en-US" smtClean="0"/>
              <a:t>2020/1/27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7" tIns="45709" rIns="91417" bIns="45709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42" y="4721225"/>
            <a:ext cx="5445125" cy="4471988"/>
          </a:xfrm>
          <a:prstGeom prst="rect">
            <a:avLst/>
          </a:prstGeom>
        </p:spPr>
        <p:txBody>
          <a:bodyPr vert="horz" lIns="91417" tIns="45709" rIns="91417" bIns="45709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4" y="9440863"/>
            <a:ext cx="2949575" cy="496887"/>
          </a:xfrm>
          <a:prstGeom prst="rect">
            <a:avLst/>
          </a:prstGeom>
        </p:spPr>
        <p:txBody>
          <a:bodyPr vert="horz" lIns="91417" tIns="45709" rIns="91417" bIns="45709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042" y="9440863"/>
            <a:ext cx="2949575" cy="496887"/>
          </a:xfrm>
          <a:prstGeom prst="rect">
            <a:avLst/>
          </a:prstGeom>
        </p:spPr>
        <p:txBody>
          <a:bodyPr vert="horz" lIns="91417" tIns="45709" rIns="91417" bIns="45709" rtlCol="0" anchor="b"/>
          <a:lstStyle>
            <a:lvl1pPr algn="r">
              <a:defRPr sz="1200"/>
            </a:lvl1pPr>
          </a:lstStyle>
          <a:p>
            <a:fld id="{E89182C8-D04B-4A1A-8523-950FC9621A7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8460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80160" rtl="0" eaLnBrk="1" latinLnBrk="0" hangingPunct="1">
      <a:defRPr kumimoji="1" sz="1680" kern="1200">
        <a:solidFill>
          <a:schemeClr val="tx1"/>
        </a:solidFill>
        <a:latin typeface="+mn-lt"/>
        <a:ea typeface="+mn-ea"/>
        <a:cs typeface="+mn-cs"/>
      </a:defRPr>
    </a:lvl1pPr>
    <a:lvl2pPr marL="640080" algn="l" defTabSz="1280160" rtl="0" eaLnBrk="1" latinLnBrk="0" hangingPunct="1">
      <a:defRPr kumimoji="1" sz="1680" kern="1200">
        <a:solidFill>
          <a:schemeClr val="tx1"/>
        </a:solidFill>
        <a:latin typeface="+mn-lt"/>
        <a:ea typeface="+mn-ea"/>
        <a:cs typeface="+mn-cs"/>
      </a:defRPr>
    </a:lvl2pPr>
    <a:lvl3pPr marL="1280160" algn="l" defTabSz="1280160" rtl="0" eaLnBrk="1" latinLnBrk="0" hangingPunct="1">
      <a:defRPr kumimoji="1" sz="1680" kern="1200">
        <a:solidFill>
          <a:schemeClr val="tx1"/>
        </a:solidFill>
        <a:latin typeface="+mn-lt"/>
        <a:ea typeface="+mn-ea"/>
        <a:cs typeface="+mn-cs"/>
      </a:defRPr>
    </a:lvl3pPr>
    <a:lvl4pPr marL="1920240" algn="l" defTabSz="1280160" rtl="0" eaLnBrk="1" latinLnBrk="0" hangingPunct="1">
      <a:defRPr kumimoji="1" sz="1680" kern="1200">
        <a:solidFill>
          <a:schemeClr val="tx1"/>
        </a:solidFill>
        <a:latin typeface="+mn-lt"/>
        <a:ea typeface="+mn-ea"/>
        <a:cs typeface="+mn-cs"/>
      </a:defRPr>
    </a:lvl4pPr>
    <a:lvl5pPr marL="2560320" algn="l" defTabSz="1280160" rtl="0" eaLnBrk="1" latinLnBrk="0" hangingPunct="1">
      <a:defRPr kumimoji="1" sz="1680" kern="1200">
        <a:solidFill>
          <a:schemeClr val="tx1"/>
        </a:solidFill>
        <a:latin typeface="+mn-lt"/>
        <a:ea typeface="+mn-ea"/>
        <a:cs typeface="+mn-cs"/>
      </a:defRPr>
    </a:lvl5pPr>
    <a:lvl6pPr marL="3200400" algn="l" defTabSz="1280160" rtl="0" eaLnBrk="1" latinLnBrk="0" hangingPunct="1">
      <a:defRPr kumimoji="1" sz="1680" kern="1200">
        <a:solidFill>
          <a:schemeClr val="tx1"/>
        </a:solidFill>
        <a:latin typeface="+mn-lt"/>
        <a:ea typeface="+mn-ea"/>
        <a:cs typeface="+mn-cs"/>
      </a:defRPr>
    </a:lvl6pPr>
    <a:lvl7pPr marL="3840480" algn="l" defTabSz="1280160" rtl="0" eaLnBrk="1" latinLnBrk="0" hangingPunct="1">
      <a:defRPr kumimoji="1" sz="1680" kern="1200">
        <a:solidFill>
          <a:schemeClr val="tx1"/>
        </a:solidFill>
        <a:latin typeface="+mn-lt"/>
        <a:ea typeface="+mn-ea"/>
        <a:cs typeface="+mn-cs"/>
      </a:defRPr>
    </a:lvl7pPr>
    <a:lvl8pPr marL="4480560" algn="l" defTabSz="1280160" rtl="0" eaLnBrk="1" latinLnBrk="0" hangingPunct="1">
      <a:defRPr kumimoji="1" sz="1680" kern="1200">
        <a:solidFill>
          <a:schemeClr val="tx1"/>
        </a:solidFill>
        <a:latin typeface="+mn-lt"/>
        <a:ea typeface="+mn-ea"/>
        <a:cs typeface="+mn-cs"/>
      </a:defRPr>
    </a:lvl8pPr>
    <a:lvl9pPr marL="5120640" algn="l" defTabSz="1280160" rtl="0" eaLnBrk="1" latinLnBrk="0" hangingPunct="1">
      <a:defRPr kumimoji="1" sz="168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9182C8-D04B-4A1A-8523-950FC9621A72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78529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60120" y="2982596"/>
            <a:ext cx="10881360" cy="205803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920240" y="5440680"/>
            <a:ext cx="8961120" cy="24536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4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8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2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6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80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20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A8B6C-6B1F-4BD3-B7F6-168A29555C89}" type="datetimeFigureOut">
              <a:rPr kumimoji="1" lang="ja-JP" altLang="en-US" smtClean="0"/>
              <a:t>2020/1/27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34358-8247-4568-97F9-9763B8C661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93706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A8B6C-6B1F-4BD3-B7F6-168A29555C89}" type="datetimeFigureOut">
              <a:rPr kumimoji="1" lang="ja-JP" altLang="en-US" smtClean="0"/>
              <a:t>2020/1/27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34358-8247-4568-97F9-9763B8C661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337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9281160" y="384494"/>
            <a:ext cx="2880360" cy="819213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40080" y="384494"/>
            <a:ext cx="8427720" cy="819213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A8B6C-6B1F-4BD3-B7F6-168A29555C89}" type="datetimeFigureOut">
              <a:rPr kumimoji="1" lang="ja-JP" altLang="en-US" smtClean="0"/>
              <a:t>2020/1/27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34358-8247-4568-97F9-9763B8C661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0729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A8B6C-6B1F-4BD3-B7F6-168A29555C89}" type="datetimeFigureOut">
              <a:rPr kumimoji="1" lang="ja-JP" altLang="en-US" smtClean="0"/>
              <a:t>2020/1/27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34358-8247-4568-97F9-9763B8C661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7038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11238" y="6169661"/>
            <a:ext cx="10881360" cy="1906905"/>
          </a:xfrm>
        </p:spPr>
        <p:txBody>
          <a:bodyPr anchor="t"/>
          <a:lstStyle>
            <a:lvl1pPr algn="l">
              <a:defRPr sz="56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1011238" y="4069399"/>
            <a:ext cx="10881360" cy="2100262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4008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A8B6C-6B1F-4BD3-B7F6-168A29555C89}" type="datetimeFigureOut">
              <a:rPr kumimoji="1" lang="ja-JP" altLang="en-US" smtClean="0"/>
              <a:t>2020/1/27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34358-8247-4568-97F9-9763B8C661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9428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40080" y="2240281"/>
            <a:ext cx="5654040" cy="6336348"/>
          </a:xfrm>
        </p:spPr>
        <p:txBody>
          <a:bodyPr/>
          <a:lstStyle>
            <a:lvl1pPr>
              <a:defRPr sz="3920"/>
            </a:lvl1pPr>
            <a:lvl2pPr>
              <a:defRPr sz="3360"/>
            </a:lvl2pPr>
            <a:lvl3pPr>
              <a:defRPr sz="2800"/>
            </a:lvl3pPr>
            <a:lvl4pPr>
              <a:defRPr sz="2520"/>
            </a:lvl4pPr>
            <a:lvl5pPr>
              <a:defRPr sz="2520"/>
            </a:lvl5pPr>
            <a:lvl6pPr>
              <a:defRPr sz="2520"/>
            </a:lvl6pPr>
            <a:lvl7pPr>
              <a:defRPr sz="2520"/>
            </a:lvl7pPr>
            <a:lvl8pPr>
              <a:defRPr sz="2520"/>
            </a:lvl8pPr>
            <a:lvl9pPr>
              <a:defRPr sz="252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507480" y="2240281"/>
            <a:ext cx="5654040" cy="6336348"/>
          </a:xfrm>
        </p:spPr>
        <p:txBody>
          <a:bodyPr/>
          <a:lstStyle>
            <a:lvl1pPr>
              <a:defRPr sz="3920"/>
            </a:lvl1pPr>
            <a:lvl2pPr>
              <a:defRPr sz="3360"/>
            </a:lvl2pPr>
            <a:lvl3pPr>
              <a:defRPr sz="2800"/>
            </a:lvl3pPr>
            <a:lvl4pPr>
              <a:defRPr sz="2520"/>
            </a:lvl4pPr>
            <a:lvl5pPr>
              <a:defRPr sz="2520"/>
            </a:lvl5pPr>
            <a:lvl6pPr>
              <a:defRPr sz="2520"/>
            </a:lvl6pPr>
            <a:lvl7pPr>
              <a:defRPr sz="2520"/>
            </a:lvl7pPr>
            <a:lvl8pPr>
              <a:defRPr sz="2520"/>
            </a:lvl8pPr>
            <a:lvl9pPr>
              <a:defRPr sz="252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A8B6C-6B1F-4BD3-B7F6-168A29555C89}" type="datetimeFigureOut">
              <a:rPr kumimoji="1" lang="ja-JP" altLang="en-US" smtClean="0"/>
              <a:t>2020/1/27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34358-8247-4568-97F9-9763B8C661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7171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40080" y="2149158"/>
            <a:ext cx="5656263" cy="89566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40080" y="3044825"/>
            <a:ext cx="5656263" cy="5531803"/>
          </a:xfrm>
        </p:spPr>
        <p:txBody>
          <a:bodyPr/>
          <a:lstStyle>
            <a:lvl1pPr>
              <a:defRPr sz="3360"/>
            </a:lvl1pPr>
            <a:lvl2pPr>
              <a:defRPr sz="2800"/>
            </a:lvl2pPr>
            <a:lvl3pPr>
              <a:defRPr sz="2520"/>
            </a:lvl3pPr>
            <a:lvl4pPr>
              <a:defRPr sz="2240"/>
            </a:lvl4pPr>
            <a:lvl5pPr>
              <a:defRPr sz="2240"/>
            </a:lvl5pPr>
            <a:lvl6pPr>
              <a:defRPr sz="2240"/>
            </a:lvl6pPr>
            <a:lvl7pPr>
              <a:defRPr sz="2240"/>
            </a:lvl7pPr>
            <a:lvl8pPr>
              <a:defRPr sz="2240"/>
            </a:lvl8pPr>
            <a:lvl9pPr>
              <a:defRPr sz="224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503036" y="2149158"/>
            <a:ext cx="5658485" cy="89566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503036" y="3044825"/>
            <a:ext cx="5658485" cy="5531803"/>
          </a:xfrm>
        </p:spPr>
        <p:txBody>
          <a:bodyPr/>
          <a:lstStyle>
            <a:lvl1pPr>
              <a:defRPr sz="3360"/>
            </a:lvl1pPr>
            <a:lvl2pPr>
              <a:defRPr sz="2800"/>
            </a:lvl2pPr>
            <a:lvl3pPr>
              <a:defRPr sz="2520"/>
            </a:lvl3pPr>
            <a:lvl4pPr>
              <a:defRPr sz="2240"/>
            </a:lvl4pPr>
            <a:lvl5pPr>
              <a:defRPr sz="2240"/>
            </a:lvl5pPr>
            <a:lvl6pPr>
              <a:defRPr sz="2240"/>
            </a:lvl6pPr>
            <a:lvl7pPr>
              <a:defRPr sz="2240"/>
            </a:lvl7pPr>
            <a:lvl8pPr>
              <a:defRPr sz="2240"/>
            </a:lvl8pPr>
            <a:lvl9pPr>
              <a:defRPr sz="224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A8B6C-6B1F-4BD3-B7F6-168A29555C89}" type="datetimeFigureOut">
              <a:rPr kumimoji="1" lang="ja-JP" altLang="en-US" smtClean="0"/>
              <a:t>2020/1/27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34358-8247-4568-97F9-9763B8C661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2560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A8B6C-6B1F-4BD3-B7F6-168A29555C89}" type="datetimeFigureOut">
              <a:rPr kumimoji="1" lang="ja-JP" altLang="en-US" smtClean="0"/>
              <a:t>2020/1/27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34358-8247-4568-97F9-9763B8C661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9083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A8B6C-6B1F-4BD3-B7F6-168A29555C89}" type="datetimeFigureOut">
              <a:rPr kumimoji="1" lang="ja-JP" altLang="en-US" smtClean="0"/>
              <a:t>2020/1/27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34358-8247-4568-97F9-9763B8C661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224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40081" y="382270"/>
            <a:ext cx="4211638" cy="162687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005070" y="382271"/>
            <a:ext cx="7156450" cy="8194358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40081" y="2009141"/>
            <a:ext cx="4211638" cy="6567488"/>
          </a:xfrm>
        </p:spPr>
        <p:txBody>
          <a:bodyPr/>
          <a:lstStyle>
            <a:lvl1pPr marL="0" indent="0">
              <a:buNone/>
              <a:defRPr sz="1960"/>
            </a:lvl1pPr>
            <a:lvl2pPr marL="640080" indent="0">
              <a:buNone/>
              <a:defRPr sz="1680"/>
            </a:lvl2pPr>
            <a:lvl3pPr marL="1280160" indent="0">
              <a:buNone/>
              <a:defRPr sz="1400"/>
            </a:lvl3pPr>
            <a:lvl4pPr marL="1920240" indent="0">
              <a:buNone/>
              <a:defRPr sz="1260"/>
            </a:lvl4pPr>
            <a:lvl5pPr marL="2560320" indent="0">
              <a:buNone/>
              <a:defRPr sz="1260"/>
            </a:lvl5pPr>
            <a:lvl6pPr marL="3200400" indent="0">
              <a:buNone/>
              <a:defRPr sz="1260"/>
            </a:lvl6pPr>
            <a:lvl7pPr marL="3840480" indent="0">
              <a:buNone/>
              <a:defRPr sz="1260"/>
            </a:lvl7pPr>
            <a:lvl8pPr marL="4480560" indent="0">
              <a:buNone/>
              <a:defRPr sz="1260"/>
            </a:lvl8pPr>
            <a:lvl9pPr marL="5120640" indent="0">
              <a:buNone/>
              <a:defRPr sz="126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A8B6C-6B1F-4BD3-B7F6-168A29555C89}" type="datetimeFigureOut">
              <a:rPr kumimoji="1" lang="ja-JP" altLang="en-US" smtClean="0"/>
              <a:t>2020/1/27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34358-8247-4568-97F9-9763B8C661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4206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09203" y="6720840"/>
            <a:ext cx="7680960" cy="79343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2509203" y="857885"/>
            <a:ext cx="7680960" cy="5760720"/>
          </a:xfrm>
        </p:spPr>
        <p:txBody>
          <a:bodyPr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2509203" y="7514273"/>
            <a:ext cx="7680960" cy="1126807"/>
          </a:xfrm>
        </p:spPr>
        <p:txBody>
          <a:bodyPr/>
          <a:lstStyle>
            <a:lvl1pPr marL="0" indent="0">
              <a:buNone/>
              <a:defRPr sz="1960"/>
            </a:lvl1pPr>
            <a:lvl2pPr marL="640080" indent="0">
              <a:buNone/>
              <a:defRPr sz="1680"/>
            </a:lvl2pPr>
            <a:lvl3pPr marL="1280160" indent="0">
              <a:buNone/>
              <a:defRPr sz="1400"/>
            </a:lvl3pPr>
            <a:lvl4pPr marL="1920240" indent="0">
              <a:buNone/>
              <a:defRPr sz="1260"/>
            </a:lvl4pPr>
            <a:lvl5pPr marL="2560320" indent="0">
              <a:buNone/>
              <a:defRPr sz="1260"/>
            </a:lvl5pPr>
            <a:lvl6pPr marL="3200400" indent="0">
              <a:buNone/>
              <a:defRPr sz="1260"/>
            </a:lvl6pPr>
            <a:lvl7pPr marL="3840480" indent="0">
              <a:buNone/>
              <a:defRPr sz="1260"/>
            </a:lvl7pPr>
            <a:lvl8pPr marL="4480560" indent="0">
              <a:buNone/>
              <a:defRPr sz="1260"/>
            </a:lvl8pPr>
            <a:lvl9pPr marL="5120640" indent="0">
              <a:buNone/>
              <a:defRPr sz="126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A8B6C-6B1F-4BD3-B7F6-168A29555C89}" type="datetimeFigureOut">
              <a:rPr kumimoji="1" lang="ja-JP" altLang="en-US" smtClean="0"/>
              <a:t>2020/1/27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34358-8247-4568-97F9-9763B8C661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4820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40080" y="384493"/>
            <a:ext cx="1152144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40080" y="2240281"/>
            <a:ext cx="11521440" cy="6336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40080" y="8898891"/>
            <a:ext cx="29870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6A8B6C-6B1F-4BD3-B7F6-168A29555C89}" type="datetimeFigureOut">
              <a:rPr kumimoji="1" lang="ja-JP" altLang="en-US" smtClean="0"/>
              <a:t>2020/1/27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373880" y="8898891"/>
            <a:ext cx="40538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9174480" y="8898891"/>
            <a:ext cx="29870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334358-8247-4568-97F9-9763B8C661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619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80160" rtl="0" eaLnBrk="1" latinLnBrk="0" hangingPunct="1">
        <a:spcBef>
          <a:spcPct val="0"/>
        </a:spcBef>
        <a:buNone/>
        <a:defRPr kumimoji="1"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0060" indent="-480060" algn="l" defTabSz="128016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4480" kern="1200">
          <a:solidFill>
            <a:schemeClr val="tx1"/>
          </a:solidFill>
          <a:latin typeface="+mn-lt"/>
          <a:ea typeface="+mn-ea"/>
          <a:cs typeface="+mn-cs"/>
        </a:defRPr>
      </a:lvl1pPr>
      <a:lvl2pPr marL="1040130" indent="-400050" algn="l" defTabSz="128016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392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36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角丸四角形 68"/>
          <p:cNvSpPr/>
          <p:nvPr/>
        </p:nvSpPr>
        <p:spPr>
          <a:xfrm>
            <a:off x="4318646" y="571172"/>
            <a:ext cx="4205028" cy="8942814"/>
          </a:xfrm>
          <a:prstGeom prst="roundRect">
            <a:avLst>
              <a:gd name="adj" fmla="val 3299"/>
            </a:avLst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ja-JP" altLang="en-US" sz="1960" dirty="0"/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4845" y="-7488"/>
            <a:ext cx="12801600" cy="473207"/>
          </a:xfrm>
          <a:gradFill flip="none" rotWithShape="1">
            <a:gsLst>
              <a:gs pos="80000">
                <a:srgbClr val="0070C0"/>
              </a:gs>
              <a:gs pos="0">
                <a:srgbClr val="0070C0"/>
              </a:gs>
              <a:gs pos="100000">
                <a:srgbClr val="0070C0"/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gradFill>
              <a:gsLst>
                <a:gs pos="0">
                  <a:srgbClr val="0070C0"/>
                </a:gs>
                <a:gs pos="100000">
                  <a:srgbClr val="0070C0"/>
                </a:gs>
                <a:gs pos="10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txBody>
          <a:bodyPr>
            <a:noAutofit/>
          </a:bodyPr>
          <a:lstStyle/>
          <a:p>
            <a:pPr algn="l">
              <a:tabLst>
                <a:tab pos="4306888" algn="l"/>
              </a:tabLst>
            </a:pPr>
            <a:r>
              <a:rPr lang="ja-JP" altLang="en-US" sz="20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今後</a:t>
            </a:r>
            <a:r>
              <a:rPr lang="ja-JP" altLang="en-US" sz="20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の地球温暖化</a:t>
            </a:r>
            <a:r>
              <a:rPr lang="ja-JP" altLang="en-US" sz="20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対策のあり方について</a:t>
            </a:r>
          </a:p>
        </p:txBody>
      </p:sp>
      <p:sp>
        <p:nvSpPr>
          <p:cNvPr id="52" name="テキスト ボックス 2" title="※電気の排出係数は関西電力株式会社の2012年度の値（0.514kg-CO２/kWh）を用いて設定（進行管理にも活用）"/>
          <p:cNvSpPr txBox="1">
            <a:spLocks noChangeArrowheads="1"/>
          </p:cNvSpPr>
          <p:nvPr/>
        </p:nvSpPr>
        <p:spPr bwMode="auto">
          <a:xfrm>
            <a:off x="4254675" y="7105207"/>
            <a:ext cx="1512298" cy="864284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rot="0" vert="horz" wrap="square" lIns="128016" tIns="64008" rIns="128016" bIns="64008" anchor="t" anchorCtr="0">
            <a:noAutofit/>
          </a:bodyPr>
          <a:lstStyle/>
          <a:p>
            <a:pPr marL="120015" indent="-120015">
              <a:lnSpc>
                <a:spcPts val="800"/>
              </a:lnSpc>
            </a:pPr>
            <a:r>
              <a:rPr lang="en-US" altLang="ja-JP" sz="700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/>
              </a:rPr>
              <a:t>※</a:t>
            </a:r>
            <a:r>
              <a:rPr lang="ja-JP" altLang="en-US" sz="700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/>
              </a:rPr>
              <a:t>電力の</a:t>
            </a:r>
            <a:r>
              <a:rPr lang="en-US" altLang="ja-JP" sz="700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/>
              </a:rPr>
              <a:t>CO</a:t>
            </a:r>
            <a:r>
              <a:rPr lang="en-US" altLang="ja-JP" sz="500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/>
              </a:rPr>
              <a:t>2</a:t>
            </a:r>
            <a:r>
              <a:rPr lang="ja-JP" altLang="en-US" sz="700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/>
              </a:rPr>
              <a:t>排出係数は関西電力株式会社の</a:t>
            </a:r>
            <a:r>
              <a:rPr lang="en-US" sz="700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/>
              </a:rPr>
              <a:t>2012</a:t>
            </a:r>
            <a:r>
              <a:rPr lang="ja-JP" altLang="en-US" sz="700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/>
              </a:rPr>
              <a:t>年度の値（</a:t>
            </a:r>
            <a:r>
              <a:rPr lang="en-US" sz="700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/>
              </a:rPr>
              <a:t>0.514kg-CO</a:t>
            </a:r>
            <a:r>
              <a:rPr lang="ja-JP" altLang="en-US" sz="700" baseline="-25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/>
              </a:rPr>
              <a:t>２</a:t>
            </a:r>
            <a:r>
              <a:rPr lang="en-US" sz="700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/>
              </a:rPr>
              <a:t>/kWh</a:t>
            </a:r>
            <a:r>
              <a:rPr lang="ja-JP" altLang="en-US" sz="700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/>
              </a:rPr>
              <a:t>）を用いて進行管理。</a:t>
            </a:r>
            <a:endParaRPr lang="en-US" altLang="ja-JP" sz="700" dirty="0" smtClean="0"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/>
            </a:endParaRPr>
          </a:p>
          <a:p>
            <a:pPr marL="119063" indent="63500">
              <a:lnSpc>
                <a:spcPts val="800"/>
              </a:lnSpc>
            </a:pPr>
            <a:r>
              <a:rPr lang="ja-JP" altLang="en-US" sz="700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/>
              </a:rPr>
              <a:t>なお、</a:t>
            </a:r>
            <a:r>
              <a:rPr lang="en-US" altLang="ja-JP" sz="700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/>
              </a:rPr>
              <a:t>2005</a:t>
            </a:r>
            <a:r>
              <a:rPr lang="ja-JP" altLang="en-US" sz="700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/>
              </a:rPr>
              <a:t>年度は当該年度の排出係数（</a:t>
            </a:r>
            <a:r>
              <a:rPr lang="en-US" altLang="ja-JP" sz="700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/>
              </a:rPr>
              <a:t>0.358kg-CO</a:t>
            </a:r>
            <a:r>
              <a:rPr lang="ja-JP" altLang="en-US" sz="700" baseline="-25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/>
              </a:rPr>
              <a:t>２</a:t>
            </a:r>
            <a:r>
              <a:rPr lang="en-US" altLang="ja-JP" sz="700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/>
              </a:rPr>
              <a:t>/kWh</a:t>
            </a:r>
            <a:r>
              <a:rPr lang="ja-JP" altLang="en-US" sz="700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/>
              </a:rPr>
              <a:t>）を使用。</a:t>
            </a:r>
            <a:endParaRPr lang="ja-JP" altLang="en-US" sz="700" dirty="0"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/>
            </a:endParaRPr>
          </a:p>
        </p:txBody>
      </p:sp>
      <p:sp>
        <p:nvSpPr>
          <p:cNvPr id="55" name="正方形/長方形 54"/>
          <p:cNvSpPr/>
          <p:nvPr/>
        </p:nvSpPr>
        <p:spPr>
          <a:xfrm>
            <a:off x="4289648" y="1042762"/>
            <a:ext cx="4124211" cy="22211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120"/>
              </a:lnSpc>
            </a:pPr>
            <a:endParaRPr lang="en-US" altLang="ja-JP" sz="1470" b="1" u="sng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1120"/>
              </a:lnSpc>
            </a:pPr>
            <a:r>
              <a:rPr lang="ja-JP" altLang="en-US" sz="1200" b="1" u="sng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◆基本的な考え方</a:t>
            </a:r>
            <a:endParaRPr lang="en-US" altLang="ja-JP" sz="1200" b="1" u="sng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107950" indent="-107950"/>
            <a:r>
              <a:rPr lang="ja-JP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○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府としては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、グローバルかつ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長期的な視点に立ち、国の施策等との整合を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図りながら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、地域特性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に応じて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、継続的、計画的に施策を推進するために、本計画を策定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107950" indent="-107950"/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○温室効果ガスの排出を抑制する「緩和策」に加えて、人の健康等への影響を軽減する「適応策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」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について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も本計画に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位置づけ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推進</a:t>
            </a:r>
            <a:endParaRPr lang="en-US" altLang="ja-JP" sz="10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1100"/>
              </a:lnSpc>
              <a:spcBef>
                <a:spcPts val="1200"/>
              </a:spcBef>
            </a:pPr>
            <a:r>
              <a:rPr lang="ja-JP" altLang="en-US" sz="1200" b="1" u="sng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◆</a:t>
            </a:r>
            <a:r>
              <a:rPr lang="ja-JP" altLang="en-US" sz="1200" b="1" u="sng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計画</a:t>
            </a:r>
            <a:r>
              <a:rPr lang="ja-JP" altLang="en-US" sz="1200" b="1" u="sng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期間</a:t>
            </a:r>
            <a:endParaRPr lang="en-US" altLang="ja-JP" sz="1200" b="1" u="sng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95250">
              <a:lnSpc>
                <a:spcPts val="1100"/>
              </a:lnSpc>
              <a:spcBef>
                <a:spcPts val="300"/>
              </a:spcBef>
            </a:pPr>
            <a:r>
              <a:rPr lang="en-US" altLang="ja-JP" sz="10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2015</a:t>
            </a:r>
            <a:r>
              <a:rPr lang="ja-JP" altLang="en-US" sz="10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年度～</a:t>
            </a:r>
            <a:r>
              <a:rPr lang="en-US" altLang="ja-JP" sz="10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2020</a:t>
            </a:r>
            <a:r>
              <a:rPr lang="ja-JP" altLang="en-US" sz="10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年度</a:t>
            </a:r>
            <a:endParaRPr lang="en-US" altLang="ja-JP" sz="10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840"/>
              </a:lnSpc>
            </a:pPr>
            <a:endParaRPr lang="ja-JP" altLang="en-US" sz="1470" u="sng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1100"/>
              </a:lnSpc>
            </a:pPr>
            <a:r>
              <a:rPr lang="ja-JP" altLang="en-US" sz="1200" b="1" u="sng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◆計画</a:t>
            </a:r>
            <a:r>
              <a:rPr lang="ja-JP" altLang="en-US" sz="1200" b="1" u="sng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目標</a:t>
            </a:r>
            <a:endParaRPr lang="en-US" altLang="ja-JP" sz="12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95250">
              <a:lnSpc>
                <a:spcPts val="1100"/>
              </a:lnSpc>
              <a:spcBef>
                <a:spcPts val="300"/>
              </a:spcBef>
            </a:pPr>
            <a:r>
              <a:rPr lang="en-US" altLang="ja-JP" sz="1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2020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年度までに温室効果ガス排出量を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2005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年度比で７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%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削減</a:t>
            </a:r>
            <a:endParaRPr lang="en-US" altLang="ja-JP" sz="10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1400"/>
              </a:lnSpc>
            </a:pPr>
            <a:endParaRPr lang="en-US" altLang="ja-JP" sz="1000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70" name="正方形/長方形 69"/>
          <p:cNvSpPr/>
          <p:nvPr/>
        </p:nvSpPr>
        <p:spPr>
          <a:xfrm>
            <a:off x="4293696" y="6021154"/>
            <a:ext cx="4202890" cy="579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538" indent="-109538">
              <a:spcBef>
                <a:spcPts val="300"/>
              </a:spcBef>
            </a:pPr>
            <a:r>
              <a:rPr lang="ja-JP" altLang="en-US" sz="1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＜府域における温室</a:t>
            </a:r>
            <a:r>
              <a:rPr lang="ja-JP" altLang="en-US" sz="1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効果ガス</a:t>
            </a:r>
            <a:r>
              <a:rPr lang="ja-JP" altLang="en-US" sz="1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排出量＞</a:t>
            </a:r>
            <a:endParaRPr lang="en-US" altLang="ja-JP" sz="10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109538" indent="-109538">
              <a:spcBef>
                <a:spcPts val="200"/>
              </a:spcBef>
            </a:pP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2016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年度の温室効果ガス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排出量は</a:t>
            </a:r>
            <a:r>
              <a:rPr lang="en-US" altLang="ja-JP" sz="1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5,642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万トンであり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、本計画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の基準年度である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2005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年度比で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0.7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％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増加</a:t>
            </a:r>
            <a:endParaRPr lang="en-US" altLang="ja-JP" sz="1000" b="1" u="sng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75" name="角丸四角形 74"/>
          <p:cNvSpPr/>
          <p:nvPr/>
        </p:nvSpPr>
        <p:spPr>
          <a:xfrm>
            <a:off x="74401" y="571172"/>
            <a:ext cx="4199065" cy="8909947"/>
          </a:xfrm>
          <a:prstGeom prst="roundRect">
            <a:avLst>
              <a:gd name="adj" fmla="val 3299"/>
            </a:avLst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ja-JP" altLang="en-US" sz="1960" dirty="0"/>
          </a:p>
        </p:txBody>
      </p:sp>
      <p:sp>
        <p:nvSpPr>
          <p:cNvPr id="78" name="角丸四角形 77"/>
          <p:cNvSpPr/>
          <p:nvPr/>
        </p:nvSpPr>
        <p:spPr>
          <a:xfrm>
            <a:off x="8602413" y="6250145"/>
            <a:ext cx="4125111" cy="3238869"/>
          </a:xfrm>
          <a:prstGeom prst="roundRect">
            <a:avLst>
              <a:gd name="adj" fmla="val 3299"/>
            </a:avLst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ja-JP" altLang="en-US" sz="1960" dirty="0"/>
          </a:p>
        </p:txBody>
      </p:sp>
      <p:sp>
        <p:nvSpPr>
          <p:cNvPr id="80" name="正方形/長方形 79"/>
          <p:cNvSpPr/>
          <p:nvPr/>
        </p:nvSpPr>
        <p:spPr>
          <a:xfrm>
            <a:off x="9189016" y="7114683"/>
            <a:ext cx="294676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ja-JP" altLang="en-US" sz="10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環境審議会温暖化対策部会で審議・</a:t>
            </a:r>
            <a:r>
              <a:rPr lang="ja-JP" altLang="en-US" sz="10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検討</a:t>
            </a:r>
            <a:endParaRPr lang="en-US" altLang="ja-JP" sz="10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79" name="角丸四角形 78"/>
          <p:cNvSpPr/>
          <p:nvPr/>
        </p:nvSpPr>
        <p:spPr>
          <a:xfrm>
            <a:off x="8580323" y="6250145"/>
            <a:ext cx="2865504" cy="3060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/>
              </a:gs>
              <a:gs pos="31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0800000" scaled="1"/>
            <a:tileRect/>
          </a:gra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400" b="1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検討スケジュール（案）</a:t>
            </a:r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8580323" y="6672808"/>
            <a:ext cx="4248407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1000" b="1" u="sng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2019</a:t>
            </a:r>
            <a:r>
              <a:rPr lang="ja-JP" altLang="en-US" sz="1000" b="1" u="sng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</a:t>
            </a:r>
            <a:r>
              <a:rPr lang="en-US" altLang="ja-JP" sz="1000" b="1" u="sng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12</a:t>
            </a:r>
            <a:r>
              <a:rPr lang="ja-JP" altLang="en-US" sz="1000" b="1" u="sng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月　今後</a:t>
            </a:r>
            <a:r>
              <a:rPr lang="ja-JP" altLang="en-US" sz="1000" b="1" u="sng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の地球温暖化</a:t>
            </a:r>
            <a:r>
              <a:rPr lang="ja-JP" altLang="en-US" sz="1000" b="1" u="sng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対策のあり方について環境審議会に諮問</a:t>
            </a:r>
          </a:p>
        </p:txBody>
      </p:sp>
      <p:sp>
        <p:nvSpPr>
          <p:cNvPr id="54" name="正方形/長方形 53"/>
          <p:cNvSpPr/>
          <p:nvPr/>
        </p:nvSpPr>
        <p:spPr>
          <a:xfrm>
            <a:off x="9092181" y="9200549"/>
            <a:ext cx="242118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ja-JP" altLang="en-US" sz="10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３月頃 </a:t>
            </a:r>
            <a:r>
              <a:rPr lang="ja-JP" altLang="en-US" sz="1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10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改定</a:t>
            </a:r>
            <a:r>
              <a:rPr lang="ja-JP" altLang="en-US" sz="10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計画の公表</a:t>
            </a:r>
            <a:endParaRPr lang="en-US" altLang="ja-JP" sz="10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8613850" y="8566140"/>
            <a:ext cx="2669854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1000" b="1" u="sng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2020</a:t>
            </a:r>
            <a:r>
              <a:rPr lang="ja-JP" altLang="en-US" sz="1000" b="1" u="sng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</a:t>
            </a:r>
            <a:r>
              <a:rPr lang="en-US" altLang="ja-JP" sz="1000" b="1" u="sng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11</a:t>
            </a:r>
            <a:r>
              <a:rPr lang="ja-JP" altLang="en-US" sz="1000" b="1" u="sng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月頃</a:t>
            </a:r>
            <a:r>
              <a:rPr lang="ja-JP" altLang="en-US" sz="1000" b="1" u="sng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環境審議会から答申</a:t>
            </a:r>
          </a:p>
        </p:txBody>
      </p:sp>
      <p:sp>
        <p:nvSpPr>
          <p:cNvPr id="63" name="テキスト ボックス 62"/>
          <p:cNvSpPr txBox="1"/>
          <p:nvPr/>
        </p:nvSpPr>
        <p:spPr>
          <a:xfrm>
            <a:off x="8628429" y="8896759"/>
            <a:ext cx="3497796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/>
            <a:r>
              <a:rPr lang="en-US" altLang="ja-JP" sz="1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2021</a:t>
            </a:r>
            <a:r>
              <a:rPr lang="ja-JP" altLang="en-US" sz="1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年１月頃　 </a:t>
            </a:r>
            <a:r>
              <a:rPr lang="ja-JP" altLang="en-US" sz="1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改定</a:t>
            </a:r>
            <a:r>
              <a:rPr lang="ja-JP" altLang="en-US" sz="10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計画案作成・パブリックコメント実施</a:t>
            </a:r>
            <a:endParaRPr lang="en-US" altLang="ja-JP" sz="10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7" name="下矢印 6"/>
          <p:cNvSpPr/>
          <p:nvPr/>
        </p:nvSpPr>
        <p:spPr>
          <a:xfrm>
            <a:off x="8863555" y="7035692"/>
            <a:ext cx="412400" cy="14866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3528"/>
          </a:p>
        </p:txBody>
      </p:sp>
      <p:pic>
        <p:nvPicPr>
          <p:cNvPr id="67" name="図 66"/>
          <p:cNvPicPr/>
          <p:nvPr/>
        </p:nvPicPr>
        <p:blipFill>
          <a:blip r:embed="rId3"/>
          <a:stretch>
            <a:fillRect/>
          </a:stretch>
        </p:blipFill>
        <p:spPr>
          <a:xfrm>
            <a:off x="5590842" y="6600800"/>
            <a:ext cx="2840812" cy="1723926"/>
          </a:xfrm>
          <a:prstGeom prst="rect">
            <a:avLst/>
          </a:prstGeom>
        </p:spPr>
      </p:pic>
      <p:sp>
        <p:nvSpPr>
          <p:cNvPr id="93" name="角丸四角形 92"/>
          <p:cNvSpPr/>
          <p:nvPr/>
        </p:nvSpPr>
        <p:spPr>
          <a:xfrm>
            <a:off x="64096" y="554897"/>
            <a:ext cx="4124479" cy="3060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/>
              </a:gs>
              <a:gs pos="31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0800000" scaled="1"/>
            <a:tileRect/>
          </a:gra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40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世界と国における状況と動向</a:t>
            </a:r>
            <a:endParaRPr lang="ja-JP" altLang="en-US" sz="1400" b="1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58" name="正方形/長方形 57"/>
          <p:cNvSpPr/>
          <p:nvPr/>
        </p:nvSpPr>
        <p:spPr>
          <a:xfrm>
            <a:off x="98860" y="6024736"/>
            <a:ext cx="416790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2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＜世界の動向＞</a:t>
            </a:r>
            <a:endParaRPr lang="en-US" altLang="ja-JP" sz="12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en-US" altLang="ja-JP" sz="1000" b="1" u="sng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2016</a:t>
            </a:r>
            <a:r>
              <a:rPr lang="ja-JP" altLang="en-US" sz="1000" b="1" u="sng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</a:t>
            </a:r>
            <a:r>
              <a:rPr lang="en-US" altLang="ja-JP" sz="1000" b="1" u="sng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11</a:t>
            </a:r>
            <a:r>
              <a:rPr lang="ja-JP" altLang="en-US" sz="1000" b="1" u="sng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月　気候変動に関する国際</a:t>
            </a:r>
            <a:r>
              <a:rPr lang="ja-JP" altLang="en-US" sz="1000" b="1" u="sng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枠組み「パリ協定」の</a:t>
            </a:r>
            <a:r>
              <a:rPr lang="ja-JP" altLang="en-US" sz="1000" b="1" u="sng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発効</a:t>
            </a:r>
            <a:endParaRPr lang="en-US" altLang="ja-JP" sz="1000" b="1" u="sng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163513" indent="-136525"/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〇産業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革命前から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の平均気温の上昇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を２℃より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十分下方に保持すると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ともに、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1.5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℃に抑える努力を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追求</a:t>
            </a:r>
            <a:endParaRPr lang="en-US" altLang="ja-JP" sz="1400" b="1" u="sng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4" name="正方形/長方形 63"/>
          <p:cNvSpPr/>
          <p:nvPr/>
        </p:nvSpPr>
        <p:spPr>
          <a:xfrm>
            <a:off x="123103" y="7491964"/>
            <a:ext cx="4214597" cy="14183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2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＜国の動向</a:t>
            </a: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＞</a:t>
            </a:r>
            <a:endParaRPr lang="en-US" altLang="ja-JP" sz="12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en-US" altLang="ja-JP" sz="1000" b="1" u="sng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2016</a:t>
            </a:r>
            <a:r>
              <a:rPr lang="ja-JP" altLang="en-US" sz="1000" b="1" u="sng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年５月　地球温暖化対策計画の策定</a:t>
            </a:r>
            <a:endParaRPr lang="en-US" altLang="ja-JP" sz="1000" b="1" u="sng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0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〇</a:t>
            </a:r>
            <a:r>
              <a:rPr lang="en-US" altLang="ja-JP" sz="10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2030</a:t>
            </a:r>
            <a:r>
              <a:rPr lang="ja-JP" altLang="en-US" sz="10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年度に</a:t>
            </a:r>
            <a:r>
              <a:rPr lang="en-US" altLang="ja-JP" sz="10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2013</a:t>
            </a:r>
            <a:r>
              <a:rPr lang="ja-JP" altLang="en-US" sz="10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年度比</a:t>
            </a:r>
            <a:r>
              <a:rPr lang="en-US" altLang="ja-JP" sz="10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26</a:t>
            </a:r>
            <a:r>
              <a:rPr lang="ja-JP" altLang="en-US" sz="10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％削減</a:t>
            </a:r>
            <a:endParaRPr lang="en-US" altLang="ja-JP" sz="1000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0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〇</a:t>
            </a:r>
            <a:r>
              <a:rPr lang="ja-JP" altLang="en-US" sz="10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長期的</a:t>
            </a:r>
            <a:r>
              <a:rPr lang="ja-JP" altLang="en-US" sz="10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目標として</a:t>
            </a:r>
            <a:r>
              <a:rPr lang="en-US" altLang="ja-JP" sz="10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2050</a:t>
            </a:r>
            <a:r>
              <a:rPr lang="ja-JP" altLang="en-US" sz="10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年までに</a:t>
            </a:r>
            <a:r>
              <a:rPr lang="en-US" altLang="ja-JP" sz="10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80</a:t>
            </a:r>
            <a:r>
              <a:rPr lang="ja-JP" altLang="en-US" sz="10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％の温室効果ガスの削減</a:t>
            </a:r>
            <a:r>
              <a:rPr lang="ja-JP" altLang="en-US" sz="10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をめざす</a:t>
            </a:r>
            <a:endParaRPr lang="en-US" altLang="ja-JP" sz="1000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spcBef>
                <a:spcPts val="500"/>
              </a:spcBef>
            </a:pPr>
            <a:r>
              <a:rPr lang="en-US" altLang="ja-JP" sz="1000" b="1" u="sng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2018</a:t>
            </a:r>
            <a:r>
              <a:rPr lang="ja-JP" altLang="en-US" sz="1000" b="1" u="sng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</a:t>
            </a:r>
            <a:r>
              <a:rPr lang="en-US" altLang="ja-JP" sz="1000" b="1" u="sng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11</a:t>
            </a:r>
            <a:r>
              <a:rPr lang="ja-JP" altLang="en-US" sz="1000" b="1" u="sng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月</a:t>
            </a:r>
            <a:r>
              <a:rPr lang="ja-JP" altLang="en-US" sz="1000" b="1" u="sng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1000" b="1" u="sng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気候変動適応計画の策定</a:t>
            </a:r>
            <a:endParaRPr lang="en-US" altLang="ja-JP" sz="1000" b="1" u="sng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123825" indent="-123825"/>
            <a:r>
              <a:rPr lang="ja-JP" altLang="en-US" sz="10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〇国</a:t>
            </a:r>
            <a:r>
              <a:rPr lang="ja-JP" altLang="en-US" sz="10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：関係者の基本的</a:t>
            </a:r>
            <a:r>
              <a:rPr lang="ja-JP" altLang="en-US" sz="10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役割、分野別施策、評価手法等の開発など</a:t>
            </a:r>
            <a:endParaRPr lang="en-US" altLang="ja-JP" sz="1000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123825" indent="-123825"/>
            <a:r>
              <a:rPr lang="ja-JP" altLang="en-US" sz="10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〇都道府県：地域</a:t>
            </a:r>
            <a:r>
              <a:rPr lang="ja-JP" altLang="en-US" sz="10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気候変動適応</a:t>
            </a:r>
            <a:r>
              <a:rPr lang="ja-JP" altLang="en-US" sz="10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計画の策定、地域</a:t>
            </a:r>
            <a:r>
              <a:rPr lang="ja-JP" altLang="en-US" sz="10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気候変動適応</a:t>
            </a:r>
            <a:r>
              <a:rPr lang="ja-JP" altLang="en-US" sz="10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センターの確保など</a:t>
            </a:r>
            <a:endParaRPr lang="en-US" altLang="ja-JP" sz="10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06" name="正方形/長方形 105"/>
          <p:cNvSpPr/>
          <p:nvPr/>
        </p:nvSpPr>
        <p:spPr>
          <a:xfrm>
            <a:off x="9296602" y="7400928"/>
            <a:ext cx="3362748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300"/>
              </a:spcBef>
            </a:pPr>
            <a:r>
              <a:rPr lang="ja-JP" altLang="en-US" sz="9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第１回　対策のあり方の</a:t>
            </a:r>
            <a:r>
              <a:rPr lang="ja-JP" altLang="en-US" sz="9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論点</a:t>
            </a:r>
            <a:r>
              <a:rPr lang="ja-JP" altLang="en-US" sz="9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整理</a:t>
            </a:r>
            <a:endParaRPr lang="en-US" altLang="ja-JP" sz="900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spcBef>
                <a:spcPts val="300"/>
              </a:spcBef>
            </a:pPr>
            <a:r>
              <a:rPr lang="ja-JP" altLang="en-US" sz="9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第２回　今後の</a:t>
            </a:r>
            <a:r>
              <a:rPr lang="ja-JP" altLang="en-US" sz="9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基本</a:t>
            </a:r>
            <a:r>
              <a:rPr lang="ja-JP" altLang="en-US" sz="9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方針、目標設定や進行管理の考え方</a:t>
            </a:r>
            <a:endParaRPr lang="en-US" altLang="ja-JP" sz="900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lvl="0">
              <a:spcBef>
                <a:spcPts val="300"/>
              </a:spcBef>
            </a:pPr>
            <a:r>
              <a:rPr lang="ja-JP" altLang="en-US" sz="9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第３回　今後の取組みの方向性</a:t>
            </a:r>
            <a:endParaRPr lang="en-US" altLang="ja-JP" sz="900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lvl="0">
              <a:spcBef>
                <a:spcPts val="300"/>
              </a:spcBef>
            </a:pPr>
            <a:r>
              <a:rPr lang="ja-JP" altLang="en-US" sz="9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第４回　答申</a:t>
            </a:r>
            <a:r>
              <a:rPr lang="ja-JP" altLang="en-US" sz="9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案</a:t>
            </a:r>
            <a:r>
              <a:rPr lang="ja-JP" altLang="en-US" sz="9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とりまとめ  </a:t>
            </a:r>
            <a:endParaRPr lang="en-US" altLang="ja-JP" sz="900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lvl="0">
              <a:spcBef>
                <a:spcPts val="300"/>
              </a:spcBef>
            </a:pPr>
            <a:r>
              <a:rPr lang="ja-JP" altLang="en-US" sz="9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（第５回　予備）</a:t>
            </a:r>
            <a:endParaRPr lang="en-US" altLang="ja-JP" sz="9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07" name="正方形/長方形 106"/>
          <p:cNvSpPr/>
          <p:nvPr/>
        </p:nvSpPr>
        <p:spPr>
          <a:xfrm>
            <a:off x="4309816" y="5828109"/>
            <a:ext cx="2537589" cy="2333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120"/>
              </a:lnSpc>
            </a:pPr>
            <a:r>
              <a:rPr lang="ja-JP" altLang="en-US" sz="1200" b="1" u="sng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◆計画の進捗</a:t>
            </a:r>
            <a:r>
              <a:rPr lang="ja-JP" altLang="en-US" sz="1200" b="1" u="sng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状況</a:t>
            </a:r>
            <a:endParaRPr lang="en-US" altLang="ja-JP" sz="1000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133" name="正方形/長方形 132"/>
          <p:cNvSpPr/>
          <p:nvPr/>
        </p:nvSpPr>
        <p:spPr>
          <a:xfrm>
            <a:off x="5196014" y="8191925"/>
            <a:ext cx="316835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9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9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大阪府域</a:t>
            </a:r>
            <a:r>
              <a:rPr lang="ja-JP" altLang="en-US" sz="9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における温室効果ガス排出量の</a:t>
            </a:r>
            <a:r>
              <a:rPr lang="ja-JP" altLang="en-US" sz="9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推移</a:t>
            </a:r>
            <a:endParaRPr lang="ja-JP" altLang="en-US" sz="9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73" name="角丸四角形 72"/>
          <p:cNvSpPr/>
          <p:nvPr/>
        </p:nvSpPr>
        <p:spPr>
          <a:xfrm>
            <a:off x="8121531" y="5154159"/>
            <a:ext cx="359601" cy="701038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74" name="テキスト ボックス 73"/>
          <p:cNvSpPr txBox="1"/>
          <p:nvPr/>
        </p:nvSpPr>
        <p:spPr>
          <a:xfrm>
            <a:off x="8047315" y="5149886"/>
            <a:ext cx="492443" cy="821905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spAutoFit/>
          </a:bodyPr>
          <a:lstStyle/>
          <a:p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温暖化の</a:t>
            </a:r>
            <a:endParaRPr lang="en-US" altLang="ja-JP" sz="10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影響の軽減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76" name="テキスト ボックス 75"/>
          <p:cNvSpPr txBox="1"/>
          <p:nvPr/>
        </p:nvSpPr>
        <p:spPr>
          <a:xfrm>
            <a:off x="4313052" y="3091143"/>
            <a:ext cx="3744416" cy="199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800"/>
              </a:lnSpc>
            </a:pPr>
            <a:r>
              <a:rPr lang="ja-JP" altLang="en-US" sz="1200" b="1" u="sng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◆取組の</a:t>
            </a:r>
            <a:r>
              <a:rPr lang="ja-JP" altLang="en-US" sz="1200" b="1" u="sng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推進（主な部門等）</a:t>
            </a:r>
            <a:endParaRPr lang="en-US" altLang="ja-JP" sz="1200" b="1" u="sng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81" name="テキスト ボックス 80"/>
          <p:cNvSpPr txBox="1"/>
          <p:nvPr/>
        </p:nvSpPr>
        <p:spPr>
          <a:xfrm>
            <a:off x="4379127" y="3867666"/>
            <a:ext cx="714933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9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業務部門</a:t>
            </a:r>
            <a:endParaRPr lang="en-US" altLang="ja-JP" sz="9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82" name="テキスト ボックス 81"/>
          <p:cNvSpPr txBox="1"/>
          <p:nvPr/>
        </p:nvSpPr>
        <p:spPr>
          <a:xfrm>
            <a:off x="4391754" y="3454244"/>
            <a:ext cx="684031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9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家庭部門</a:t>
            </a:r>
            <a:endParaRPr lang="en-US" altLang="ja-JP" sz="7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85" name="角丸四角形 84"/>
          <p:cNvSpPr/>
          <p:nvPr/>
        </p:nvSpPr>
        <p:spPr>
          <a:xfrm>
            <a:off x="4404999" y="3374201"/>
            <a:ext cx="641350" cy="39988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6" name="角丸四角形 85"/>
          <p:cNvSpPr/>
          <p:nvPr/>
        </p:nvSpPr>
        <p:spPr>
          <a:xfrm>
            <a:off x="4400051" y="4811711"/>
            <a:ext cx="655312" cy="47968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7" name="角丸四角形 86"/>
          <p:cNvSpPr/>
          <p:nvPr/>
        </p:nvSpPr>
        <p:spPr>
          <a:xfrm>
            <a:off x="4404999" y="3861900"/>
            <a:ext cx="635000" cy="262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8" name="テキスト ボックス 87"/>
          <p:cNvSpPr txBox="1"/>
          <p:nvPr/>
        </p:nvSpPr>
        <p:spPr>
          <a:xfrm>
            <a:off x="5071747" y="3854933"/>
            <a:ext cx="2793968" cy="586910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●評価制度等による温暖化</a:t>
            </a: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防止条例に基づく</a:t>
            </a:r>
            <a:r>
              <a:rPr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取組の促進</a:t>
            </a:r>
            <a:endParaRPr lang="en-US" altLang="ja-JP" sz="8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●中小事業者向け省エネ診断や商工会等の経営指導員と</a:t>
            </a:r>
            <a:r>
              <a:rPr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連携した</a:t>
            </a:r>
            <a:endParaRPr lang="en-US" altLang="ja-JP" sz="8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lang="en-US" altLang="ja-JP" sz="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対策支援</a:t>
            </a:r>
            <a:endParaRPr lang="en-US" altLang="ja-JP" sz="8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●省エネ性能の良い高効率機器等の導入</a:t>
            </a: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促進　</a:t>
            </a:r>
            <a:r>
              <a:rPr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等</a:t>
            </a:r>
            <a:endParaRPr lang="en-US" altLang="ja-JP" sz="6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89" name="二等辺三角形 88"/>
          <p:cNvSpPr/>
          <p:nvPr/>
        </p:nvSpPr>
        <p:spPr>
          <a:xfrm rot="5400000">
            <a:off x="7140485" y="4153271"/>
            <a:ext cx="1844682" cy="260149"/>
          </a:xfrm>
          <a:prstGeom prst="triangle">
            <a:avLst>
              <a:gd name="adj" fmla="val 491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1" name="角丸四角形 90"/>
          <p:cNvSpPr/>
          <p:nvPr/>
        </p:nvSpPr>
        <p:spPr>
          <a:xfrm>
            <a:off x="8240537" y="3499117"/>
            <a:ext cx="245603" cy="137405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3" name="テキスト ボックス 102"/>
          <p:cNvSpPr txBox="1"/>
          <p:nvPr/>
        </p:nvSpPr>
        <p:spPr>
          <a:xfrm>
            <a:off x="8217056" y="3578725"/>
            <a:ext cx="338554" cy="133765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温室効果ガスの削減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04" name="テキスト ボックス 103"/>
          <p:cNvSpPr txBox="1"/>
          <p:nvPr/>
        </p:nvSpPr>
        <p:spPr>
          <a:xfrm>
            <a:off x="7945778" y="3719493"/>
            <a:ext cx="195814" cy="134379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eaVert" wrap="square" lIns="36000" tIns="36000" rIns="36000" bIns="36000" rtlCol="0">
            <a:spAutoFit/>
          </a:bodyPr>
          <a:lstStyle/>
          <a:p>
            <a:r>
              <a:rPr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対策指標による進捗管理</a:t>
            </a:r>
            <a:endParaRPr lang="en-US" altLang="ja-JP" sz="8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5" name="角丸四角形 134"/>
          <p:cNvSpPr/>
          <p:nvPr/>
        </p:nvSpPr>
        <p:spPr>
          <a:xfrm>
            <a:off x="4397687" y="4158963"/>
            <a:ext cx="642312" cy="262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36" name="テキスト ボックス 135"/>
          <p:cNvSpPr txBox="1"/>
          <p:nvPr/>
        </p:nvSpPr>
        <p:spPr>
          <a:xfrm>
            <a:off x="5089897" y="4824271"/>
            <a:ext cx="2790161" cy="492443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lIns="0" tIns="0" rIns="0" bIns="0" rtlCol="0">
            <a:spAutoFit/>
          </a:bodyPr>
          <a:lstStyle/>
          <a:p>
            <a:r>
              <a:rPr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●太陽光発電設備等の再生</a:t>
            </a: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可能エネルギーの普及</a:t>
            </a:r>
            <a:r>
              <a:rPr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促進</a:t>
            </a: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endParaRPr lang="en-US" altLang="ja-JP" sz="8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●高効率コージェネレーションシステム等の省エネ</a:t>
            </a: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・省</a:t>
            </a:r>
            <a:r>
              <a:rPr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CO</a:t>
            </a:r>
            <a:r>
              <a:rPr lang="en-US" altLang="ja-JP" sz="800" baseline="-25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</a:t>
            </a:r>
            <a:r>
              <a:rPr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関連機器等</a:t>
            </a:r>
            <a:endParaRPr lang="en-US" altLang="ja-JP" sz="8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lang="en-US" altLang="ja-JP" sz="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の導入促進</a:t>
            </a: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endParaRPr lang="en-US" altLang="ja-JP" sz="8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●蓄電池、燃料電池等エネルギー</a:t>
            </a: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関連技術・製品の開発支援</a:t>
            </a:r>
            <a:endParaRPr lang="en-US" altLang="ja-JP" sz="8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7" name="角丸四角形 136"/>
          <p:cNvSpPr/>
          <p:nvPr/>
        </p:nvSpPr>
        <p:spPr>
          <a:xfrm>
            <a:off x="4392013" y="4503133"/>
            <a:ext cx="660686" cy="26435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38" name="テキスト ボックス 137"/>
          <p:cNvSpPr txBox="1"/>
          <p:nvPr/>
        </p:nvSpPr>
        <p:spPr>
          <a:xfrm>
            <a:off x="5082257" y="4503667"/>
            <a:ext cx="2795260" cy="246221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lIns="0" tIns="0" rIns="0" bIns="0" rtlCol="0">
            <a:spAutoFit/>
          </a:bodyPr>
          <a:lstStyle/>
          <a:p>
            <a:r>
              <a:rPr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●電車、バス等公共交通</a:t>
            </a: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</a:t>
            </a:r>
            <a:r>
              <a:rPr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利用促進等</a:t>
            </a: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●</a:t>
            </a: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エコカー</a:t>
            </a:r>
            <a:r>
              <a:rPr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の普及促進</a:t>
            </a: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endParaRPr lang="en-US" altLang="ja-JP" sz="8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●</a:t>
            </a: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おおさか交通</a:t>
            </a:r>
            <a:r>
              <a:rPr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エコチャレンジ</a:t>
            </a: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運動</a:t>
            </a:r>
            <a:r>
              <a:rPr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等による事業者の取組の促進　等</a:t>
            </a:r>
            <a:endParaRPr lang="en-US" altLang="ja-JP" sz="8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9" name="テキスト ボックス 138"/>
          <p:cNvSpPr txBox="1"/>
          <p:nvPr/>
        </p:nvSpPr>
        <p:spPr>
          <a:xfrm>
            <a:off x="4347848" y="4799584"/>
            <a:ext cx="759718" cy="5078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9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再生</a:t>
            </a:r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可能</a:t>
            </a:r>
            <a:r>
              <a:rPr lang="ja-JP" altLang="en-US" sz="9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エネルギーの普及促進等</a:t>
            </a:r>
            <a:endParaRPr lang="ja-JP" altLang="en-US" sz="9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0" name="角丸四角形 139"/>
          <p:cNvSpPr/>
          <p:nvPr/>
        </p:nvSpPr>
        <p:spPr>
          <a:xfrm>
            <a:off x="4401991" y="5333801"/>
            <a:ext cx="653371" cy="374664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41" name="テキスト ボックス 140"/>
          <p:cNvSpPr txBox="1"/>
          <p:nvPr/>
        </p:nvSpPr>
        <p:spPr>
          <a:xfrm>
            <a:off x="5087044" y="5337613"/>
            <a:ext cx="2793968" cy="369332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lIns="0" tIns="0" rIns="0" bIns="0" rtlCol="0">
            <a:spAutoFit/>
          </a:bodyPr>
          <a:lstStyle/>
          <a:p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●おおさかヒートアイランド対策推進計画に基づく対策を推進</a:t>
            </a:r>
            <a:endParaRPr lang="en-US" altLang="ja-JP" sz="8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●大阪府域</a:t>
            </a: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へ</a:t>
            </a:r>
            <a:r>
              <a:rPr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の地球温暖化の影響</a:t>
            </a: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</a:t>
            </a:r>
            <a:r>
              <a:rPr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把握　</a:t>
            </a:r>
            <a:endParaRPr lang="en-US" altLang="ja-JP" sz="8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●</a:t>
            </a: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地球温暖化対策の影響を踏まえ対策を</a:t>
            </a:r>
            <a:r>
              <a:rPr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検討</a:t>
            </a:r>
            <a:endParaRPr lang="en-US" altLang="ja-JP" sz="8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2" name="二等辺三角形 141"/>
          <p:cNvSpPr/>
          <p:nvPr/>
        </p:nvSpPr>
        <p:spPr>
          <a:xfrm rot="5400000">
            <a:off x="7821215" y="5458365"/>
            <a:ext cx="360113" cy="137047"/>
          </a:xfrm>
          <a:prstGeom prst="triangle">
            <a:avLst>
              <a:gd name="adj" fmla="val 4857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43" name="テキスト ボックス 142"/>
          <p:cNvSpPr txBox="1"/>
          <p:nvPr/>
        </p:nvSpPr>
        <p:spPr>
          <a:xfrm>
            <a:off x="5080321" y="3393396"/>
            <a:ext cx="2796552" cy="369332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lIns="0" tIns="0" rIns="0" bIns="0" rtlCol="0">
            <a:spAutoFit/>
          </a:bodyPr>
          <a:lstStyle/>
          <a:p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●</a:t>
            </a:r>
            <a:r>
              <a:rPr lang="en-US" altLang="ja-JP" sz="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HEMS</a:t>
            </a:r>
            <a:r>
              <a:rPr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等によるエネルギー使</a:t>
            </a: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用量等の見える化</a:t>
            </a:r>
            <a:r>
              <a:rPr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取組の普及　</a:t>
            </a:r>
            <a:endParaRPr lang="en-US" altLang="ja-JP" sz="8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●キャンペーン</a:t>
            </a: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やセミナー等に</a:t>
            </a:r>
            <a:r>
              <a:rPr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よる普及啓発  </a:t>
            </a:r>
            <a:endParaRPr lang="en-US" altLang="ja-JP" sz="8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●</a:t>
            </a:r>
            <a:r>
              <a:rPr lang="en-US" altLang="ja-JP" sz="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LED</a:t>
            </a:r>
            <a:r>
              <a:rPr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化等による省エネ</a:t>
            </a: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・省</a:t>
            </a:r>
            <a:r>
              <a:rPr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CO</a:t>
            </a:r>
            <a:r>
              <a:rPr lang="en-US" altLang="ja-JP" sz="800" baseline="-25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</a:t>
            </a: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機器の</a:t>
            </a:r>
            <a:r>
              <a:rPr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導入促進 等</a:t>
            </a:r>
            <a:endParaRPr lang="en-US" altLang="ja-JP" sz="8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4" name="テキスト ボックス 143"/>
          <p:cNvSpPr txBox="1"/>
          <p:nvPr/>
        </p:nvSpPr>
        <p:spPr>
          <a:xfrm>
            <a:off x="4459591" y="5397459"/>
            <a:ext cx="609861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9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適応策</a:t>
            </a:r>
            <a:endParaRPr lang="en-US" altLang="ja-JP" sz="9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5" name="テキスト ボックス 144"/>
          <p:cNvSpPr txBox="1"/>
          <p:nvPr/>
        </p:nvSpPr>
        <p:spPr>
          <a:xfrm>
            <a:off x="4365939" y="4176107"/>
            <a:ext cx="671052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9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産業部門</a:t>
            </a:r>
            <a:endParaRPr lang="en-US" altLang="ja-JP" sz="9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6" name="テキスト ボックス 145"/>
          <p:cNvSpPr txBox="1"/>
          <p:nvPr/>
        </p:nvSpPr>
        <p:spPr>
          <a:xfrm>
            <a:off x="4347484" y="4524936"/>
            <a:ext cx="684055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運輸</a:t>
            </a:r>
            <a:r>
              <a:rPr lang="ja-JP" altLang="en-US" sz="9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部門</a:t>
            </a:r>
            <a:endParaRPr lang="en-US" altLang="ja-JP" sz="7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8" name="角丸四角形 67"/>
          <p:cNvSpPr/>
          <p:nvPr/>
        </p:nvSpPr>
        <p:spPr>
          <a:xfrm>
            <a:off x="8605538" y="522129"/>
            <a:ext cx="4140000" cy="5499025"/>
          </a:xfrm>
          <a:prstGeom prst="roundRect">
            <a:avLst>
              <a:gd name="adj" fmla="val 3299"/>
            </a:avLst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ja-JP" altLang="en-US" sz="1960" dirty="0"/>
          </a:p>
        </p:txBody>
      </p:sp>
      <p:sp>
        <p:nvSpPr>
          <p:cNvPr id="92" name="正方形/長方形 91"/>
          <p:cNvSpPr/>
          <p:nvPr/>
        </p:nvSpPr>
        <p:spPr>
          <a:xfrm>
            <a:off x="8707147" y="1106870"/>
            <a:ext cx="39736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0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大阪府において、気温</a:t>
            </a:r>
            <a:r>
              <a:rPr lang="ja-JP" altLang="en-US" sz="10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の上昇、大雨の頻度の増加、農作物の品質低下、熱中症のリスクの増加など</a:t>
            </a:r>
            <a:r>
              <a:rPr lang="ja-JP" altLang="en-US" sz="10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、気候</a:t>
            </a:r>
            <a:r>
              <a:rPr lang="ja-JP" altLang="en-US" sz="10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変動による</a:t>
            </a:r>
            <a:r>
              <a:rPr lang="ja-JP" altLang="en-US" sz="10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影響が顕在化している。</a:t>
            </a:r>
            <a:endParaRPr lang="en-US" altLang="ja-JP" sz="10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95" name="正方形/長方形 94"/>
          <p:cNvSpPr/>
          <p:nvPr/>
        </p:nvSpPr>
        <p:spPr>
          <a:xfrm>
            <a:off x="8628429" y="4337821"/>
            <a:ext cx="2349547" cy="2467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900" dirty="0" smtClean="0">
                <a:solidFill>
                  <a:schemeClr val="tx1"/>
                </a:solidFill>
              </a:rPr>
              <a:t>「平成</a:t>
            </a:r>
            <a:r>
              <a:rPr lang="en-US" altLang="ja-JP" sz="900" dirty="0" smtClean="0">
                <a:solidFill>
                  <a:schemeClr val="tx1"/>
                </a:solidFill>
              </a:rPr>
              <a:t>30</a:t>
            </a:r>
            <a:r>
              <a:rPr lang="ja-JP" altLang="en-US" sz="900" dirty="0" smtClean="0">
                <a:solidFill>
                  <a:schemeClr val="tx1"/>
                </a:solidFill>
              </a:rPr>
              <a:t>年７月豪雨</a:t>
            </a:r>
            <a:r>
              <a:rPr lang="ja-JP" altLang="en-US" sz="900" dirty="0">
                <a:solidFill>
                  <a:schemeClr val="tx1"/>
                </a:solidFill>
              </a:rPr>
              <a:t>」</a:t>
            </a:r>
            <a:r>
              <a:rPr lang="ja-JP" altLang="en-US" sz="900" dirty="0" smtClean="0">
                <a:solidFill>
                  <a:schemeClr val="tx1"/>
                </a:solidFill>
              </a:rPr>
              <a:t>による被害（能勢町）</a:t>
            </a:r>
            <a:endParaRPr lang="ja-JP" altLang="en-US" sz="900" dirty="0">
              <a:solidFill>
                <a:schemeClr val="tx1"/>
              </a:solidFill>
            </a:endParaRPr>
          </a:p>
        </p:txBody>
      </p:sp>
      <p:sp>
        <p:nvSpPr>
          <p:cNvPr id="71" name="正方形/長方形 70"/>
          <p:cNvSpPr/>
          <p:nvPr/>
        </p:nvSpPr>
        <p:spPr>
          <a:xfrm>
            <a:off x="43976" y="2928392"/>
            <a:ext cx="23745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2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＜温室効果ガスの排出状況＞</a:t>
            </a:r>
            <a:endParaRPr lang="en-US" altLang="ja-JP" sz="1200" b="1" u="sng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83" name="正方形/長方形 82"/>
          <p:cNvSpPr/>
          <p:nvPr/>
        </p:nvSpPr>
        <p:spPr>
          <a:xfrm>
            <a:off x="112263" y="6737803"/>
            <a:ext cx="426369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000" b="1" u="sng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2018</a:t>
            </a:r>
            <a:r>
              <a:rPr lang="ja-JP" altLang="en-US" sz="1000" b="1" u="sng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</a:t>
            </a:r>
            <a:r>
              <a:rPr lang="en-US" altLang="ja-JP" sz="1000" b="1" u="sng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10</a:t>
            </a:r>
            <a:r>
              <a:rPr lang="ja-JP" altLang="en-US" sz="1000" b="1" u="sng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月　気候変動に関する政府間</a:t>
            </a:r>
            <a:r>
              <a:rPr lang="ja-JP" altLang="en-US" sz="1000" b="1" u="sng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パネル（</a:t>
            </a:r>
            <a:r>
              <a:rPr lang="en-US" altLang="ja-JP" sz="1000" b="1" u="sng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IPCC</a:t>
            </a:r>
            <a:r>
              <a:rPr lang="ja-JP" altLang="en-US" sz="1000" b="1" u="sng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）</a:t>
            </a:r>
            <a:r>
              <a:rPr lang="ja-JP" altLang="en-US" sz="1000" b="1" u="sng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が</a:t>
            </a:r>
            <a:r>
              <a:rPr lang="en-US" altLang="ja-JP" sz="1000" b="1" u="sng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1.5</a:t>
            </a:r>
            <a:r>
              <a:rPr lang="ja-JP" altLang="en-US" sz="1000" b="1" u="sng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℃特別報告書を</a:t>
            </a:r>
            <a:r>
              <a:rPr lang="ja-JP" altLang="en-US" sz="1000" b="1" u="sng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公表</a:t>
            </a:r>
            <a:endParaRPr lang="en-US" altLang="ja-JP" sz="1000" b="1" u="sng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0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〇気温上昇が２℃の場合と</a:t>
            </a:r>
            <a:r>
              <a:rPr lang="en-US" altLang="ja-JP" sz="10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1.5</a:t>
            </a:r>
            <a:r>
              <a:rPr lang="ja-JP" altLang="en-US" sz="10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℃の場合では生じる影響に顕著な差がある</a:t>
            </a:r>
            <a:endParaRPr lang="en-US" altLang="ja-JP" sz="1000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136525" indent="-136525"/>
            <a:r>
              <a:rPr lang="ja-JP" altLang="en-US" sz="10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〇</a:t>
            </a:r>
            <a:r>
              <a:rPr lang="en-US" altLang="ja-JP" sz="10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1.5</a:t>
            </a:r>
            <a:r>
              <a:rPr lang="ja-JP" altLang="en-US" sz="10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℃以下に抑える</a:t>
            </a:r>
            <a:r>
              <a:rPr lang="ja-JP" altLang="en-US" sz="100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ための二酸化炭素排出量</a:t>
            </a:r>
            <a:r>
              <a:rPr lang="ja-JP" altLang="en-US" sz="10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は</a:t>
            </a:r>
            <a:r>
              <a:rPr lang="ja-JP" altLang="en-US" sz="10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、</a:t>
            </a:r>
            <a:r>
              <a:rPr lang="en-US" altLang="ja-JP" sz="10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2050</a:t>
            </a:r>
            <a:r>
              <a:rPr lang="ja-JP" altLang="en-US" sz="10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年前後</a:t>
            </a:r>
            <a:r>
              <a:rPr lang="ja-JP" altLang="en-US" sz="10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に実質ゼロ</a:t>
            </a:r>
            <a:endParaRPr lang="en-US" altLang="ja-JP" sz="1400" b="1" u="sng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5424333" y="901462"/>
            <a:ext cx="3092779" cy="284693"/>
          </a:xfrm>
          <a:prstGeom prst="rect">
            <a:avLst/>
          </a:prstGeom>
          <a:noFill/>
        </p:spPr>
        <p:txBody>
          <a:bodyPr wrap="square" lIns="50400" rIns="50400" rtlCol="0">
            <a:spAutoFit/>
          </a:bodyPr>
          <a:lstStyle/>
          <a:p>
            <a:pPr indent="-504000">
              <a:lnSpc>
                <a:spcPts val="1540"/>
              </a:lnSpc>
            </a:pPr>
            <a:r>
              <a:rPr lang="en-US" altLang="ja-JP" sz="10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〔</a:t>
            </a:r>
            <a:r>
              <a:rPr lang="ja-JP" altLang="en-US" sz="10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策定根拠：地球温暖化対策推進法・気候変動適応法</a:t>
            </a:r>
            <a:r>
              <a:rPr lang="en-US" altLang="ja-JP" sz="10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〕</a:t>
            </a:r>
          </a:p>
        </p:txBody>
      </p:sp>
      <p:sp>
        <p:nvSpPr>
          <p:cNvPr id="96" name="正方形/長方形 95"/>
          <p:cNvSpPr/>
          <p:nvPr/>
        </p:nvSpPr>
        <p:spPr>
          <a:xfrm>
            <a:off x="8561040" y="890123"/>
            <a:ext cx="292755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ja-JP" altLang="en-US" sz="1200" b="1" u="sng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◆府域における気候変動による影響</a:t>
            </a:r>
            <a:endParaRPr lang="en-US" altLang="ja-JP" sz="10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77" name="正方形/長方形 76"/>
          <p:cNvSpPr/>
          <p:nvPr/>
        </p:nvSpPr>
        <p:spPr>
          <a:xfrm>
            <a:off x="8570439" y="4799584"/>
            <a:ext cx="4151606" cy="1072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ja-JP" altLang="en-US" sz="1200" b="1" u="sng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◆府としての方向性</a:t>
            </a:r>
            <a:endParaRPr lang="en-US" altLang="ja-JP" sz="1200" b="1" u="sng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95250" indent="123825">
              <a:lnSpc>
                <a:spcPts val="1400"/>
              </a:lnSpc>
              <a:spcBef>
                <a:spcPts val="600"/>
              </a:spcBef>
            </a:pPr>
            <a:r>
              <a:rPr lang="en-US" altLang="ja-JP" sz="10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SDGs</a:t>
            </a:r>
            <a:r>
              <a:rPr lang="ja-JP" altLang="en-US" sz="10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先進都市をめざす大阪府としては、経済・社会の持続可能な発展を図りつつ、府民の生命・財産を将来にわたって守るため、</a:t>
            </a:r>
            <a:r>
              <a:rPr lang="en-US" altLang="ja-JP" sz="10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2050</a:t>
            </a:r>
            <a:r>
              <a:rPr lang="ja-JP" altLang="en-US" sz="10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年に二酸化炭素排出量の実質ゼロをめざすべき将来像に掲げ、</a:t>
            </a:r>
            <a:r>
              <a:rPr lang="en-US" altLang="ja-JP" sz="10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2030</a:t>
            </a:r>
            <a:r>
              <a:rPr lang="ja-JP" altLang="en-US" sz="10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年度までを計画期間とした地球温暖化対策について検討して</a:t>
            </a:r>
            <a:r>
              <a:rPr lang="ja-JP" altLang="en-US" sz="10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いく必要がある。</a:t>
            </a:r>
            <a:endParaRPr lang="en-US" altLang="ja-JP" sz="1000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01" name="正方形/長方形 100"/>
          <p:cNvSpPr/>
          <p:nvPr/>
        </p:nvSpPr>
        <p:spPr>
          <a:xfrm>
            <a:off x="74400" y="1203376"/>
            <a:ext cx="419796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85725"/>
            <a:r>
              <a:rPr lang="ja-JP" altLang="en-US" sz="10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今後、深刻な影響の可能性が指摘される気候変動に</a:t>
            </a:r>
            <a:r>
              <a:rPr lang="ja-JP" altLang="en-US" sz="10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よるリスクとして</a:t>
            </a:r>
            <a:r>
              <a:rPr lang="ja-JP" altLang="en-US" sz="10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、以下の８つが挙げられている。</a:t>
            </a:r>
            <a:endParaRPr lang="en-US" altLang="ja-JP" sz="1000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95250"/>
            <a:r>
              <a:rPr lang="ja-JP" altLang="en-US" sz="10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①</a:t>
            </a:r>
            <a:r>
              <a:rPr lang="ja-JP" altLang="en-US" sz="10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海面上昇・高潮</a:t>
            </a:r>
            <a:r>
              <a:rPr lang="ja-JP" altLang="en-US" sz="10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被害</a:t>
            </a:r>
            <a:endParaRPr lang="en-US" altLang="ja-JP" sz="1000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95250"/>
            <a:r>
              <a:rPr lang="ja-JP" altLang="en-US" sz="10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②</a:t>
            </a:r>
            <a:r>
              <a:rPr lang="ja-JP" altLang="en-US" sz="10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洪水</a:t>
            </a:r>
            <a:r>
              <a:rPr lang="ja-JP" altLang="en-US" sz="10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被害</a:t>
            </a:r>
            <a:endParaRPr lang="en-US" altLang="ja-JP" sz="1000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95250"/>
            <a:r>
              <a:rPr lang="ja-JP" altLang="en-US" sz="10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③</a:t>
            </a:r>
            <a:r>
              <a:rPr lang="ja-JP" altLang="en-US" sz="10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極端な気象現象によるインフラ等の機能</a:t>
            </a:r>
            <a:r>
              <a:rPr lang="ja-JP" altLang="en-US" sz="10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停止</a:t>
            </a:r>
            <a:endParaRPr lang="en-US" altLang="ja-JP" sz="1000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95250"/>
            <a:r>
              <a:rPr lang="ja-JP" altLang="en-US" sz="10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④熱波による熱中症被害</a:t>
            </a:r>
            <a:endParaRPr lang="en-US" altLang="ja-JP" sz="1000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95250"/>
            <a:r>
              <a:rPr lang="ja-JP" altLang="en-US" sz="10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⑤気温上昇や干ばつ等による食料</a:t>
            </a:r>
            <a:r>
              <a:rPr lang="ja-JP" altLang="en-US" sz="10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安全保障の</a:t>
            </a:r>
            <a:r>
              <a:rPr lang="ja-JP" altLang="en-US" sz="10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脅威</a:t>
            </a:r>
            <a:endParaRPr lang="en-US" altLang="ja-JP" sz="1000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95250"/>
            <a:r>
              <a:rPr lang="ja-JP" altLang="en-US" sz="10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⑥</a:t>
            </a:r>
            <a:r>
              <a:rPr lang="ja-JP" altLang="en-US" sz="10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水不足と農業生産減少による農村部の経済</a:t>
            </a:r>
            <a:r>
              <a:rPr lang="ja-JP" altLang="en-US" sz="10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損失</a:t>
            </a:r>
            <a:endParaRPr lang="en-US" altLang="ja-JP" sz="1000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95250"/>
            <a:r>
              <a:rPr lang="ja-JP" altLang="en-US" sz="10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⑦</a:t>
            </a:r>
            <a:r>
              <a:rPr lang="ja-JP" altLang="en-US" sz="10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海洋生態系の</a:t>
            </a:r>
            <a:r>
              <a:rPr lang="ja-JP" altLang="en-US" sz="10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損失</a:t>
            </a:r>
            <a:endParaRPr lang="en-US" altLang="ja-JP" sz="1000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95250"/>
            <a:r>
              <a:rPr lang="ja-JP" altLang="en-US" sz="10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⑧</a:t>
            </a:r>
            <a:r>
              <a:rPr lang="ja-JP" altLang="en-US" sz="10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陸域・内水生態系の</a:t>
            </a:r>
            <a:r>
              <a:rPr lang="ja-JP" altLang="en-US" sz="10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損失</a:t>
            </a:r>
            <a:endParaRPr lang="en-US" altLang="ja-JP" sz="1400" b="1" u="sng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08" name="正方形/長方形 107"/>
          <p:cNvSpPr/>
          <p:nvPr/>
        </p:nvSpPr>
        <p:spPr>
          <a:xfrm>
            <a:off x="43976" y="922115"/>
            <a:ext cx="23745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2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＜気候変動による影響・リスク＞</a:t>
            </a:r>
            <a:endParaRPr lang="en-US" altLang="ja-JP" sz="1200" b="1" u="sng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75955" y="1613888"/>
            <a:ext cx="2815241" cy="1413713"/>
          </a:xfrm>
          <a:prstGeom prst="rect">
            <a:avLst/>
          </a:prstGeom>
        </p:spPr>
      </p:pic>
      <p:sp>
        <p:nvSpPr>
          <p:cNvPr id="114" name="正方形/長方形 113"/>
          <p:cNvSpPr/>
          <p:nvPr/>
        </p:nvSpPr>
        <p:spPr>
          <a:xfrm>
            <a:off x="113593" y="8855114"/>
            <a:ext cx="416825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000" b="1" u="sng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2019</a:t>
            </a:r>
            <a:r>
              <a:rPr lang="ja-JP" altLang="en-US" sz="1000" b="1" u="sng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</a:t>
            </a:r>
            <a:r>
              <a:rPr lang="ja-JP" altLang="en-US" sz="1000" b="1" u="sng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６月　「パリ</a:t>
            </a:r>
            <a:r>
              <a:rPr lang="ja-JP" altLang="en-US" sz="1000" b="1" u="sng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協定に基づく成長戦略としての長期戦略」を閣議</a:t>
            </a:r>
            <a:r>
              <a:rPr lang="ja-JP" altLang="en-US" sz="1000" b="1" u="sng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決定</a:t>
            </a:r>
            <a:endParaRPr lang="en-US" altLang="ja-JP" sz="1000" b="1" u="sng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123825" indent="-114300"/>
            <a:r>
              <a:rPr lang="ja-JP" altLang="en-US" sz="10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〇最終</a:t>
            </a:r>
            <a:r>
              <a:rPr lang="ja-JP" altLang="en-US" sz="10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到達点としての脱炭素社会を掲げ、それを今世紀後半のできるだけ早い時期に実現すること</a:t>
            </a:r>
            <a:r>
              <a:rPr lang="ja-JP" altLang="en-US" sz="10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をめざすととも</a:t>
            </a:r>
            <a:r>
              <a:rPr lang="ja-JP" altLang="en-US" sz="10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に</a:t>
            </a:r>
            <a:r>
              <a:rPr lang="ja-JP" altLang="en-US" sz="10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、「</a:t>
            </a:r>
            <a:r>
              <a:rPr lang="ja-JP" altLang="en-US" sz="10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環境と経済の好循環」の実現をめざす　</a:t>
            </a:r>
            <a:endParaRPr lang="en-US" altLang="ja-JP" sz="10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850" y="3463275"/>
            <a:ext cx="1878526" cy="1870464"/>
          </a:xfrm>
          <a:prstGeom prst="rect">
            <a:avLst/>
          </a:prstGeom>
        </p:spPr>
      </p:pic>
      <p:sp>
        <p:nvSpPr>
          <p:cNvPr id="115" name="正方形/長方形 114"/>
          <p:cNvSpPr/>
          <p:nvPr/>
        </p:nvSpPr>
        <p:spPr>
          <a:xfrm>
            <a:off x="325852" y="5433004"/>
            <a:ext cx="1751036" cy="2847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000" dirty="0">
                <a:solidFill>
                  <a:schemeClr val="tx1"/>
                </a:solidFill>
              </a:rPr>
              <a:t>世界の</a:t>
            </a:r>
            <a:r>
              <a:rPr lang="ja-JP" altLang="en-US" sz="1000" dirty="0" smtClean="0">
                <a:solidFill>
                  <a:schemeClr val="tx1"/>
                </a:solidFill>
              </a:rPr>
              <a:t>二酸化炭素</a:t>
            </a:r>
            <a:r>
              <a:rPr lang="ja-JP" altLang="en-US" sz="1000" dirty="0">
                <a:solidFill>
                  <a:schemeClr val="tx1"/>
                </a:solidFill>
              </a:rPr>
              <a:t>排出量（</a:t>
            </a:r>
            <a:r>
              <a:rPr lang="en-US" altLang="ja-JP" sz="1000" dirty="0">
                <a:solidFill>
                  <a:schemeClr val="tx1"/>
                </a:solidFill>
              </a:rPr>
              <a:t>2016</a:t>
            </a:r>
            <a:r>
              <a:rPr lang="ja-JP" altLang="en-US" sz="1000" dirty="0">
                <a:solidFill>
                  <a:schemeClr val="tx1"/>
                </a:solidFill>
              </a:rPr>
              <a:t>年</a:t>
            </a:r>
            <a:r>
              <a:rPr lang="ja-JP" altLang="en-US" sz="1000" dirty="0" smtClean="0">
                <a:solidFill>
                  <a:schemeClr val="tx1"/>
                </a:solidFill>
              </a:rPr>
              <a:t>）</a:t>
            </a:r>
            <a:endParaRPr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116" name="正方形/長方形 115"/>
          <p:cNvSpPr/>
          <p:nvPr/>
        </p:nvSpPr>
        <p:spPr>
          <a:xfrm>
            <a:off x="1895442" y="5291553"/>
            <a:ext cx="2432362" cy="4241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900" dirty="0" smtClean="0">
                <a:solidFill>
                  <a:schemeClr val="tx1"/>
                </a:solidFill>
              </a:rPr>
              <a:t>世界の二酸化炭素</a:t>
            </a:r>
            <a:r>
              <a:rPr lang="ja-JP" altLang="en-US" sz="900" dirty="0">
                <a:solidFill>
                  <a:schemeClr val="tx1"/>
                </a:solidFill>
              </a:rPr>
              <a:t>排出量に占める主要</a:t>
            </a:r>
            <a:r>
              <a:rPr lang="ja-JP" altLang="en-US" sz="900" dirty="0" smtClean="0">
                <a:solidFill>
                  <a:schemeClr val="tx1"/>
                </a:solidFill>
              </a:rPr>
              <a:t>国の</a:t>
            </a:r>
            <a:r>
              <a:rPr lang="ja-JP" altLang="en-US" sz="900" dirty="0">
                <a:solidFill>
                  <a:schemeClr val="tx1"/>
                </a:solidFill>
              </a:rPr>
              <a:t>排出割合と各国の一人当たりの排出量の比較</a:t>
            </a:r>
            <a:r>
              <a:rPr lang="ja-JP" altLang="en-US" sz="1000" dirty="0">
                <a:solidFill>
                  <a:schemeClr val="tx1"/>
                </a:solidFill>
              </a:rPr>
              <a:t>（</a:t>
            </a:r>
            <a:r>
              <a:rPr lang="en-US" altLang="ja-JP" sz="1000" dirty="0">
                <a:solidFill>
                  <a:schemeClr val="tx1"/>
                </a:solidFill>
              </a:rPr>
              <a:t>2016</a:t>
            </a:r>
            <a:r>
              <a:rPr lang="ja-JP" altLang="en-US" sz="1000" dirty="0">
                <a:solidFill>
                  <a:schemeClr val="tx1"/>
                </a:solidFill>
              </a:rPr>
              <a:t>年</a:t>
            </a:r>
            <a:r>
              <a:rPr lang="ja-JP" altLang="en-US" sz="1000" dirty="0" smtClean="0">
                <a:solidFill>
                  <a:schemeClr val="tx1"/>
                </a:solidFill>
              </a:rPr>
              <a:t>）</a:t>
            </a:r>
            <a:endParaRPr lang="ja-JP" altLang="en-US" sz="1000" dirty="0">
              <a:solidFill>
                <a:schemeClr val="tx1"/>
              </a:solidFill>
            </a:endParaRPr>
          </a:p>
        </p:txBody>
      </p:sp>
      <p:pic>
        <p:nvPicPr>
          <p:cNvPr id="118" name="図 11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0879" y="1712125"/>
            <a:ext cx="1147242" cy="878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9" name="正方形/長方形 118"/>
          <p:cNvSpPr/>
          <p:nvPr/>
        </p:nvSpPr>
        <p:spPr>
          <a:xfrm>
            <a:off x="2516492" y="2504213"/>
            <a:ext cx="1859464" cy="4241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900" dirty="0" smtClean="0">
                <a:solidFill>
                  <a:schemeClr val="tx1"/>
                </a:solidFill>
              </a:rPr>
              <a:t>タイ国で発生した大洪水（</a:t>
            </a:r>
            <a:r>
              <a:rPr lang="en-US" altLang="ja-JP" sz="900" dirty="0" smtClean="0">
                <a:solidFill>
                  <a:schemeClr val="tx1"/>
                </a:solidFill>
              </a:rPr>
              <a:t>2011</a:t>
            </a:r>
            <a:r>
              <a:rPr lang="ja-JP" altLang="en-US" sz="900" dirty="0" smtClean="0">
                <a:solidFill>
                  <a:schemeClr val="tx1"/>
                </a:solidFill>
              </a:rPr>
              <a:t>年）</a:t>
            </a:r>
            <a:endParaRPr lang="en-US" altLang="ja-JP" sz="900" dirty="0" smtClean="0">
              <a:solidFill>
                <a:schemeClr val="tx1"/>
              </a:solidFill>
            </a:endParaRPr>
          </a:p>
          <a:p>
            <a:pPr algn="ctr"/>
            <a:r>
              <a:rPr lang="ja-JP" altLang="en-US" sz="900" dirty="0" smtClean="0">
                <a:solidFill>
                  <a:schemeClr val="tx1"/>
                </a:solidFill>
              </a:rPr>
              <a:t>（出典：国土交通省白書）　</a:t>
            </a:r>
            <a:endParaRPr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120" name="正方形/長方形 119"/>
          <p:cNvSpPr/>
          <p:nvPr/>
        </p:nvSpPr>
        <p:spPr>
          <a:xfrm>
            <a:off x="9001414" y="3029599"/>
            <a:ext cx="3364324" cy="3387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000" dirty="0">
                <a:solidFill>
                  <a:schemeClr val="tx1"/>
                </a:solidFill>
              </a:rPr>
              <a:t>大阪における年平均気温の推移</a:t>
            </a:r>
          </a:p>
          <a:p>
            <a:pPr algn="ctr"/>
            <a:r>
              <a:rPr lang="ja-JP" altLang="en-US" sz="800" dirty="0" smtClean="0">
                <a:solidFill>
                  <a:schemeClr val="tx1"/>
                </a:solidFill>
              </a:rPr>
              <a:t>（</a:t>
            </a:r>
            <a:r>
              <a:rPr lang="en-US" altLang="ja-JP" sz="800" dirty="0" smtClean="0">
                <a:solidFill>
                  <a:schemeClr val="tx1"/>
                </a:solidFill>
              </a:rPr>
              <a:t>1898</a:t>
            </a:r>
            <a:r>
              <a:rPr lang="ja-JP" altLang="en-US" sz="800" dirty="0">
                <a:solidFill>
                  <a:schemeClr val="tx1"/>
                </a:solidFill>
              </a:rPr>
              <a:t>年～</a:t>
            </a:r>
            <a:r>
              <a:rPr lang="en-US" altLang="ja-JP" sz="800" dirty="0">
                <a:solidFill>
                  <a:schemeClr val="tx1"/>
                </a:solidFill>
              </a:rPr>
              <a:t>2018</a:t>
            </a:r>
            <a:r>
              <a:rPr lang="ja-JP" altLang="en-US" sz="800" dirty="0">
                <a:solidFill>
                  <a:schemeClr val="tx1"/>
                </a:solidFill>
              </a:rPr>
              <a:t>年の各管区気象台データより</a:t>
            </a:r>
            <a:r>
              <a:rPr lang="ja-JP" altLang="en-US" sz="800" dirty="0" smtClean="0">
                <a:solidFill>
                  <a:schemeClr val="tx1"/>
                </a:solidFill>
              </a:rPr>
              <a:t>作成）</a:t>
            </a:r>
            <a:endParaRPr lang="ja-JP" altLang="en-US" sz="800" dirty="0">
              <a:solidFill>
                <a:schemeClr val="tx1"/>
              </a:solidFill>
            </a:endParaRPr>
          </a:p>
        </p:txBody>
      </p:sp>
      <p:pic>
        <p:nvPicPr>
          <p:cNvPr id="1026" name="図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174" y="-20241"/>
            <a:ext cx="515144" cy="515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図 1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1817" y="-20241"/>
            <a:ext cx="515144" cy="515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図 1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8380" y="-20241"/>
            <a:ext cx="515144" cy="515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図 3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9013" y="-20241"/>
            <a:ext cx="513398" cy="515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図 2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5101" y="-20241"/>
            <a:ext cx="515144" cy="515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図 2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1189" y="-20241"/>
            <a:ext cx="495935" cy="515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図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3213" y="-20241"/>
            <a:ext cx="495934" cy="515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図 28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5237" y="-20241"/>
            <a:ext cx="495935" cy="515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図 3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9293" y="-20241"/>
            <a:ext cx="513398" cy="515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図 13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5856" y="-20241"/>
            <a:ext cx="515144" cy="515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正方形/長方形 4"/>
          <p:cNvSpPr/>
          <p:nvPr/>
        </p:nvSpPr>
        <p:spPr>
          <a:xfrm>
            <a:off x="9671631" y="0"/>
            <a:ext cx="1841737" cy="4657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b="1" dirty="0" smtClean="0">
                <a:solidFill>
                  <a:schemeClr val="bg1"/>
                </a:solidFill>
              </a:rPr>
              <a:t>大　 　　阪　 　　府</a:t>
            </a:r>
            <a:endParaRPr kumimoji="1" lang="en-US" altLang="ja-JP" sz="1600" b="1" dirty="0" smtClean="0">
              <a:solidFill>
                <a:schemeClr val="bg1"/>
              </a:solidFill>
            </a:endParaRPr>
          </a:p>
          <a:p>
            <a:pPr algn="ctr"/>
            <a:r>
              <a:rPr kumimoji="1" lang="ja-JP" altLang="en-US" sz="1600" b="1" dirty="0" smtClean="0">
                <a:solidFill>
                  <a:schemeClr val="bg1"/>
                </a:solidFill>
              </a:rPr>
              <a:t>エネルギー政策課</a:t>
            </a:r>
            <a:endParaRPr kumimoji="1" lang="ja-JP" altLang="en-US" sz="1600" b="1" dirty="0">
              <a:solidFill>
                <a:schemeClr val="bg1"/>
              </a:solidFill>
            </a:endParaRPr>
          </a:p>
        </p:txBody>
      </p:sp>
      <p:sp>
        <p:nvSpPr>
          <p:cNvPr id="90" name="テキスト ボックス 1"/>
          <p:cNvSpPr txBox="1"/>
          <p:nvPr/>
        </p:nvSpPr>
        <p:spPr>
          <a:xfrm>
            <a:off x="11585376" y="76650"/>
            <a:ext cx="1067870" cy="306218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ja-JP" altLang="en-US" sz="1400" kern="100" dirty="0" smtClean="0">
                <a:effectLst/>
                <a:latin typeface="游明朝" panose="02020400000000000000" pitchFamily="18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参考</a:t>
            </a:r>
            <a:r>
              <a:rPr lang="ja-JP" sz="1400" kern="100" dirty="0" smtClean="0">
                <a:effectLst/>
                <a:latin typeface="游明朝" panose="02020400000000000000" pitchFamily="18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資料</a:t>
            </a:r>
            <a:r>
              <a:rPr lang="ja-JP" altLang="en-US" sz="1400" kern="100" dirty="0" smtClean="0">
                <a:effectLst/>
                <a:latin typeface="游明朝" panose="02020400000000000000" pitchFamily="18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２</a:t>
            </a:r>
            <a:endParaRPr lang="ja-JP" sz="10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98" name="正方形/長方形 97"/>
          <p:cNvSpPr/>
          <p:nvPr/>
        </p:nvSpPr>
        <p:spPr>
          <a:xfrm>
            <a:off x="112263" y="5649023"/>
            <a:ext cx="4321760" cy="3757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800" dirty="0" smtClean="0">
                <a:solidFill>
                  <a:schemeClr val="tx1"/>
                </a:solidFill>
              </a:rPr>
              <a:t>（出典：</a:t>
            </a:r>
            <a:r>
              <a:rPr lang="en-US" altLang="ja-JP" sz="800" dirty="0" smtClean="0">
                <a:solidFill>
                  <a:schemeClr val="tx1"/>
                </a:solidFill>
              </a:rPr>
              <a:t>EDMC</a:t>
            </a:r>
            <a:r>
              <a:rPr lang="en-US" altLang="ja-JP" sz="800" dirty="0">
                <a:solidFill>
                  <a:schemeClr val="tx1"/>
                </a:solidFill>
              </a:rPr>
              <a:t>/</a:t>
            </a:r>
            <a:r>
              <a:rPr lang="ja-JP" altLang="en-US" sz="800" dirty="0">
                <a:solidFill>
                  <a:schemeClr val="tx1"/>
                </a:solidFill>
              </a:rPr>
              <a:t>エネルギー・経済統計要覧</a:t>
            </a:r>
            <a:r>
              <a:rPr lang="en-US" altLang="ja-JP" sz="800" dirty="0">
                <a:solidFill>
                  <a:schemeClr val="tx1"/>
                </a:solidFill>
              </a:rPr>
              <a:t>2019</a:t>
            </a:r>
            <a:r>
              <a:rPr lang="ja-JP" altLang="en-US" sz="800" dirty="0" smtClean="0">
                <a:solidFill>
                  <a:schemeClr val="tx1"/>
                </a:solidFill>
              </a:rPr>
              <a:t>年版</a:t>
            </a:r>
            <a:r>
              <a:rPr lang="en-US" altLang="ja-JP" sz="800" dirty="0" smtClean="0">
                <a:solidFill>
                  <a:schemeClr val="tx1"/>
                </a:solidFill>
              </a:rPr>
              <a:t>/</a:t>
            </a:r>
            <a:r>
              <a:rPr lang="ja-JP" altLang="en-US" sz="800" dirty="0" smtClean="0">
                <a:solidFill>
                  <a:schemeClr val="tx1"/>
                </a:solidFill>
              </a:rPr>
              <a:t>全国</a:t>
            </a:r>
            <a:r>
              <a:rPr lang="ja-JP" altLang="en-US" sz="800" dirty="0">
                <a:solidFill>
                  <a:schemeClr val="tx1"/>
                </a:solidFill>
              </a:rPr>
              <a:t>地球温暖化防止活動推進</a:t>
            </a:r>
            <a:r>
              <a:rPr lang="ja-JP" altLang="en-US" sz="800" dirty="0" smtClean="0">
                <a:solidFill>
                  <a:schemeClr val="tx1"/>
                </a:solidFill>
              </a:rPr>
              <a:t>センター）</a:t>
            </a:r>
            <a:endParaRPr lang="ja-JP" altLang="en-US" sz="800" dirty="0">
              <a:solidFill>
                <a:schemeClr val="tx1"/>
              </a:solidFill>
            </a:endParaRPr>
          </a:p>
        </p:txBody>
      </p:sp>
      <p:sp>
        <p:nvSpPr>
          <p:cNvPr id="105" name="正方形/長方形 104"/>
          <p:cNvSpPr/>
          <p:nvPr/>
        </p:nvSpPr>
        <p:spPr>
          <a:xfrm>
            <a:off x="10653926" y="4344605"/>
            <a:ext cx="1902838" cy="2125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900" dirty="0" smtClean="0">
                <a:solidFill>
                  <a:schemeClr val="tx1"/>
                </a:solidFill>
              </a:rPr>
              <a:t>ブドウの着色不良（左が正常果）</a:t>
            </a:r>
            <a:endParaRPr lang="ja-JP" altLang="en-US" sz="900" dirty="0">
              <a:solidFill>
                <a:schemeClr val="tx1"/>
              </a:solidFill>
            </a:endParaRPr>
          </a:p>
        </p:txBody>
      </p:sp>
      <p:pic>
        <p:nvPicPr>
          <p:cNvPr id="109" name="図 108">
            <a:extLst>
              <a:ext uri="{FF2B5EF4-FFF2-40B4-BE49-F238E27FC236}">
                <a16:creationId xmlns:a16="http://schemas.microsoft.com/office/drawing/2014/main" id="{79BF5AAE-F873-4DA3-88AB-26EC50E9CB9C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l="53750" b="27141"/>
          <a:stretch/>
        </p:blipFill>
        <p:spPr>
          <a:xfrm>
            <a:off x="10873613" y="3507581"/>
            <a:ext cx="1492125" cy="835026"/>
          </a:xfrm>
          <a:prstGeom prst="rect">
            <a:avLst/>
          </a:prstGeom>
        </p:spPr>
      </p:pic>
      <p:sp>
        <p:nvSpPr>
          <p:cNvPr id="99" name="角丸四角形 98"/>
          <p:cNvSpPr/>
          <p:nvPr/>
        </p:nvSpPr>
        <p:spPr>
          <a:xfrm>
            <a:off x="4317964" y="545991"/>
            <a:ext cx="4295886" cy="33784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/>
              </a:gs>
              <a:gs pos="15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0800000" scaled="1"/>
            <a:tileRect/>
          </a:gra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35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現行</a:t>
            </a:r>
            <a:r>
              <a:rPr lang="ja-JP" altLang="en-US" sz="1350" b="1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の大阪府地球</a:t>
            </a:r>
            <a:r>
              <a:rPr lang="ja-JP" altLang="en-US" sz="135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温暖化対策実行計画</a:t>
            </a:r>
            <a:r>
              <a:rPr lang="en-US" altLang="ja-JP" sz="135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(</a:t>
            </a:r>
            <a:r>
              <a:rPr lang="ja-JP" altLang="en-US" sz="135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区域施策編</a:t>
            </a:r>
            <a:r>
              <a:rPr lang="en-US" altLang="ja-JP" sz="135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)</a:t>
            </a:r>
            <a:endParaRPr lang="ja-JP" altLang="en-US" sz="1350" b="1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100" name="角丸四角形 99"/>
          <p:cNvSpPr/>
          <p:nvPr/>
        </p:nvSpPr>
        <p:spPr>
          <a:xfrm>
            <a:off x="8521736" y="523053"/>
            <a:ext cx="4137614" cy="33784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/>
              </a:gs>
              <a:gs pos="31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0800000" scaled="1"/>
            <a:tileRect/>
          </a:gra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40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今後の地球温暖化対策の検討にあたって</a:t>
            </a:r>
            <a:endParaRPr lang="ja-JP" altLang="en-US" sz="1400" b="1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238812" y="3491363"/>
            <a:ext cx="1227584" cy="873801"/>
          </a:xfrm>
          <a:prstGeom prst="rect">
            <a:avLst/>
          </a:prstGeom>
        </p:spPr>
      </p:pic>
      <p:sp>
        <p:nvSpPr>
          <p:cNvPr id="94" name="正方形/長方形 93"/>
          <p:cNvSpPr/>
          <p:nvPr/>
        </p:nvSpPr>
        <p:spPr>
          <a:xfrm>
            <a:off x="4278242" y="8435963"/>
            <a:ext cx="4202890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538" indent="-109538"/>
            <a:r>
              <a:rPr lang="ja-JP" altLang="en-US" sz="1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＜進捗状況について</a:t>
            </a:r>
            <a:r>
              <a:rPr lang="ja-JP" altLang="en-US" sz="1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（環境審議会温暖化</a:t>
            </a:r>
            <a:r>
              <a:rPr lang="ja-JP" altLang="en-US" sz="1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対策部会報告）＞</a:t>
            </a:r>
            <a:endParaRPr lang="en-US" altLang="ja-JP" sz="10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180975" indent="-60325">
              <a:spcBef>
                <a:spcPts val="200"/>
              </a:spcBef>
            </a:pP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・温室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効果ガス排出量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は本計画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の基準年度や前年度と比べ増加しており、今後の傾向を注視する必要がある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。</a:t>
            </a:r>
            <a:endParaRPr lang="en-US" altLang="ja-JP" sz="10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180975" indent="-60325">
              <a:spcBef>
                <a:spcPts val="200"/>
              </a:spcBef>
            </a:pP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府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の施策や事業をより分かりやすく効果的に発信して、家庭部門を中心に省エネ・省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CO</a:t>
            </a:r>
            <a:r>
              <a:rPr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の取組みに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つなげる必要がある。</a:t>
            </a:r>
            <a:endParaRPr lang="en-US" altLang="ja-JP" sz="10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180975" indent="-60325">
              <a:spcBef>
                <a:spcPts val="200"/>
              </a:spcBef>
            </a:pP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「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適応」に関する取組みを今後も充実することが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重要である。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pSp>
        <p:nvGrpSpPr>
          <p:cNvPr id="12" name="グループ化 11"/>
          <p:cNvGrpSpPr/>
          <p:nvPr/>
        </p:nvGrpSpPr>
        <p:grpSpPr>
          <a:xfrm>
            <a:off x="2054722" y="3113731"/>
            <a:ext cx="2202990" cy="2202990"/>
            <a:chOff x="2054722" y="3113731"/>
            <a:chExt cx="2202990" cy="2202990"/>
          </a:xfrm>
        </p:grpSpPr>
        <p:pic>
          <p:nvPicPr>
            <p:cNvPr id="9" name="図 8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2054722" y="3113731"/>
              <a:ext cx="2202990" cy="2202990"/>
            </a:xfrm>
            <a:prstGeom prst="rect">
              <a:avLst/>
            </a:prstGeom>
          </p:spPr>
        </p:pic>
        <p:sp>
          <p:nvSpPr>
            <p:cNvPr id="11" name="正方形/長方形 10"/>
            <p:cNvSpPr/>
            <p:nvPr/>
          </p:nvSpPr>
          <p:spPr>
            <a:xfrm>
              <a:off x="3126815" y="5171882"/>
              <a:ext cx="297715" cy="102340"/>
            </a:xfrm>
            <a:prstGeom prst="rect">
              <a:avLst/>
            </a:prstGeom>
            <a:solidFill>
              <a:srgbClr val="EDE1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kumimoji="1" lang="ja-JP" altLang="en-US" sz="600" dirty="0" smtClean="0">
                  <a:solidFill>
                    <a:schemeClr val="tx1"/>
                  </a:solidFill>
                </a:rPr>
                <a:t>日本</a:t>
              </a:r>
              <a:endParaRPr kumimoji="1" lang="ja-JP" altLang="en-US" sz="600" dirty="0">
                <a:solidFill>
                  <a:schemeClr val="tx1"/>
                </a:solidFill>
              </a:endParaRPr>
            </a:p>
          </p:txBody>
        </p:sp>
        <p:sp>
          <p:nvSpPr>
            <p:cNvPr id="10" name="正方形/長方形 9"/>
            <p:cNvSpPr/>
            <p:nvPr/>
          </p:nvSpPr>
          <p:spPr>
            <a:xfrm>
              <a:off x="3159041" y="4204878"/>
              <a:ext cx="233265" cy="107572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680386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783</Words>
  <Application>Microsoft Office PowerPoint</Application>
  <PresentationFormat>A3 297x420 mm</PresentationFormat>
  <Paragraphs>106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9" baseType="lpstr">
      <vt:lpstr>Meiryo UI</vt:lpstr>
      <vt:lpstr>ＭＳ Ｐゴシック</vt:lpstr>
      <vt:lpstr>ＭＳ ゴシック</vt:lpstr>
      <vt:lpstr>游明朝</vt:lpstr>
      <vt:lpstr>Arial</vt:lpstr>
      <vt:lpstr>Calibri</vt:lpstr>
      <vt:lpstr>Times New Roman</vt:lpstr>
      <vt:lpstr>Office ​​テーマ</vt:lpstr>
      <vt:lpstr>今後の地球温暖化対策のあり方について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2020-01-27T08:11:08Z</dcterms:created>
  <dcterms:modified xsi:type="dcterms:W3CDTF">2020-01-27T08:17:22Z</dcterms:modified>
</cp:coreProperties>
</file>