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11"/>
  </p:notesMasterIdLst>
  <p:sldIdLst>
    <p:sldId id="306" r:id="rId2"/>
    <p:sldId id="310" r:id="rId3"/>
    <p:sldId id="315" r:id="rId4"/>
    <p:sldId id="316" r:id="rId5"/>
    <p:sldId id="311" r:id="rId6"/>
    <p:sldId id="312" r:id="rId7"/>
    <p:sldId id="313" r:id="rId8"/>
    <p:sldId id="307" r:id="rId9"/>
    <p:sldId id="308" r:id="rId10"/>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129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5E958B5F-D775-4CF2-94F4-28EA24810272}" type="datetimeFigureOut">
              <a:rPr kumimoji="1" lang="ja-JP" altLang="en-US" smtClean="0"/>
              <a:t>2020/10/30</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8DB52A10-E502-4B20-8AB6-00CBDC14542D}" type="slidenum">
              <a:rPr kumimoji="1" lang="ja-JP" altLang="en-US" smtClean="0"/>
              <a:t>‹#›</a:t>
            </a:fld>
            <a:endParaRPr kumimoji="1" lang="ja-JP" altLang="en-US"/>
          </a:p>
        </p:txBody>
      </p:sp>
    </p:spTree>
    <p:extLst>
      <p:ext uri="{BB962C8B-B14F-4D97-AF65-F5344CB8AC3E}">
        <p14:creationId xmlns:p14="http://schemas.microsoft.com/office/powerpoint/2010/main" val="107588034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AE976319-DA10-4DF2-ABF4-54E5F53C4017}" type="slidenum">
              <a:rPr kumimoji="1" lang="ja-JP" altLang="en-US" smtClean="0"/>
              <a:t>2</a:t>
            </a:fld>
            <a:endParaRPr kumimoji="1" lang="ja-JP" altLang="en-US"/>
          </a:p>
        </p:txBody>
      </p:sp>
    </p:spTree>
    <p:extLst>
      <p:ext uri="{BB962C8B-B14F-4D97-AF65-F5344CB8AC3E}">
        <p14:creationId xmlns:p14="http://schemas.microsoft.com/office/powerpoint/2010/main" val="1391684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C9FB13D-5A39-4913-BF2A-0722E533DA40}" type="datetime1">
              <a:rPr kumimoji="1" lang="ja-JP" altLang="en-US" smtClean="0"/>
              <a:t>2020/10/30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9EBC2B-BF77-430A-B67D-4C5A4847E674}" type="slidenum">
              <a:rPr kumimoji="1" lang="ja-JP" altLang="en-US" smtClean="0"/>
              <a:t>‹#›</a:t>
            </a:fld>
            <a:endParaRPr kumimoji="1" lang="ja-JP"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9180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549D584-D402-4379-88C0-7B0886FA6A63}" type="datetime1">
              <a:rPr kumimoji="1" lang="ja-JP" altLang="en-US" smtClean="0"/>
              <a:t>2020/10/30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9EBC2B-BF77-430A-B67D-4C5A4847E674}" type="slidenum">
              <a:rPr kumimoji="1" lang="ja-JP" altLang="en-US" smtClean="0"/>
              <a:t>‹#›</a:t>
            </a:fld>
            <a:endParaRPr kumimoji="1" lang="ja-JP" altLang="en-US"/>
          </a:p>
        </p:txBody>
      </p:sp>
    </p:spTree>
    <p:extLst>
      <p:ext uri="{BB962C8B-B14F-4D97-AF65-F5344CB8AC3E}">
        <p14:creationId xmlns:p14="http://schemas.microsoft.com/office/powerpoint/2010/main" val="3206246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9098AA-1CCE-465C-ACB2-2D9D011B220C}" type="datetime1">
              <a:rPr kumimoji="1" lang="ja-JP" altLang="en-US" smtClean="0"/>
              <a:t>2020/10/30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9EBC2B-BF77-430A-B67D-4C5A4847E674}" type="slidenum">
              <a:rPr kumimoji="1" lang="ja-JP" altLang="en-US" smtClean="0"/>
              <a:t>‹#›</a:t>
            </a:fld>
            <a:endParaRPr kumimoji="1" lang="ja-JP" altLang="en-US"/>
          </a:p>
        </p:txBody>
      </p:sp>
    </p:spTree>
    <p:extLst>
      <p:ext uri="{BB962C8B-B14F-4D97-AF65-F5344CB8AC3E}">
        <p14:creationId xmlns:p14="http://schemas.microsoft.com/office/powerpoint/2010/main" val="3799187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D053F66-7568-4DE8-AA0C-5CFE165AA83A}" type="datetime1">
              <a:rPr kumimoji="1" lang="ja-JP" altLang="en-US" smtClean="0"/>
              <a:t>2020/10/30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9EBC2B-BF77-430A-B67D-4C5A4847E674}" type="slidenum">
              <a:rPr kumimoji="1" lang="ja-JP" altLang="en-US" smtClean="0"/>
              <a:t>‹#›</a:t>
            </a:fld>
            <a:endParaRPr kumimoji="1" lang="ja-JP" altLang="en-US"/>
          </a:p>
        </p:txBody>
      </p:sp>
    </p:spTree>
    <p:extLst>
      <p:ext uri="{BB962C8B-B14F-4D97-AF65-F5344CB8AC3E}">
        <p14:creationId xmlns:p14="http://schemas.microsoft.com/office/powerpoint/2010/main" val="3938123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BF6E2B6-DEEF-4B30-BBF1-D9BF53B38E1F}" type="datetime1">
              <a:rPr kumimoji="1" lang="ja-JP" altLang="en-US" smtClean="0"/>
              <a:t>2020/10/30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9EBC2B-BF77-430A-B67D-4C5A4847E674}" type="slidenum">
              <a:rPr kumimoji="1" lang="ja-JP" altLang="en-US" smtClean="0"/>
              <a:t>‹#›</a:t>
            </a:fld>
            <a:endParaRPr kumimoji="1" lang="ja-JP"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3907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6148D6F-A0CD-4BE5-9493-9974B3906749}" type="datetime1">
              <a:rPr kumimoji="1" lang="ja-JP" altLang="en-US" smtClean="0"/>
              <a:t>2020/10/30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9EBC2B-BF77-430A-B67D-4C5A4847E674}" type="slidenum">
              <a:rPr kumimoji="1" lang="ja-JP" altLang="en-US" smtClean="0"/>
              <a:t>‹#›</a:t>
            </a:fld>
            <a:endParaRPr kumimoji="1" lang="ja-JP" altLang="en-US"/>
          </a:p>
        </p:txBody>
      </p:sp>
    </p:spTree>
    <p:extLst>
      <p:ext uri="{BB962C8B-B14F-4D97-AF65-F5344CB8AC3E}">
        <p14:creationId xmlns:p14="http://schemas.microsoft.com/office/powerpoint/2010/main" val="3525507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22960" y="2582334"/>
            <a:ext cx="370332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63440" y="2582334"/>
            <a:ext cx="370332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C6B349D-F6C6-4640-9C87-37701487B5DD}" type="datetime1">
              <a:rPr kumimoji="1" lang="ja-JP" altLang="en-US" smtClean="0"/>
              <a:t>2020/10/30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39EBC2B-BF77-430A-B67D-4C5A4847E674}" type="slidenum">
              <a:rPr kumimoji="1" lang="ja-JP" altLang="en-US" smtClean="0"/>
              <a:t>‹#›</a:t>
            </a:fld>
            <a:endParaRPr kumimoji="1" lang="ja-JP" altLang="en-US"/>
          </a:p>
        </p:txBody>
      </p:sp>
    </p:spTree>
    <p:extLst>
      <p:ext uri="{BB962C8B-B14F-4D97-AF65-F5344CB8AC3E}">
        <p14:creationId xmlns:p14="http://schemas.microsoft.com/office/powerpoint/2010/main" val="2251657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7AEBE75-617E-428F-8D90-F3DF1045C258}" type="datetime1">
              <a:rPr kumimoji="1" lang="ja-JP" altLang="en-US" smtClean="0"/>
              <a:t>2020/10/30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39EBC2B-BF77-430A-B67D-4C5A4847E674}" type="slidenum">
              <a:rPr kumimoji="1" lang="ja-JP" altLang="en-US" smtClean="0"/>
              <a:t>‹#›</a:t>
            </a:fld>
            <a:endParaRPr kumimoji="1" lang="ja-JP" altLang="en-US"/>
          </a:p>
        </p:txBody>
      </p:sp>
    </p:spTree>
    <p:extLst>
      <p:ext uri="{BB962C8B-B14F-4D97-AF65-F5344CB8AC3E}">
        <p14:creationId xmlns:p14="http://schemas.microsoft.com/office/powerpoint/2010/main" val="877769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DA7282F-75FD-4796-8A3F-ECE898B3759F}" type="datetime1">
              <a:rPr kumimoji="1" lang="ja-JP" altLang="en-US" smtClean="0"/>
              <a:t>2020/10/30</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139EBC2B-BF77-430A-B67D-4C5A4847E674}" type="slidenum">
              <a:rPr kumimoji="1" lang="ja-JP" altLang="en-US" smtClean="0"/>
              <a:t>‹#›</a:t>
            </a:fld>
            <a:endParaRPr kumimoji="1" lang="ja-JP" altLang="en-US"/>
          </a:p>
        </p:txBody>
      </p:sp>
    </p:spTree>
    <p:extLst>
      <p:ext uri="{BB962C8B-B14F-4D97-AF65-F5344CB8AC3E}">
        <p14:creationId xmlns:p14="http://schemas.microsoft.com/office/powerpoint/2010/main" val="1317158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520FF934-51E3-4A6A-B4C5-83391284A6A3}" type="datetime1">
              <a:rPr kumimoji="1" lang="ja-JP" altLang="en-US" smtClean="0"/>
              <a:t>2020/10/30</a:t>
            </a:fld>
            <a:endParaRPr kumimoji="1" lang="ja-JP" alt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39EBC2B-BF77-430A-B67D-4C5A4847E674}" type="slidenum">
              <a:rPr kumimoji="1" lang="ja-JP" altLang="en-US" smtClean="0"/>
              <a:t>‹#›</a:t>
            </a:fld>
            <a:endParaRPr kumimoji="1" lang="ja-JP" altLang="en-US"/>
          </a:p>
        </p:txBody>
      </p:sp>
    </p:spTree>
    <p:extLst>
      <p:ext uri="{BB962C8B-B14F-4D97-AF65-F5344CB8AC3E}">
        <p14:creationId xmlns:p14="http://schemas.microsoft.com/office/powerpoint/2010/main" val="333172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76AD20D-075F-4F2C-8ECA-16332F1739E4}" type="datetime1">
              <a:rPr kumimoji="1" lang="ja-JP" altLang="en-US" smtClean="0"/>
              <a:t>2020/10/30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9EBC2B-BF77-430A-B67D-4C5A4847E674}" type="slidenum">
              <a:rPr kumimoji="1" lang="ja-JP" altLang="en-US" smtClean="0"/>
              <a:t>‹#›</a:t>
            </a:fld>
            <a:endParaRPr kumimoji="1" lang="ja-JP" altLang="en-US"/>
          </a:p>
        </p:txBody>
      </p:sp>
    </p:spTree>
    <p:extLst>
      <p:ext uri="{BB962C8B-B14F-4D97-AF65-F5344CB8AC3E}">
        <p14:creationId xmlns:p14="http://schemas.microsoft.com/office/powerpoint/2010/main" val="4049481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159958DD-679C-4E73-A17F-79607652EC8A}" type="datetime1">
              <a:rPr kumimoji="1" lang="ja-JP" altLang="en-US" smtClean="0"/>
              <a:t>2020/10/30</a:t>
            </a:fld>
            <a:endParaRPr kumimoji="1" lang="ja-JP" alt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139EBC2B-BF77-430A-B67D-4C5A4847E674}" type="slidenum">
              <a:rPr kumimoji="1" lang="ja-JP" altLang="en-US" smtClean="0"/>
              <a:t>‹#›</a:t>
            </a:fld>
            <a:endParaRPr kumimoji="1" lang="ja-JP"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50899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7678394" y="6494722"/>
            <a:ext cx="1187355"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rPr>
              <a:t>住宅まちづくり部</a:t>
            </a:r>
          </a:p>
        </p:txBody>
      </p:sp>
      <p:sp>
        <p:nvSpPr>
          <p:cNvPr id="4" name="テキスト ボックス 3"/>
          <p:cNvSpPr txBox="1"/>
          <p:nvPr/>
        </p:nvSpPr>
        <p:spPr>
          <a:xfrm>
            <a:off x="-231819" y="61487"/>
            <a:ext cx="8309235" cy="369332"/>
          </a:xfrm>
          <a:prstGeom prst="rect">
            <a:avLst/>
          </a:prstGeom>
          <a:noFill/>
        </p:spPr>
        <p:txBody>
          <a:bodyPr wrap="square" rtlCol="0">
            <a:spAutoFit/>
          </a:bodyPr>
          <a:lstStyle/>
          <a:p>
            <a:pPr indent="229235"/>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建築物省エネ法による規制措置、誘導措置　　（国による規制・誘導）</a:t>
            </a:r>
          </a:p>
        </p:txBody>
      </p:sp>
      <p:cxnSp>
        <p:nvCxnSpPr>
          <p:cNvPr id="5" name="直線コネクタ 4"/>
          <p:cNvCxnSpPr/>
          <p:nvPr/>
        </p:nvCxnSpPr>
        <p:spPr>
          <a:xfrm flipV="1">
            <a:off x="-82565" y="499291"/>
            <a:ext cx="9144000" cy="25757"/>
          </a:xfrm>
          <a:prstGeom prst="line">
            <a:avLst/>
          </a:prstGeom>
          <a:ln w="31750" cmpd="tri"/>
        </p:spPr>
        <p:style>
          <a:lnRef idx="3">
            <a:schemeClr val="accent2"/>
          </a:lnRef>
          <a:fillRef idx="0">
            <a:schemeClr val="accent2"/>
          </a:fillRef>
          <a:effectRef idx="2">
            <a:schemeClr val="accent2"/>
          </a:effectRef>
          <a:fontRef idx="minor">
            <a:schemeClr val="tx1"/>
          </a:fontRef>
        </p:style>
      </p:cxnSp>
      <p:sp>
        <p:nvSpPr>
          <p:cNvPr id="23" name="スライド番号プレースホルダー 1"/>
          <p:cNvSpPr>
            <a:spLocks noGrp="1"/>
          </p:cNvSpPr>
          <p:nvPr>
            <p:ph type="sldNum" sz="quarter" idx="12"/>
          </p:nvPr>
        </p:nvSpPr>
        <p:spPr>
          <a:xfrm>
            <a:off x="8077416" y="6435269"/>
            <a:ext cx="984019" cy="365125"/>
          </a:xfrm>
        </p:spPr>
        <p:txBody>
          <a:bodyPr/>
          <a:lstStyle/>
          <a:p>
            <a:fld id="{139EBC2B-BF77-430A-B67D-4C5A4847E674}" type="slidenum">
              <a:rPr kumimoji="1" lang="ja-JP" altLang="en-US" sz="2400" smtClean="0"/>
              <a:t>1</a:t>
            </a:fld>
            <a:endParaRPr kumimoji="1" lang="ja-JP" altLang="en-US" sz="2400" dirty="0"/>
          </a:p>
        </p:txBody>
      </p:sp>
      <p:pic>
        <p:nvPicPr>
          <p:cNvPr id="6" name="図 5"/>
          <p:cNvPicPr>
            <a:picLocks noChangeAspect="1"/>
          </p:cNvPicPr>
          <p:nvPr/>
        </p:nvPicPr>
        <p:blipFill rotWithShape="1">
          <a:blip r:embed="rId2"/>
          <a:srcRect l="5973" t="5378" r="5635" b="4102"/>
          <a:stretch/>
        </p:blipFill>
        <p:spPr>
          <a:xfrm>
            <a:off x="504993" y="620711"/>
            <a:ext cx="7904912" cy="5720329"/>
          </a:xfrm>
          <a:prstGeom prst="rect">
            <a:avLst/>
          </a:prstGeom>
        </p:spPr>
      </p:pic>
      <p:sp>
        <p:nvSpPr>
          <p:cNvPr id="8" name="テキスト ボックス 7"/>
          <p:cNvSpPr txBox="1"/>
          <p:nvPr/>
        </p:nvSpPr>
        <p:spPr>
          <a:xfrm>
            <a:off x="7521262" y="117012"/>
            <a:ext cx="1393571"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参考</a:t>
            </a:r>
            <a:r>
              <a:rPr kumimoji="1" lang="ja-JP" altLang="en-US" dirty="0" smtClean="0">
                <a:latin typeface="Meiryo UI" panose="020B0604030504040204" pitchFamily="50" charset="-128"/>
                <a:ea typeface="Meiryo UI" panose="020B0604030504040204" pitchFamily="50" charset="-128"/>
              </a:rPr>
              <a:t>資料２</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87039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0" y="192873"/>
            <a:ext cx="9512491" cy="369332"/>
          </a:xfrm>
          <a:prstGeom prst="rect">
            <a:avLst/>
          </a:prstGeom>
          <a:noFill/>
        </p:spPr>
        <p:txBody>
          <a:bodyPr wrap="square" rtlCol="0">
            <a:spAutoFit/>
          </a:bodyPr>
          <a:lstStyle/>
          <a:p>
            <a:r>
              <a:rPr kumimoji="1" lang="ja-JP" altLang="en-US" dirty="0">
                <a:ln>
                  <a:solidFill>
                    <a:schemeClr val="accent2"/>
                  </a:solidFill>
                </a:ln>
              </a:rPr>
              <a:t>住宅の省エネ基準適合の推進　</a:t>
            </a:r>
          </a:p>
        </p:txBody>
      </p:sp>
      <p:cxnSp>
        <p:nvCxnSpPr>
          <p:cNvPr id="10" name="直線コネクタ 9"/>
          <p:cNvCxnSpPr/>
          <p:nvPr/>
        </p:nvCxnSpPr>
        <p:spPr>
          <a:xfrm flipV="1">
            <a:off x="0" y="563894"/>
            <a:ext cx="9144000" cy="25757"/>
          </a:xfrm>
          <a:prstGeom prst="line">
            <a:avLst/>
          </a:prstGeom>
          <a:ln w="31750" cmpd="tri"/>
        </p:spPr>
        <p:style>
          <a:lnRef idx="3">
            <a:schemeClr val="accent2"/>
          </a:lnRef>
          <a:fillRef idx="0">
            <a:schemeClr val="accent2"/>
          </a:fillRef>
          <a:effectRef idx="2">
            <a:schemeClr val="accent2"/>
          </a:effectRef>
          <a:fontRef idx="minor">
            <a:schemeClr val="tx1"/>
          </a:fontRef>
        </p:style>
      </p:cxnSp>
      <p:sp>
        <p:nvSpPr>
          <p:cNvPr id="16" name="テキスト ボックス 15"/>
          <p:cNvSpPr txBox="1"/>
          <p:nvPr/>
        </p:nvSpPr>
        <p:spPr>
          <a:xfrm>
            <a:off x="7143199" y="2920397"/>
            <a:ext cx="2833649" cy="253916"/>
          </a:xfrm>
          <a:prstGeom prst="rect">
            <a:avLst/>
          </a:prstGeom>
          <a:noFill/>
        </p:spPr>
        <p:txBody>
          <a:bodyPr wrap="square" rtlCol="0">
            <a:spAutoFit/>
          </a:bodyPr>
          <a:lstStyle/>
          <a:p>
            <a:r>
              <a:rPr kumimoji="1" lang="ja-JP" altLang="en-US" sz="1050" dirty="0"/>
              <a:t>〇：建築物省エネ法の規制対象</a:t>
            </a:r>
          </a:p>
        </p:txBody>
      </p:sp>
      <p:sp>
        <p:nvSpPr>
          <p:cNvPr id="18" name="テキスト ボックス 17"/>
          <p:cNvSpPr txBox="1"/>
          <p:nvPr/>
        </p:nvSpPr>
        <p:spPr>
          <a:xfrm>
            <a:off x="6336129" y="6527385"/>
            <a:ext cx="2402006" cy="246221"/>
          </a:xfrm>
          <a:prstGeom prst="rect">
            <a:avLst/>
          </a:prstGeom>
          <a:noFill/>
        </p:spPr>
        <p:txBody>
          <a:bodyPr wrap="square" rtlCol="0">
            <a:spAutoFit/>
          </a:bodyPr>
          <a:lstStyle/>
          <a:p>
            <a:pPr algn="r"/>
            <a:r>
              <a:rPr kumimoji="1" lang="ja-JP" altLang="en-US" sz="1000" b="1" dirty="0"/>
              <a:t>住宅まちづくり部</a:t>
            </a:r>
          </a:p>
        </p:txBody>
      </p:sp>
      <p:sp>
        <p:nvSpPr>
          <p:cNvPr id="19" name="テキスト ボックス 18"/>
          <p:cNvSpPr txBox="1"/>
          <p:nvPr/>
        </p:nvSpPr>
        <p:spPr>
          <a:xfrm>
            <a:off x="184245" y="3132139"/>
            <a:ext cx="9144000" cy="1723549"/>
          </a:xfrm>
          <a:prstGeom prst="rect">
            <a:avLst/>
          </a:prstGeom>
          <a:noFill/>
          <a:ln>
            <a:noFill/>
            <a:prstDash val="dash"/>
          </a:ln>
        </p:spPr>
        <p:txBody>
          <a:bodyPr wrap="square" rtlCol="0">
            <a:spAutoFit/>
          </a:bodyPr>
          <a:lstStyle/>
          <a:p>
            <a:r>
              <a:rPr kumimoji="1" lang="ja-JP" altLang="en-US" sz="1400" dirty="0"/>
              <a:t>（</a:t>
            </a:r>
            <a:r>
              <a:rPr kumimoji="1" lang="en-US" altLang="ja-JP" sz="1400" dirty="0"/>
              <a:t>※1</a:t>
            </a:r>
            <a:r>
              <a:rPr kumimoji="1" lang="ja-JP" altLang="en-US" sz="1400" dirty="0"/>
              <a:t>）トップランナー制度</a:t>
            </a:r>
            <a:endParaRPr kumimoji="1" lang="en-US" altLang="ja-JP" sz="1400" dirty="0"/>
          </a:p>
          <a:p>
            <a:r>
              <a:rPr kumimoji="1" lang="ja-JP" altLang="en-US" sz="1400" dirty="0"/>
              <a:t>　</a:t>
            </a:r>
            <a:r>
              <a:rPr kumimoji="1" lang="ja-JP" altLang="en-US" sz="1200" dirty="0"/>
              <a:t>　　　建売戸建住宅を供給する大手住宅事業者に加え、注文戸建住宅・賃貸アパートを供給する大手住宅事業者を対象にトップ</a:t>
            </a:r>
            <a:endParaRPr kumimoji="1" lang="en-US" altLang="ja-JP" sz="1200" dirty="0"/>
          </a:p>
          <a:p>
            <a:r>
              <a:rPr kumimoji="1" lang="ja-JP" altLang="en-US" sz="1200" dirty="0"/>
              <a:t>　　　　ランナー基準（省エネ基準を上回る基準）に適合する住宅を供給する責務を課し、国による勧告・命令等により実効性を確保</a:t>
            </a:r>
            <a:endParaRPr kumimoji="1" lang="en-US" altLang="ja-JP" sz="1200" dirty="0"/>
          </a:p>
          <a:p>
            <a:endParaRPr kumimoji="1" lang="en-US" altLang="ja-JP" sz="1200" dirty="0"/>
          </a:p>
          <a:p>
            <a:endParaRPr kumimoji="1" lang="en-US" altLang="ja-JP" sz="1300" dirty="0"/>
          </a:p>
          <a:p>
            <a:endParaRPr kumimoji="1" lang="en-US" altLang="ja-JP" sz="1300" dirty="0"/>
          </a:p>
          <a:p>
            <a:endParaRPr kumimoji="1" lang="en-US" altLang="ja-JP" sz="1300" dirty="0"/>
          </a:p>
          <a:p>
            <a:endParaRPr kumimoji="1" lang="en-US" altLang="ja-JP" sz="1300" dirty="0"/>
          </a:p>
        </p:txBody>
      </p:sp>
      <p:sp>
        <p:nvSpPr>
          <p:cNvPr id="20" name="テキスト ボックス 19"/>
          <p:cNvSpPr txBox="1"/>
          <p:nvPr/>
        </p:nvSpPr>
        <p:spPr>
          <a:xfrm>
            <a:off x="184245" y="5644084"/>
            <a:ext cx="9144000" cy="707886"/>
          </a:xfrm>
          <a:prstGeom prst="rect">
            <a:avLst/>
          </a:prstGeom>
          <a:noFill/>
          <a:ln>
            <a:noFill/>
            <a:prstDash val="dash"/>
          </a:ln>
        </p:spPr>
        <p:txBody>
          <a:bodyPr wrap="square" rtlCol="0">
            <a:spAutoFit/>
          </a:bodyPr>
          <a:lstStyle/>
          <a:p>
            <a:r>
              <a:rPr kumimoji="1" lang="ja-JP" altLang="en-US" sz="1400" dirty="0"/>
              <a:t>（</a:t>
            </a:r>
            <a:r>
              <a:rPr kumimoji="1" lang="en-US" altLang="ja-JP" sz="1400" dirty="0"/>
              <a:t>※</a:t>
            </a:r>
            <a:r>
              <a:rPr kumimoji="1" lang="ja-JP" altLang="en-US" sz="1400" dirty="0"/>
              <a:t>３）平成</a:t>
            </a:r>
            <a:r>
              <a:rPr kumimoji="1" lang="en-US" altLang="ja-JP" sz="1400" dirty="0"/>
              <a:t>24</a:t>
            </a:r>
            <a:r>
              <a:rPr kumimoji="1" lang="ja-JP" altLang="en-US" sz="1400" dirty="0"/>
              <a:t>年</a:t>
            </a:r>
            <a:r>
              <a:rPr kumimoji="1" lang="en-US" altLang="ja-JP" sz="1400" dirty="0"/>
              <a:t>1</a:t>
            </a:r>
            <a:r>
              <a:rPr kumimoji="1" lang="ja-JP" altLang="en-US" sz="1400" dirty="0"/>
              <a:t>月</a:t>
            </a:r>
            <a:r>
              <a:rPr kumimoji="1" lang="en-US" altLang="ja-JP" sz="1400" dirty="0"/>
              <a:t>17</a:t>
            </a:r>
            <a:r>
              <a:rPr kumimoji="1" lang="ja-JP" altLang="en-US" sz="1400" dirty="0"/>
              <a:t>日付国住備第</a:t>
            </a:r>
            <a:r>
              <a:rPr kumimoji="1" lang="en-US" altLang="ja-JP" sz="1400" dirty="0"/>
              <a:t>196</a:t>
            </a:r>
            <a:r>
              <a:rPr kumimoji="1" lang="ja-JP" altLang="en-US" sz="1400" dirty="0"/>
              <a:t>号「公営住宅等整備基準について」（一部抜粋）</a:t>
            </a:r>
            <a:endParaRPr kumimoji="1" lang="en-US" altLang="ja-JP" sz="1400" dirty="0"/>
          </a:p>
          <a:p>
            <a:r>
              <a:rPr kumimoji="1" lang="ja-JP" altLang="en-US" sz="1400" dirty="0"/>
              <a:t>　　　　</a:t>
            </a:r>
            <a:r>
              <a:rPr kumimoji="1" lang="ja-JP" altLang="en-US" sz="1200" dirty="0"/>
              <a:t>原則として、住宅が、住宅品確法に基づく評価方法基準第５の５の５－１（３）の等級４の基準を満たすこと。ただし、これにより</a:t>
            </a:r>
            <a:endParaRPr kumimoji="1" lang="en-US" altLang="ja-JP" sz="1200" dirty="0"/>
          </a:p>
          <a:p>
            <a:r>
              <a:rPr kumimoji="1" lang="ja-JP" altLang="en-US" sz="1200" dirty="0"/>
              <a:t>　　　　 難い場合は等級３の基準を満たすこと。</a:t>
            </a:r>
          </a:p>
        </p:txBody>
      </p:sp>
      <p:sp>
        <p:nvSpPr>
          <p:cNvPr id="12" name="テキスト ボックス 11"/>
          <p:cNvSpPr txBox="1"/>
          <p:nvPr/>
        </p:nvSpPr>
        <p:spPr>
          <a:xfrm>
            <a:off x="184245" y="5011076"/>
            <a:ext cx="9144000" cy="923330"/>
          </a:xfrm>
          <a:prstGeom prst="rect">
            <a:avLst/>
          </a:prstGeom>
          <a:noFill/>
          <a:ln>
            <a:noFill/>
            <a:prstDash val="dash"/>
          </a:ln>
        </p:spPr>
        <p:txBody>
          <a:bodyPr wrap="square" rtlCol="0">
            <a:spAutoFit/>
          </a:bodyPr>
          <a:lstStyle/>
          <a:p>
            <a:r>
              <a:rPr kumimoji="1" lang="ja-JP" altLang="en-US" sz="1400" dirty="0"/>
              <a:t>（</a:t>
            </a:r>
            <a:r>
              <a:rPr kumimoji="1" lang="en-US" altLang="ja-JP" sz="1400" dirty="0"/>
              <a:t>※</a:t>
            </a:r>
            <a:r>
              <a:rPr kumimoji="1" lang="ja-JP" altLang="en-US" sz="1400" dirty="0"/>
              <a:t>２）説明義務制度</a:t>
            </a:r>
            <a:endParaRPr kumimoji="1" lang="en-US" altLang="ja-JP" sz="1400" dirty="0"/>
          </a:p>
          <a:p>
            <a:r>
              <a:rPr kumimoji="1" lang="ja-JP" altLang="en-US" sz="1400" dirty="0"/>
              <a:t>　</a:t>
            </a:r>
            <a:r>
              <a:rPr kumimoji="1" lang="ja-JP" altLang="en-US" sz="1200" dirty="0"/>
              <a:t>　　　小規模の住宅・建築物の新築等の際に、設計者（建築士）から建築主への省エネ性能に関する説明を義務付けることにより、　　</a:t>
            </a:r>
            <a:endParaRPr kumimoji="1" lang="en-US" altLang="ja-JP" sz="1200" dirty="0"/>
          </a:p>
          <a:p>
            <a:r>
              <a:rPr kumimoji="1" lang="ja-JP" altLang="en-US" sz="1200" dirty="0"/>
              <a:t>　　　　省エネ基準への適合を推進</a:t>
            </a:r>
            <a:endParaRPr kumimoji="1" lang="en-US" altLang="ja-JP" sz="1200" dirty="0"/>
          </a:p>
          <a:p>
            <a:endParaRPr kumimoji="1" lang="en-US" altLang="ja-JP" sz="1200" dirty="0"/>
          </a:p>
        </p:txBody>
      </p:sp>
      <p:sp>
        <p:nvSpPr>
          <p:cNvPr id="2" name="正方形/長方形 1"/>
          <p:cNvSpPr/>
          <p:nvPr/>
        </p:nvSpPr>
        <p:spPr>
          <a:xfrm>
            <a:off x="184245" y="3132138"/>
            <a:ext cx="8771204" cy="31536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7559899" y="117012"/>
            <a:ext cx="1354934"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参考</a:t>
            </a:r>
            <a:r>
              <a:rPr kumimoji="1" lang="ja-JP" altLang="en-US" dirty="0" smtClean="0">
                <a:latin typeface="Meiryo UI" panose="020B0604030504040204" pitchFamily="50" charset="-128"/>
                <a:ea typeface="Meiryo UI" panose="020B0604030504040204" pitchFamily="50" charset="-128"/>
              </a:rPr>
              <a:t>資料３</a:t>
            </a:r>
            <a:endParaRPr kumimoji="1" lang="ja-JP" altLang="en-US" dirty="0">
              <a:latin typeface="Meiryo UI" panose="020B0604030504040204" pitchFamily="50" charset="-128"/>
              <a:ea typeface="Meiryo UI" panose="020B0604030504040204" pitchFamily="50" charset="-128"/>
            </a:endParaRPr>
          </a:p>
        </p:txBody>
      </p:sp>
      <p:sp>
        <p:nvSpPr>
          <p:cNvPr id="14" name="スライド番号プレースホルダー 1"/>
          <p:cNvSpPr txBox="1">
            <a:spLocks/>
          </p:cNvSpPr>
          <p:nvPr/>
        </p:nvSpPr>
        <p:spPr>
          <a:xfrm>
            <a:off x="8068013" y="6440906"/>
            <a:ext cx="984019"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39EBC2B-BF77-430A-B67D-4C5A4847E674}" type="slidenum">
              <a:rPr kumimoji="1" lang="ja-JP" altLang="en-US" sz="2400" smtClean="0"/>
              <a:pPr/>
              <a:t>2</a:t>
            </a:fld>
            <a:endParaRPr kumimoji="1" lang="ja-JP" altLang="en-US" sz="2400" dirty="0"/>
          </a:p>
        </p:txBody>
      </p:sp>
      <p:pic>
        <p:nvPicPr>
          <p:cNvPr id="3" name="図 2"/>
          <p:cNvPicPr>
            <a:picLocks noChangeAspect="1"/>
          </p:cNvPicPr>
          <p:nvPr/>
        </p:nvPicPr>
        <p:blipFill>
          <a:blip r:embed="rId3"/>
          <a:stretch>
            <a:fillRect/>
          </a:stretch>
        </p:blipFill>
        <p:spPr>
          <a:xfrm>
            <a:off x="173355" y="627956"/>
            <a:ext cx="8797290" cy="2408129"/>
          </a:xfrm>
          <a:prstGeom prst="rect">
            <a:avLst/>
          </a:prstGeom>
        </p:spPr>
      </p:pic>
      <p:pic>
        <p:nvPicPr>
          <p:cNvPr id="5" name="図 4"/>
          <p:cNvPicPr>
            <a:picLocks noChangeAspect="1"/>
          </p:cNvPicPr>
          <p:nvPr/>
        </p:nvPicPr>
        <p:blipFill>
          <a:blip r:embed="rId4"/>
          <a:stretch>
            <a:fillRect/>
          </a:stretch>
        </p:blipFill>
        <p:spPr>
          <a:xfrm>
            <a:off x="295285" y="3817119"/>
            <a:ext cx="8553429" cy="1207113"/>
          </a:xfrm>
          <a:prstGeom prst="rect">
            <a:avLst/>
          </a:prstGeom>
        </p:spPr>
      </p:pic>
    </p:spTree>
    <p:extLst>
      <p:ext uri="{BB962C8B-B14F-4D97-AF65-F5344CB8AC3E}">
        <p14:creationId xmlns:p14="http://schemas.microsoft.com/office/powerpoint/2010/main" val="1109041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7678394" y="6494722"/>
            <a:ext cx="1187355"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rPr>
              <a:t>住宅まちづくり部</a:t>
            </a:r>
          </a:p>
        </p:txBody>
      </p:sp>
      <p:sp>
        <p:nvSpPr>
          <p:cNvPr id="4" name="テキスト ボックス 3"/>
          <p:cNvSpPr txBox="1"/>
          <p:nvPr/>
        </p:nvSpPr>
        <p:spPr>
          <a:xfrm>
            <a:off x="-231819" y="61487"/>
            <a:ext cx="8309235" cy="369332"/>
          </a:xfrm>
          <a:prstGeom prst="rect">
            <a:avLst/>
          </a:prstGeom>
          <a:noFill/>
        </p:spPr>
        <p:txBody>
          <a:bodyPr wrap="square" rtlCol="0">
            <a:spAutoFit/>
          </a:bodyPr>
          <a:lstStyle/>
          <a:p>
            <a:pPr indent="229235"/>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建築士から建築主への説明書のイメージ</a:t>
            </a:r>
          </a:p>
        </p:txBody>
      </p:sp>
      <p:cxnSp>
        <p:nvCxnSpPr>
          <p:cNvPr id="5" name="直線コネクタ 4"/>
          <p:cNvCxnSpPr/>
          <p:nvPr/>
        </p:nvCxnSpPr>
        <p:spPr>
          <a:xfrm flipV="1">
            <a:off x="-31049" y="499291"/>
            <a:ext cx="9144000" cy="25757"/>
          </a:xfrm>
          <a:prstGeom prst="line">
            <a:avLst/>
          </a:prstGeom>
          <a:ln w="31750" cmpd="tri"/>
        </p:spPr>
        <p:style>
          <a:lnRef idx="3">
            <a:schemeClr val="accent2"/>
          </a:lnRef>
          <a:fillRef idx="0">
            <a:schemeClr val="accent2"/>
          </a:fillRef>
          <a:effectRef idx="2">
            <a:schemeClr val="accent2"/>
          </a:effectRef>
          <a:fontRef idx="minor">
            <a:schemeClr val="tx1"/>
          </a:fontRef>
        </p:style>
      </p:cxnSp>
      <p:sp>
        <p:nvSpPr>
          <p:cNvPr id="23" name="スライド番号プレースホルダー 1"/>
          <p:cNvSpPr>
            <a:spLocks noGrp="1"/>
          </p:cNvSpPr>
          <p:nvPr>
            <p:ph type="sldNum" sz="quarter" idx="12"/>
          </p:nvPr>
        </p:nvSpPr>
        <p:spPr>
          <a:xfrm>
            <a:off x="8077416" y="6435269"/>
            <a:ext cx="984019" cy="365125"/>
          </a:xfrm>
        </p:spPr>
        <p:txBody>
          <a:bodyPr/>
          <a:lstStyle/>
          <a:p>
            <a:fld id="{139EBC2B-BF77-430A-B67D-4C5A4847E674}" type="slidenum">
              <a:rPr kumimoji="1" lang="ja-JP" altLang="en-US" sz="2400" smtClean="0"/>
              <a:t>3</a:t>
            </a:fld>
            <a:endParaRPr kumimoji="1" lang="ja-JP" altLang="en-US" sz="2400" dirty="0"/>
          </a:p>
        </p:txBody>
      </p:sp>
      <p:sp>
        <p:nvSpPr>
          <p:cNvPr id="8" name="テキスト ボックス 7"/>
          <p:cNvSpPr txBox="1"/>
          <p:nvPr/>
        </p:nvSpPr>
        <p:spPr>
          <a:xfrm>
            <a:off x="7521262" y="117012"/>
            <a:ext cx="1393571"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参考</a:t>
            </a:r>
            <a:r>
              <a:rPr kumimoji="1" lang="ja-JP" altLang="en-US" dirty="0" smtClean="0">
                <a:latin typeface="Meiryo UI" panose="020B0604030504040204" pitchFamily="50" charset="-128"/>
                <a:ea typeface="Meiryo UI" panose="020B0604030504040204" pitchFamily="50" charset="-128"/>
              </a:rPr>
              <a:t>資料４</a:t>
            </a:r>
            <a:endParaRPr kumimoji="1" lang="ja-JP" altLang="en-US"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1945846" y="512898"/>
            <a:ext cx="972915" cy="392415"/>
          </a:xfrm>
          <a:prstGeom prst="rect">
            <a:avLst/>
          </a:prstGeom>
          <a:noFill/>
          <a:ln>
            <a:noFill/>
          </a:ln>
        </p:spPr>
        <p:txBody>
          <a:bodyPr wrap="square" rtlCol="0" anchor="ctr">
            <a:noAutofit/>
          </a:bodyPr>
          <a:lstStyle/>
          <a:p>
            <a:pPr algn="ctr"/>
            <a:r>
              <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おもて</a:t>
            </a:r>
            <a:r>
              <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1330684" y="6027251"/>
            <a:ext cx="6896860" cy="392415"/>
          </a:xfrm>
          <a:prstGeom prst="rect">
            <a:avLst/>
          </a:prstGeom>
          <a:noFill/>
          <a:ln>
            <a:noFill/>
          </a:ln>
        </p:spPr>
        <p:txBody>
          <a:bodyPr wrap="square" rtlCol="0" anchor="ctr">
            <a:noAutofit/>
          </a:bodyPr>
          <a:lstStyle/>
          <a:p>
            <a:pPr algn="ct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（注意） 上の説明書は参考様式であるため、今後、多少変更が伴う場合があります。</a:t>
            </a:r>
          </a:p>
        </p:txBody>
      </p:sp>
      <p:pic>
        <p:nvPicPr>
          <p:cNvPr id="13" name="図 12"/>
          <p:cNvPicPr>
            <a:picLocks noChangeAspect="1"/>
          </p:cNvPicPr>
          <p:nvPr/>
        </p:nvPicPr>
        <p:blipFill rotWithShape="1">
          <a:blip r:embed="rId2" cstate="print">
            <a:extLst>
              <a:ext uri="{28A0092B-C50C-407E-A947-70E740481C1C}">
                <a14:useLocalDpi xmlns:a14="http://schemas.microsoft.com/office/drawing/2010/main" val="0"/>
              </a:ext>
            </a:extLst>
          </a:blip>
          <a:srcRect t="9254"/>
          <a:stretch/>
        </p:blipFill>
        <p:spPr>
          <a:xfrm>
            <a:off x="4785998" y="950367"/>
            <a:ext cx="3955353" cy="5076591"/>
          </a:xfrm>
          <a:prstGeom prst="rect">
            <a:avLst/>
          </a:prstGeom>
        </p:spPr>
      </p:pic>
      <p:sp>
        <p:nvSpPr>
          <p:cNvPr id="14" name="正方形/長方形 13"/>
          <p:cNvSpPr/>
          <p:nvPr/>
        </p:nvSpPr>
        <p:spPr>
          <a:xfrm>
            <a:off x="4681631" y="846008"/>
            <a:ext cx="4206240" cy="5141279"/>
          </a:xfrm>
          <a:prstGeom prst="rect">
            <a:avLst/>
          </a:prstGeom>
          <a:ln w="6350">
            <a:solidFill>
              <a:schemeClr val="tx1"/>
            </a:solidFill>
          </a:ln>
        </p:spPr>
        <p:txBody>
          <a:bodyPr wrap="square" rtlCol="0" anchor="ctr">
            <a:noAutofit/>
          </a:bodyPr>
          <a:lstStyle/>
          <a:p>
            <a:pPr algn="ctr" eaLnBrk="0" hangingPunct="0"/>
            <a:endParaRPr kumimoji="1" lang="ja-JP" altLang="en-US" sz="2000" dirty="0">
              <a:solidFill>
                <a:srgbClr val="000000"/>
              </a:solidFill>
              <a:latin typeface="ＭＳ ゴシック" pitchFamily="49" charset="-128"/>
              <a:ea typeface="ＭＳ ゴシック" pitchFamily="49" charset="-128"/>
              <a:cs typeface="Courier New" pitchFamily="49" charset="0"/>
            </a:endParaRPr>
          </a:p>
        </p:txBody>
      </p:sp>
      <p:sp>
        <p:nvSpPr>
          <p:cNvPr id="15" name="テキスト ボックス 14"/>
          <p:cNvSpPr txBox="1"/>
          <p:nvPr/>
        </p:nvSpPr>
        <p:spPr>
          <a:xfrm>
            <a:off x="6277216" y="528163"/>
            <a:ext cx="972915" cy="392415"/>
          </a:xfrm>
          <a:prstGeom prst="rect">
            <a:avLst/>
          </a:prstGeom>
          <a:noFill/>
          <a:ln>
            <a:noFill/>
          </a:ln>
        </p:spPr>
        <p:txBody>
          <a:bodyPr wrap="square" rtlCol="0" anchor="ctr">
            <a:noAutofit/>
          </a:bodyPr>
          <a:lstStyle/>
          <a:p>
            <a:pPr algn="ctr"/>
            <a:r>
              <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うら</a:t>
            </a:r>
            <a:r>
              <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701" y="846009"/>
            <a:ext cx="3645756" cy="5156404"/>
          </a:xfrm>
          <a:prstGeom prst="rect">
            <a:avLst/>
          </a:prstGeom>
        </p:spPr>
      </p:pic>
      <p:sp>
        <p:nvSpPr>
          <p:cNvPr id="10" name="正方形/長方形 9"/>
          <p:cNvSpPr/>
          <p:nvPr/>
        </p:nvSpPr>
        <p:spPr>
          <a:xfrm>
            <a:off x="329184" y="846008"/>
            <a:ext cx="4206240" cy="5156404"/>
          </a:xfrm>
          <a:prstGeom prst="rect">
            <a:avLst/>
          </a:prstGeom>
          <a:ln w="6350">
            <a:solidFill>
              <a:schemeClr val="tx1"/>
            </a:solidFill>
          </a:ln>
        </p:spPr>
        <p:txBody>
          <a:bodyPr wrap="square" rtlCol="0" anchor="ctr">
            <a:noAutofit/>
          </a:bodyPr>
          <a:lstStyle/>
          <a:p>
            <a:pPr algn="ctr" eaLnBrk="0" hangingPunct="0"/>
            <a:endParaRPr kumimoji="1" lang="ja-JP" altLang="en-US" sz="2000" dirty="0">
              <a:solidFill>
                <a:srgbClr val="000000"/>
              </a:solidFill>
              <a:latin typeface="ＭＳ ゴシック" pitchFamily="49" charset="-128"/>
              <a:ea typeface="ＭＳ ゴシック" pitchFamily="49" charset="-128"/>
              <a:cs typeface="Courier New" pitchFamily="49" charset="0"/>
            </a:endParaRPr>
          </a:p>
        </p:txBody>
      </p:sp>
    </p:spTree>
    <p:extLst>
      <p:ext uri="{BB962C8B-B14F-4D97-AF65-F5344CB8AC3E}">
        <p14:creationId xmlns:p14="http://schemas.microsoft.com/office/powerpoint/2010/main" val="728721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7678394" y="6494722"/>
            <a:ext cx="1187355"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rPr>
              <a:t>住宅まちづくり部</a:t>
            </a:r>
          </a:p>
        </p:txBody>
      </p:sp>
      <p:sp>
        <p:nvSpPr>
          <p:cNvPr id="4" name="テキスト ボックス 3"/>
          <p:cNvSpPr txBox="1"/>
          <p:nvPr/>
        </p:nvSpPr>
        <p:spPr>
          <a:xfrm>
            <a:off x="-231819" y="61487"/>
            <a:ext cx="8309235" cy="369332"/>
          </a:xfrm>
          <a:prstGeom prst="rect">
            <a:avLst/>
          </a:prstGeom>
          <a:noFill/>
        </p:spPr>
        <p:txBody>
          <a:bodyPr wrap="square" rtlCol="0">
            <a:spAutoFit/>
          </a:bodyPr>
          <a:lstStyle/>
          <a:p>
            <a:pPr indent="229235"/>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建築士から建築主への説明書のイメージ</a:t>
            </a:r>
          </a:p>
        </p:txBody>
      </p:sp>
      <p:cxnSp>
        <p:nvCxnSpPr>
          <p:cNvPr id="5" name="直線コネクタ 4"/>
          <p:cNvCxnSpPr/>
          <p:nvPr/>
        </p:nvCxnSpPr>
        <p:spPr>
          <a:xfrm flipV="1">
            <a:off x="-31049" y="499291"/>
            <a:ext cx="9144000" cy="25757"/>
          </a:xfrm>
          <a:prstGeom prst="line">
            <a:avLst/>
          </a:prstGeom>
          <a:ln w="31750" cmpd="tri"/>
        </p:spPr>
        <p:style>
          <a:lnRef idx="3">
            <a:schemeClr val="accent2"/>
          </a:lnRef>
          <a:fillRef idx="0">
            <a:schemeClr val="accent2"/>
          </a:fillRef>
          <a:effectRef idx="2">
            <a:schemeClr val="accent2"/>
          </a:effectRef>
          <a:fontRef idx="minor">
            <a:schemeClr val="tx1"/>
          </a:fontRef>
        </p:style>
      </p:cxnSp>
      <p:sp>
        <p:nvSpPr>
          <p:cNvPr id="23" name="スライド番号プレースホルダー 1"/>
          <p:cNvSpPr>
            <a:spLocks noGrp="1"/>
          </p:cNvSpPr>
          <p:nvPr>
            <p:ph type="sldNum" sz="quarter" idx="12"/>
          </p:nvPr>
        </p:nvSpPr>
        <p:spPr>
          <a:xfrm>
            <a:off x="8077416" y="6435269"/>
            <a:ext cx="984019" cy="365125"/>
          </a:xfrm>
        </p:spPr>
        <p:txBody>
          <a:bodyPr/>
          <a:lstStyle/>
          <a:p>
            <a:fld id="{139EBC2B-BF77-430A-B67D-4C5A4847E674}" type="slidenum">
              <a:rPr kumimoji="1" lang="ja-JP" altLang="en-US" sz="2400" smtClean="0"/>
              <a:t>4</a:t>
            </a:fld>
            <a:endParaRPr kumimoji="1" lang="ja-JP" altLang="en-US" sz="2400" dirty="0"/>
          </a:p>
        </p:txBody>
      </p:sp>
      <p:sp>
        <p:nvSpPr>
          <p:cNvPr id="19" name="テキスト ボックス 18"/>
          <p:cNvSpPr txBox="1"/>
          <p:nvPr/>
        </p:nvSpPr>
        <p:spPr>
          <a:xfrm>
            <a:off x="4962964" y="624968"/>
            <a:ext cx="3520046" cy="392415"/>
          </a:xfrm>
          <a:prstGeom prst="rect">
            <a:avLst/>
          </a:prstGeom>
          <a:noFill/>
          <a:ln>
            <a:noFill/>
          </a:ln>
        </p:spPr>
        <p:txBody>
          <a:bodyPr wrap="square" rtlCol="0" anchor="ctr">
            <a:noAutofit/>
          </a:bodyPr>
          <a:lstStyle/>
          <a:p>
            <a:pPr algn="ct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＜省エネ基準に</a:t>
            </a:r>
            <a:r>
              <a:rPr lang="ja-JP" altLang="en-US" sz="12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不適合</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の場合＞</a:t>
            </a:r>
          </a:p>
        </p:txBody>
      </p:sp>
      <p:sp>
        <p:nvSpPr>
          <p:cNvPr id="20" name="テキスト ボックス 19"/>
          <p:cNvSpPr txBox="1"/>
          <p:nvPr/>
        </p:nvSpPr>
        <p:spPr>
          <a:xfrm>
            <a:off x="641673" y="624968"/>
            <a:ext cx="3520046" cy="392415"/>
          </a:xfrm>
          <a:prstGeom prst="rect">
            <a:avLst/>
          </a:prstGeom>
          <a:noFill/>
          <a:ln>
            <a:noFill/>
          </a:ln>
        </p:spPr>
        <p:txBody>
          <a:bodyPr wrap="square" rtlCol="0" anchor="ctr">
            <a:noAutofit/>
          </a:bodyPr>
          <a:lstStyle/>
          <a:p>
            <a:pPr algn="ct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＜省エネ基準に</a:t>
            </a:r>
            <a:r>
              <a:rPr lang="ja-JP" altLang="en-US" sz="12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適合</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している場合＞</a:t>
            </a:r>
          </a:p>
        </p:txBody>
      </p:sp>
      <p:sp>
        <p:nvSpPr>
          <p:cNvPr id="25" name="正方形/長方形 24"/>
          <p:cNvSpPr/>
          <p:nvPr/>
        </p:nvSpPr>
        <p:spPr>
          <a:xfrm>
            <a:off x="4692754" y="1082853"/>
            <a:ext cx="4206240" cy="4751947"/>
          </a:xfrm>
          <a:prstGeom prst="rect">
            <a:avLst/>
          </a:prstGeom>
          <a:ln w="6350">
            <a:solidFill>
              <a:schemeClr val="tx1"/>
            </a:solidFill>
          </a:ln>
        </p:spPr>
        <p:txBody>
          <a:bodyPr wrap="square" rtlCol="0" anchor="ctr">
            <a:spAutoFit/>
          </a:bodyPr>
          <a:lstStyle/>
          <a:p>
            <a:pPr algn="ctr" eaLnBrk="0" hangingPunct="0"/>
            <a:endParaRPr kumimoji="1" lang="ja-JP" altLang="en-US" sz="2000" dirty="0">
              <a:solidFill>
                <a:srgbClr val="000000"/>
              </a:solidFill>
              <a:latin typeface="ＭＳ ゴシック" pitchFamily="49" charset="-128"/>
              <a:ea typeface="ＭＳ ゴシック" pitchFamily="49" charset="-128"/>
              <a:cs typeface="Courier New" pitchFamily="49" charset="0"/>
            </a:endParaRPr>
          </a:p>
        </p:txBody>
      </p:sp>
      <p:sp>
        <p:nvSpPr>
          <p:cNvPr id="26" name="テキスト ボックス 25"/>
          <p:cNvSpPr txBox="1"/>
          <p:nvPr/>
        </p:nvSpPr>
        <p:spPr>
          <a:xfrm>
            <a:off x="1317805" y="5973425"/>
            <a:ext cx="6896860" cy="392415"/>
          </a:xfrm>
          <a:prstGeom prst="rect">
            <a:avLst/>
          </a:prstGeom>
          <a:noFill/>
          <a:ln>
            <a:noFill/>
          </a:ln>
        </p:spPr>
        <p:txBody>
          <a:bodyPr wrap="square" rtlCol="0" anchor="ctr">
            <a:noAutofit/>
          </a:bodyPr>
          <a:lstStyle/>
          <a:p>
            <a:pPr algn="ct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（注意） 上の説明書は参考様式であるため、今後、多少変更が伴う場合があります。</a:t>
            </a:r>
          </a:p>
        </p:txBody>
      </p:sp>
      <p:sp>
        <p:nvSpPr>
          <p:cNvPr id="24" name="正方形/長方形 23"/>
          <p:cNvSpPr/>
          <p:nvPr/>
        </p:nvSpPr>
        <p:spPr>
          <a:xfrm>
            <a:off x="316305" y="1082853"/>
            <a:ext cx="4206240" cy="4751947"/>
          </a:xfrm>
          <a:prstGeom prst="rect">
            <a:avLst/>
          </a:prstGeom>
          <a:ln w="6350">
            <a:solidFill>
              <a:schemeClr val="tx1"/>
            </a:solidFill>
          </a:ln>
        </p:spPr>
        <p:txBody>
          <a:bodyPr wrap="square" rtlCol="0" anchor="ctr">
            <a:spAutoFit/>
          </a:bodyPr>
          <a:lstStyle/>
          <a:p>
            <a:pPr algn="ctr" eaLnBrk="0" hangingPunct="0"/>
            <a:endParaRPr kumimoji="1" lang="ja-JP" altLang="en-US" sz="2000" dirty="0">
              <a:solidFill>
                <a:srgbClr val="000000"/>
              </a:solidFill>
              <a:latin typeface="ＭＳ ゴシック" pitchFamily="49" charset="-128"/>
              <a:ea typeface="ＭＳ ゴシック" pitchFamily="49" charset="-128"/>
              <a:cs typeface="Courier New" pitchFamily="49" charset="0"/>
            </a:endParaRPr>
          </a:p>
        </p:txBody>
      </p:sp>
      <p:pic>
        <p:nvPicPr>
          <p:cNvPr id="13" name="図 1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48662" y="1215856"/>
            <a:ext cx="3871819" cy="4554549"/>
          </a:xfrm>
          <a:prstGeom prst="rect">
            <a:avLst/>
          </a:prstGeom>
        </p:spPr>
      </p:pic>
      <p:pic>
        <p:nvPicPr>
          <p:cNvPr id="14" name="図 1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891713" y="1208599"/>
            <a:ext cx="3885596" cy="4492573"/>
          </a:xfrm>
          <a:prstGeom prst="rect">
            <a:avLst/>
          </a:prstGeom>
        </p:spPr>
      </p:pic>
    </p:spTree>
    <p:extLst>
      <p:ext uri="{BB962C8B-B14F-4D97-AF65-F5344CB8AC3E}">
        <p14:creationId xmlns:p14="http://schemas.microsoft.com/office/powerpoint/2010/main" val="444913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862FE723-94D8-43B2-808B-C079943A9E59}"/>
              </a:ext>
            </a:extLst>
          </p:cNvPr>
          <p:cNvCxnSpPr/>
          <p:nvPr/>
        </p:nvCxnSpPr>
        <p:spPr>
          <a:xfrm flipV="1">
            <a:off x="0" y="952621"/>
            <a:ext cx="9144000" cy="25757"/>
          </a:xfrm>
          <a:prstGeom prst="line">
            <a:avLst/>
          </a:prstGeom>
          <a:ln w="31750" cmpd="tri"/>
        </p:spPr>
        <p:style>
          <a:lnRef idx="3">
            <a:schemeClr val="accent2"/>
          </a:lnRef>
          <a:fillRef idx="0">
            <a:schemeClr val="accent2"/>
          </a:fillRef>
          <a:effectRef idx="2">
            <a:schemeClr val="accent2"/>
          </a:effectRef>
          <a:fontRef idx="minor">
            <a:schemeClr val="tx1"/>
          </a:fontRef>
        </p:style>
      </p:cxnSp>
      <p:sp>
        <p:nvSpPr>
          <p:cNvPr id="6" name="テキスト ボックス 5">
            <a:extLst>
              <a:ext uri="{FF2B5EF4-FFF2-40B4-BE49-F238E27FC236}">
                <a16:creationId xmlns:a16="http://schemas.microsoft.com/office/drawing/2014/main" id="{2B8E7EC1-3E0E-4B01-A7C9-C810783DD5B0}"/>
              </a:ext>
            </a:extLst>
          </p:cNvPr>
          <p:cNvSpPr txBox="1"/>
          <p:nvPr/>
        </p:nvSpPr>
        <p:spPr>
          <a:xfrm>
            <a:off x="-163149" y="55048"/>
            <a:ext cx="9307149" cy="923330"/>
          </a:xfrm>
          <a:prstGeom prst="rect">
            <a:avLst/>
          </a:prstGeom>
          <a:noFill/>
        </p:spPr>
        <p:txBody>
          <a:bodyPr wrap="square" rtlCol="0">
            <a:spAutoFit/>
          </a:bodyPr>
          <a:lstStyle/>
          <a:p>
            <a:pPr indent="229235"/>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府内の民間事業者の意識（非住宅）</a:t>
            </a:r>
          </a:p>
          <a:p>
            <a:pPr indent="229235"/>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　　一般社団法人大阪ビルディング協会</a:t>
            </a:r>
            <a:r>
              <a:rPr lang="en-US" altLang="ja-JP" b="1"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中小ビル経営者研究会会員等）</a:t>
            </a:r>
            <a:r>
              <a:rPr lang="en-US" altLang="ja-JP" b="1" kern="100" dirty="0">
                <a:latin typeface="Meiryo UI" panose="020B0604030504040204" pitchFamily="50" charset="-128"/>
                <a:ea typeface="Meiryo UI" panose="020B0604030504040204" pitchFamily="50" charset="-128"/>
                <a:cs typeface="Times New Roman" panose="02020603050405020304" pitchFamily="18" charset="0"/>
              </a:rPr>
              <a:t>3</a:t>
            </a:r>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社へのヒアリング</a:t>
            </a:r>
            <a:endParaRPr lang="en-US" altLang="ja-JP" b="1" kern="100" dirty="0">
              <a:latin typeface="Meiryo UI" panose="020B0604030504040204" pitchFamily="50" charset="-128"/>
              <a:ea typeface="Meiryo UI" panose="020B0604030504040204" pitchFamily="50" charset="-128"/>
              <a:cs typeface="Times New Roman" panose="02020603050405020304" pitchFamily="18" charset="0"/>
            </a:endParaRPr>
          </a:p>
          <a:p>
            <a:pPr indent="229235"/>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b="1" kern="100" dirty="0">
                <a:latin typeface="Meiryo UI" panose="020B0604030504040204" pitchFamily="50" charset="-128"/>
                <a:ea typeface="Meiryo UI" panose="020B0604030504040204" pitchFamily="50" charset="-128"/>
                <a:cs typeface="Times New Roman" panose="02020603050405020304" pitchFamily="18" charset="0"/>
              </a:rPr>
              <a:t>2020</a:t>
            </a:r>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年</a:t>
            </a:r>
            <a:r>
              <a:rPr lang="en-US" altLang="ja-JP" b="1" kern="100" dirty="0">
                <a:latin typeface="Meiryo UI" panose="020B0604030504040204" pitchFamily="50" charset="-128"/>
                <a:ea typeface="Meiryo UI" panose="020B0604030504040204" pitchFamily="50" charset="-128"/>
                <a:cs typeface="Times New Roman" panose="02020603050405020304" pitchFamily="18" charset="0"/>
              </a:rPr>
              <a:t>10</a:t>
            </a:r>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月</a:t>
            </a:r>
            <a:r>
              <a:rPr lang="en-US" altLang="ja-JP" b="1" kern="100" dirty="0">
                <a:latin typeface="Meiryo UI" panose="020B0604030504040204" pitchFamily="50" charset="-128"/>
                <a:ea typeface="Meiryo UI" panose="020B0604030504040204" pitchFamily="50" charset="-128"/>
                <a:cs typeface="Times New Roman" panose="02020603050405020304" pitchFamily="18" charset="0"/>
              </a:rPr>
              <a:t>12</a:t>
            </a:r>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日実施）</a:t>
            </a:r>
            <a:endParaRPr lang="en-US" altLang="ja-JP"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8" name="テキスト ボックス 7"/>
          <p:cNvSpPr txBox="1"/>
          <p:nvPr/>
        </p:nvSpPr>
        <p:spPr>
          <a:xfrm>
            <a:off x="7678394" y="6494722"/>
            <a:ext cx="1187355"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rPr>
              <a:t>住宅まちづくり部</a:t>
            </a:r>
          </a:p>
        </p:txBody>
      </p:sp>
      <p:sp>
        <p:nvSpPr>
          <p:cNvPr id="9" name="スライド番号プレースホルダー 1"/>
          <p:cNvSpPr>
            <a:spLocks noGrp="1"/>
          </p:cNvSpPr>
          <p:nvPr>
            <p:ph type="sldNum" sz="quarter" idx="12"/>
          </p:nvPr>
        </p:nvSpPr>
        <p:spPr>
          <a:xfrm>
            <a:off x="8077416" y="6435269"/>
            <a:ext cx="984019" cy="365125"/>
          </a:xfrm>
        </p:spPr>
        <p:txBody>
          <a:bodyPr/>
          <a:lstStyle/>
          <a:p>
            <a:fld id="{139EBC2B-BF77-430A-B67D-4C5A4847E674}" type="slidenum">
              <a:rPr kumimoji="1" lang="ja-JP" altLang="en-US" sz="2400" smtClean="0"/>
              <a:t>5</a:t>
            </a:fld>
            <a:endParaRPr kumimoji="1" lang="ja-JP" altLang="en-US" sz="2400" dirty="0"/>
          </a:p>
        </p:txBody>
      </p:sp>
      <p:sp>
        <p:nvSpPr>
          <p:cNvPr id="10" name="正方形/長方形 9">
            <a:extLst>
              <a:ext uri="{FF2B5EF4-FFF2-40B4-BE49-F238E27FC236}">
                <a16:creationId xmlns:a16="http://schemas.microsoft.com/office/drawing/2014/main" id="{D73E623E-2980-4129-9E2E-35718537A9FA}"/>
              </a:ext>
            </a:extLst>
          </p:cNvPr>
          <p:cNvSpPr/>
          <p:nvPr/>
        </p:nvSpPr>
        <p:spPr>
          <a:xfrm>
            <a:off x="735362" y="1041891"/>
            <a:ext cx="7872700" cy="4766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〇　今日の新型コロナウイルスの影響から深刻な経済不況に陥っている最中に、あらたな規制は</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　　  行うべきではないと思われる。</a:t>
            </a:r>
            <a:endParaRPr kumimoji="1" lang="en-US" altLang="ja-JP" sz="1600" dirty="0">
              <a:solidFill>
                <a:schemeClr val="tx1"/>
              </a:solidFill>
              <a:latin typeface="Meiryo UI" panose="020B0604030504040204" pitchFamily="50" charset="-128"/>
              <a:ea typeface="Meiryo UI" panose="020B0604030504040204" pitchFamily="50" charset="-128"/>
            </a:endParaRPr>
          </a:p>
          <a:p>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〇　条例に適合しないと建築物が建たないというのは大きな問題である。</a:t>
            </a:r>
            <a:endParaRPr kumimoji="1" lang="en-US" altLang="ja-JP" sz="1600" dirty="0">
              <a:solidFill>
                <a:schemeClr val="tx1"/>
              </a:solidFill>
              <a:latin typeface="Meiryo UI" panose="020B0604030504040204" pitchFamily="50" charset="-128"/>
              <a:ea typeface="Meiryo UI" panose="020B0604030504040204" pitchFamily="50" charset="-128"/>
            </a:endParaRPr>
          </a:p>
          <a:p>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　環境配慮や省エネも大切だが、まずは経済を優先に考えるべき。</a:t>
            </a:r>
            <a:endParaRPr kumimoji="1" lang="en-US" altLang="ja-JP" sz="1600" dirty="0">
              <a:solidFill>
                <a:schemeClr val="tx1"/>
              </a:solidFill>
              <a:latin typeface="Meiryo UI" panose="020B0604030504040204" pitchFamily="50" charset="-128"/>
              <a:ea typeface="Meiryo UI" panose="020B0604030504040204" pitchFamily="50" charset="-128"/>
            </a:endParaRPr>
          </a:p>
          <a:p>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　環境問題に資する施策はいいことであるが、ビルに投資することはお金がかかるので、補助金</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　　などがなければ、投資しづらい。</a:t>
            </a:r>
          </a:p>
          <a:p>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　新型コロナウイルスの影響で、テナントは出店しづらいし、交渉していたものもブレーキが</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　　かかっている。そのような中で、新たな規制はすべきでない。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　　</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7789066" y="36899"/>
            <a:ext cx="1354934"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参考</a:t>
            </a:r>
            <a:r>
              <a:rPr kumimoji="1" lang="ja-JP" altLang="en-US" dirty="0" smtClean="0">
                <a:latin typeface="Meiryo UI" panose="020B0604030504040204" pitchFamily="50" charset="-128"/>
                <a:ea typeface="Meiryo UI" panose="020B0604030504040204" pitchFamily="50" charset="-128"/>
              </a:rPr>
              <a:t>資料５</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16441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41668" y="978595"/>
            <a:ext cx="9050096" cy="32714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600" dirty="0" smtClean="0">
              <a:solidFill>
                <a:schemeClr val="tx1"/>
              </a:solidFill>
              <a:latin typeface="+mn-ea"/>
            </a:endParaRPr>
          </a:p>
          <a:p>
            <a:r>
              <a:rPr kumimoji="1" lang="ja-JP" altLang="en-US" sz="1600" dirty="0">
                <a:solidFill>
                  <a:schemeClr val="tx1"/>
                </a:solidFill>
                <a:latin typeface="Meiryo UI" panose="020B0604030504040204" pitchFamily="50" charset="-128"/>
                <a:ea typeface="Meiryo UI" panose="020B0604030504040204" pitchFamily="50" charset="-128"/>
              </a:rPr>
              <a:t>○　延べ面積</a:t>
            </a:r>
            <a:r>
              <a:rPr kumimoji="1" lang="en-US" altLang="ja-JP" sz="1600" dirty="0">
                <a:solidFill>
                  <a:schemeClr val="tx1"/>
                </a:solidFill>
                <a:latin typeface="Meiryo UI" panose="020B0604030504040204" pitchFamily="50" charset="-128"/>
                <a:ea typeface="Meiryo UI" panose="020B0604030504040204" pitchFamily="50" charset="-128"/>
              </a:rPr>
              <a:t>2,000㎡</a:t>
            </a:r>
            <a:r>
              <a:rPr kumimoji="1" lang="ja-JP" altLang="en-US" sz="1600" dirty="0">
                <a:solidFill>
                  <a:schemeClr val="tx1"/>
                </a:solidFill>
                <a:latin typeface="Meiryo UI" panose="020B0604030504040204" pitchFamily="50" charset="-128"/>
                <a:ea typeface="Meiryo UI" panose="020B0604030504040204" pitchFamily="50" charset="-128"/>
              </a:rPr>
              <a:t>以上については、既に条例で義務化されているので、法に基づく条例として建</a:t>
            </a:r>
          </a:p>
          <a:p>
            <a:r>
              <a:rPr kumimoji="1" lang="ja-JP" altLang="en-US" sz="1600" dirty="0">
                <a:solidFill>
                  <a:schemeClr val="tx1"/>
                </a:solidFill>
                <a:latin typeface="Meiryo UI" panose="020B0604030504040204" pitchFamily="50" charset="-128"/>
                <a:ea typeface="Meiryo UI" panose="020B0604030504040204" pitchFamily="50" charset="-128"/>
              </a:rPr>
              <a:t>　　 築関係規定化することは止むなしと考える。</a:t>
            </a:r>
          </a:p>
          <a:p>
            <a:endParaRPr kumimoji="1" lang="ja-JP" altLang="en-US" sz="1600" dirty="0">
              <a:solidFill>
                <a:schemeClr val="tx1"/>
              </a:solidFill>
              <a:latin typeface="Meiryo UI" panose="020B0604030504040204" pitchFamily="50" charset="-128"/>
              <a:ea typeface="Meiryo UI" panose="020B0604030504040204" pitchFamily="50" charset="-128"/>
            </a:endParaRPr>
          </a:p>
          <a:p>
            <a:endParaRPr kumimoji="1" lang="ja-JP" altLang="en-US"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〇　延べ面積</a:t>
            </a:r>
            <a:r>
              <a:rPr kumimoji="1" lang="en-US" altLang="ja-JP" sz="1600" dirty="0">
                <a:solidFill>
                  <a:schemeClr val="tx1"/>
                </a:solidFill>
                <a:latin typeface="Meiryo UI" panose="020B0604030504040204" pitchFamily="50" charset="-128"/>
                <a:ea typeface="Meiryo UI" panose="020B0604030504040204" pitchFamily="50" charset="-128"/>
              </a:rPr>
              <a:t>300</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2,000㎡</a:t>
            </a:r>
            <a:r>
              <a:rPr kumimoji="1" lang="ja-JP" altLang="en-US" sz="1600" dirty="0">
                <a:solidFill>
                  <a:schemeClr val="tx1"/>
                </a:solidFill>
                <a:latin typeface="Meiryo UI" panose="020B0604030504040204" pitchFamily="50" charset="-128"/>
                <a:ea typeface="Meiryo UI" panose="020B0604030504040204" pitchFamily="50" charset="-128"/>
              </a:rPr>
              <a:t>の物件にも外皮基準の規制をかけるのは、今日の新型コロナウイルスの</a:t>
            </a:r>
          </a:p>
          <a:p>
            <a:r>
              <a:rPr kumimoji="1" lang="ja-JP" altLang="en-US" sz="1600" dirty="0">
                <a:solidFill>
                  <a:schemeClr val="tx1"/>
                </a:solidFill>
                <a:latin typeface="Meiryo UI" panose="020B0604030504040204" pitchFamily="50" charset="-128"/>
                <a:ea typeface="Meiryo UI" panose="020B0604030504040204" pitchFamily="50" charset="-128"/>
              </a:rPr>
              <a:t>　　 影響から世界的な経済不況が想定される時期でもあるため、付加すべきではないと考える。</a:t>
            </a:r>
          </a:p>
          <a:p>
            <a:endParaRPr kumimoji="1" lang="ja-JP" altLang="en-US" sz="1600" dirty="0">
              <a:solidFill>
                <a:schemeClr val="tx1"/>
              </a:solidFill>
              <a:latin typeface="Meiryo UI" panose="020B0604030504040204" pitchFamily="50" charset="-128"/>
              <a:ea typeface="Meiryo UI" panose="020B0604030504040204" pitchFamily="50" charset="-128"/>
            </a:endParaRPr>
          </a:p>
          <a:p>
            <a:endParaRPr kumimoji="1" lang="ja-JP" altLang="en-US"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　延べ面積</a:t>
            </a:r>
            <a:r>
              <a:rPr kumimoji="1" lang="en-US" altLang="ja-JP" sz="1600" dirty="0">
                <a:solidFill>
                  <a:schemeClr val="tx1"/>
                </a:solidFill>
                <a:latin typeface="Meiryo UI" panose="020B0604030504040204" pitchFamily="50" charset="-128"/>
                <a:ea typeface="Meiryo UI" panose="020B0604030504040204" pitchFamily="50" charset="-128"/>
              </a:rPr>
              <a:t>300</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2,000㎡</a:t>
            </a:r>
            <a:r>
              <a:rPr kumimoji="1" lang="ja-JP" altLang="en-US" sz="1600" dirty="0">
                <a:solidFill>
                  <a:schemeClr val="tx1"/>
                </a:solidFill>
                <a:latin typeface="Meiryo UI" panose="020B0604030504040204" pitchFamily="50" charset="-128"/>
                <a:ea typeface="Meiryo UI" panose="020B0604030504040204" pitchFamily="50" charset="-128"/>
              </a:rPr>
              <a:t>の物件の場合、</a:t>
            </a:r>
            <a:r>
              <a:rPr kumimoji="1" lang="en-US" altLang="ja-JP" sz="1600" dirty="0">
                <a:solidFill>
                  <a:schemeClr val="tx1"/>
                </a:solidFill>
                <a:latin typeface="Meiryo UI" panose="020B0604030504040204" pitchFamily="50" charset="-128"/>
                <a:ea typeface="Meiryo UI" panose="020B0604030504040204" pitchFamily="50" charset="-128"/>
              </a:rPr>
              <a:t>S</a:t>
            </a:r>
            <a:r>
              <a:rPr kumimoji="1" lang="ja-JP" altLang="en-US" sz="1600" dirty="0">
                <a:solidFill>
                  <a:schemeClr val="tx1"/>
                </a:solidFill>
                <a:latin typeface="Meiryo UI" panose="020B0604030504040204" pitchFamily="50" charset="-128"/>
                <a:ea typeface="Meiryo UI" panose="020B0604030504040204" pitchFamily="50" charset="-128"/>
              </a:rPr>
              <a:t>造のロードサイド店舗のような仕様での計画が多く</a:t>
            </a:r>
          </a:p>
          <a:p>
            <a:r>
              <a:rPr kumimoji="1" lang="ja-JP" altLang="en-US" sz="1600" dirty="0">
                <a:solidFill>
                  <a:schemeClr val="tx1"/>
                </a:solidFill>
                <a:latin typeface="Meiryo UI" panose="020B0604030504040204" pitchFamily="50" charset="-128"/>
                <a:ea typeface="Meiryo UI" panose="020B0604030504040204" pitchFamily="50" charset="-128"/>
              </a:rPr>
              <a:t>　　  この計画規模の投資額に対して、相当額の増額が見込まれるため、事業性への影響が大きく</a:t>
            </a:r>
          </a:p>
          <a:p>
            <a:r>
              <a:rPr kumimoji="1" lang="ja-JP" altLang="en-US" sz="1600" dirty="0">
                <a:solidFill>
                  <a:schemeClr val="tx1"/>
                </a:solidFill>
                <a:latin typeface="Meiryo UI" panose="020B0604030504040204" pitchFamily="50" charset="-128"/>
                <a:ea typeface="Meiryo UI" panose="020B0604030504040204" pitchFamily="50" charset="-128"/>
              </a:rPr>
              <a:t>　　  なると予想される。</a:t>
            </a:r>
          </a:p>
        </p:txBody>
      </p:sp>
      <p:sp>
        <p:nvSpPr>
          <p:cNvPr id="4" name="テキスト ボックス 3"/>
          <p:cNvSpPr txBox="1"/>
          <p:nvPr/>
        </p:nvSpPr>
        <p:spPr>
          <a:xfrm>
            <a:off x="-2" y="180304"/>
            <a:ext cx="9239535" cy="646331"/>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府内の民間事業者の意識（非住宅）</a:t>
            </a:r>
          </a:p>
          <a:p>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不動産</a:t>
            </a:r>
            <a:r>
              <a:rPr kumimoji="1" lang="ja-JP" altLang="en-US" b="1" dirty="0">
                <a:latin typeface="Meiryo UI" panose="020B0604030504040204" pitchFamily="50" charset="-128"/>
                <a:ea typeface="Meiryo UI" panose="020B0604030504040204" pitchFamily="50" charset="-128"/>
              </a:rPr>
              <a:t>協会関西支部会員（</a:t>
            </a:r>
            <a:r>
              <a:rPr kumimoji="1" lang="en-US" altLang="ja-JP" b="1" dirty="0">
                <a:latin typeface="Meiryo UI" panose="020B0604030504040204" pitchFamily="50" charset="-128"/>
                <a:ea typeface="Meiryo UI" panose="020B0604030504040204" pitchFamily="50" charset="-128"/>
              </a:rPr>
              <a:t>2</a:t>
            </a:r>
            <a:r>
              <a:rPr kumimoji="1" lang="ja-JP" altLang="en-US" b="1" dirty="0">
                <a:latin typeface="Meiryo UI" panose="020B0604030504040204" pitchFamily="50" charset="-128"/>
                <a:ea typeface="Meiryo UI" panose="020B0604030504040204" pitchFamily="50" charset="-128"/>
              </a:rPr>
              <a:t>社</a:t>
            </a:r>
            <a:r>
              <a:rPr kumimoji="1" lang="ja-JP" altLang="en-US" b="1" dirty="0" smtClean="0">
                <a:latin typeface="Meiryo UI" panose="020B0604030504040204" pitchFamily="50" charset="-128"/>
                <a:ea typeface="Meiryo UI" panose="020B0604030504040204" pitchFamily="50" charset="-128"/>
              </a:rPr>
              <a:t>）へのヒアリング（</a:t>
            </a:r>
            <a:r>
              <a:rPr kumimoji="1" lang="en-US" altLang="ja-JP" b="1" dirty="0" smtClean="0">
                <a:latin typeface="Meiryo UI" panose="020B0604030504040204" pitchFamily="50" charset="-128"/>
                <a:ea typeface="Meiryo UI" panose="020B0604030504040204" pitchFamily="50" charset="-128"/>
              </a:rPr>
              <a:t>2020</a:t>
            </a:r>
            <a:r>
              <a:rPr kumimoji="1" lang="ja-JP" altLang="en-US" b="1" dirty="0">
                <a:latin typeface="Meiryo UI" panose="020B0604030504040204" pitchFamily="50" charset="-128"/>
                <a:ea typeface="Meiryo UI" panose="020B0604030504040204" pitchFamily="50" charset="-128"/>
              </a:rPr>
              <a:t>年</a:t>
            </a:r>
            <a:r>
              <a:rPr kumimoji="1" lang="en-US" altLang="ja-JP" b="1" dirty="0">
                <a:latin typeface="Meiryo UI" panose="020B0604030504040204" pitchFamily="50" charset="-128"/>
                <a:ea typeface="Meiryo UI" panose="020B0604030504040204" pitchFamily="50" charset="-128"/>
              </a:rPr>
              <a:t>8</a:t>
            </a:r>
            <a:r>
              <a:rPr kumimoji="1" lang="ja-JP" altLang="en-US" b="1" dirty="0">
                <a:latin typeface="Meiryo UI" panose="020B0604030504040204" pitchFamily="50" charset="-128"/>
                <a:ea typeface="Meiryo UI" panose="020B0604030504040204" pitchFamily="50" charset="-128"/>
              </a:rPr>
              <a:t>月</a:t>
            </a:r>
            <a:r>
              <a:rPr kumimoji="1" lang="en-US" altLang="ja-JP" b="1" dirty="0">
                <a:latin typeface="Meiryo UI" panose="020B0604030504040204" pitchFamily="50" charset="-128"/>
                <a:ea typeface="Meiryo UI" panose="020B0604030504040204" pitchFamily="50" charset="-128"/>
              </a:rPr>
              <a:t>26</a:t>
            </a:r>
            <a:r>
              <a:rPr kumimoji="1" lang="ja-JP" altLang="en-US" b="1" dirty="0" smtClean="0">
                <a:latin typeface="Meiryo UI" panose="020B0604030504040204" pitchFamily="50" charset="-128"/>
                <a:ea typeface="Meiryo UI" panose="020B0604030504040204" pitchFamily="50" charset="-128"/>
              </a:rPr>
              <a:t>日実施）</a:t>
            </a:r>
            <a:endParaRPr kumimoji="1" lang="en-US" altLang="ja-JP" b="1" dirty="0">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47765" y="800878"/>
            <a:ext cx="9144000" cy="25757"/>
          </a:xfrm>
          <a:prstGeom prst="line">
            <a:avLst/>
          </a:prstGeom>
          <a:ln w="31750" cmpd="tri"/>
        </p:spPr>
        <p:style>
          <a:lnRef idx="3">
            <a:schemeClr val="accent2"/>
          </a:lnRef>
          <a:fillRef idx="0">
            <a:schemeClr val="accent2"/>
          </a:fillRef>
          <a:effectRef idx="2">
            <a:schemeClr val="accent2"/>
          </a:effectRef>
          <a:fontRef idx="minor">
            <a:schemeClr val="tx1"/>
          </a:fontRef>
        </p:style>
      </p:cxnSp>
      <p:sp>
        <p:nvSpPr>
          <p:cNvPr id="6" name="スライド番号プレースホルダー 1"/>
          <p:cNvSpPr txBox="1">
            <a:spLocks/>
          </p:cNvSpPr>
          <p:nvPr/>
        </p:nvSpPr>
        <p:spPr>
          <a:xfrm>
            <a:off x="8159981" y="6499699"/>
            <a:ext cx="984019"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2400" dirty="0" smtClean="0"/>
              <a:t>6</a:t>
            </a:r>
            <a:endParaRPr kumimoji="1" lang="ja-JP" altLang="en-US" sz="2400" dirty="0"/>
          </a:p>
        </p:txBody>
      </p:sp>
      <p:sp>
        <p:nvSpPr>
          <p:cNvPr id="7" name="テキスト ボックス 6"/>
          <p:cNvSpPr txBox="1"/>
          <p:nvPr/>
        </p:nvSpPr>
        <p:spPr>
          <a:xfrm>
            <a:off x="6400799" y="6525072"/>
            <a:ext cx="2402006" cy="246221"/>
          </a:xfrm>
          <a:prstGeom prst="rect">
            <a:avLst/>
          </a:prstGeom>
          <a:noFill/>
        </p:spPr>
        <p:txBody>
          <a:bodyPr wrap="square" rtlCol="0">
            <a:spAutoFit/>
          </a:bodyPr>
          <a:lstStyle/>
          <a:p>
            <a:pPr algn="r"/>
            <a:r>
              <a:rPr kumimoji="1" lang="ja-JP" altLang="en-US" sz="1000" b="1" dirty="0"/>
              <a:t>住宅まちづくり部</a:t>
            </a:r>
          </a:p>
        </p:txBody>
      </p:sp>
    </p:spTree>
    <p:extLst>
      <p:ext uri="{BB962C8B-B14F-4D97-AF65-F5344CB8AC3E}">
        <p14:creationId xmlns:p14="http://schemas.microsoft.com/office/powerpoint/2010/main" val="3862888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41668" y="978595"/>
            <a:ext cx="9050096" cy="52419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600" dirty="0" smtClean="0">
              <a:solidFill>
                <a:schemeClr val="tx1"/>
              </a:solidFill>
              <a:latin typeface="+mn-ea"/>
            </a:endParaRPr>
          </a:p>
          <a:p>
            <a:r>
              <a:rPr kumimoji="1" lang="ja-JP" altLang="en-US" sz="1600" dirty="0">
                <a:solidFill>
                  <a:schemeClr val="tx1"/>
                </a:solidFill>
                <a:latin typeface="Meiryo UI" panose="020B0604030504040204" pitchFamily="50" charset="-128"/>
                <a:ea typeface="Meiryo UI" panose="020B0604030504040204" pitchFamily="50" charset="-128"/>
              </a:rPr>
              <a:t>○高さ</a:t>
            </a:r>
            <a:r>
              <a:rPr kumimoji="1" lang="en-US" altLang="ja-JP" sz="1600" dirty="0">
                <a:solidFill>
                  <a:schemeClr val="tx1"/>
                </a:solidFill>
                <a:latin typeface="Meiryo UI" panose="020B0604030504040204" pitchFamily="50" charset="-128"/>
                <a:ea typeface="Meiryo UI" panose="020B0604030504040204" pitchFamily="50" charset="-128"/>
              </a:rPr>
              <a:t>60</a:t>
            </a:r>
            <a:r>
              <a:rPr kumimoji="1" lang="ja-JP" altLang="en-US" sz="1600" dirty="0" err="1">
                <a:solidFill>
                  <a:schemeClr val="tx1"/>
                </a:solidFill>
                <a:latin typeface="Meiryo UI" panose="020B0604030504040204" pitchFamily="50" charset="-128"/>
                <a:ea typeface="Meiryo UI" panose="020B0604030504040204" pitchFamily="50" charset="-128"/>
              </a:rPr>
              <a:t>ｍ</a:t>
            </a:r>
            <a:r>
              <a:rPr kumimoji="1" lang="ja-JP" altLang="en-US" sz="1600" dirty="0">
                <a:solidFill>
                  <a:schemeClr val="tx1"/>
                </a:solidFill>
                <a:latin typeface="Meiryo UI" panose="020B0604030504040204" pitchFamily="50" charset="-128"/>
                <a:ea typeface="Meiryo UI" panose="020B0604030504040204" pitchFamily="50" charset="-128"/>
              </a:rPr>
              <a:t>超の基準を撤廃することで、対象が多くなりすぎる懸念があり、コスト的に厳しくなるため、</a:t>
            </a:r>
          </a:p>
          <a:p>
            <a:r>
              <a:rPr kumimoji="1" lang="ja-JP" altLang="en-US" sz="1600" dirty="0">
                <a:solidFill>
                  <a:schemeClr val="tx1"/>
                </a:solidFill>
                <a:latin typeface="Meiryo UI" panose="020B0604030504040204" pitchFamily="50" charset="-128"/>
                <a:ea typeface="Meiryo UI" panose="020B0604030504040204" pitchFamily="50" charset="-128"/>
              </a:rPr>
              <a:t>　　延べ面積の規制の変更、例えば</a:t>
            </a:r>
            <a:r>
              <a:rPr kumimoji="1" lang="en-US" altLang="ja-JP" sz="1600" dirty="0">
                <a:solidFill>
                  <a:schemeClr val="tx1"/>
                </a:solidFill>
                <a:latin typeface="Meiryo UI" panose="020B0604030504040204" pitchFamily="50" charset="-128"/>
                <a:ea typeface="Meiryo UI" panose="020B0604030504040204" pitchFamily="50" charset="-128"/>
              </a:rPr>
              <a:t>10,000㎡</a:t>
            </a:r>
            <a:r>
              <a:rPr kumimoji="1" lang="ja-JP" altLang="en-US" sz="1600" dirty="0">
                <a:solidFill>
                  <a:schemeClr val="tx1"/>
                </a:solidFill>
                <a:latin typeface="Meiryo UI" panose="020B0604030504040204" pitchFamily="50" charset="-128"/>
                <a:ea typeface="Meiryo UI" panose="020B0604030504040204" pitchFamily="50" charset="-128"/>
              </a:rPr>
              <a:t>以上を</a:t>
            </a:r>
            <a:r>
              <a:rPr kumimoji="1" lang="en-US" altLang="ja-JP" sz="1600" dirty="0">
                <a:solidFill>
                  <a:schemeClr val="tx1"/>
                </a:solidFill>
                <a:latin typeface="Meiryo UI" panose="020B0604030504040204" pitchFamily="50" charset="-128"/>
                <a:ea typeface="Meiryo UI" panose="020B0604030504040204" pitchFamily="50" charset="-128"/>
              </a:rPr>
              <a:t>30,000㎡</a:t>
            </a:r>
            <a:r>
              <a:rPr kumimoji="1" lang="ja-JP" altLang="en-US" sz="1600" dirty="0">
                <a:solidFill>
                  <a:schemeClr val="tx1"/>
                </a:solidFill>
                <a:latin typeface="Meiryo UI" panose="020B0604030504040204" pitchFamily="50" charset="-128"/>
                <a:ea typeface="Meiryo UI" panose="020B0604030504040204" pitchFamily="50" charset="-128"/>
              </a:rPr>
              <a:t>以上（郊外の大規模案件を想定）する</a:t>
            </a:r>
          </a:p>
          <a:p>
            <a:r>
              <a:rPr kumimoji="1" lang="ja-JP" altLang="en-US" sz="1600" dirty="0">
                <a:solidFill>
                  <a:schemeClr val="tx1"/>
                </a:solidFill>
                <a:latin typeface="Meiryo UI" panose="020B0604030504040204" pitchFamily="50" charset="-128"/>
                <a:ea typeface="Meiryo UI" panose="020B0604030504040204" pitchFamily="50" charset="-128"/>
              </a:rPr>
              <a:t>　　などの検討が必要と思われる。</a:t>
            </a:r>
          </a:p>
          <a:p>
            <a:endParaRPr kumimoji="1" lang="ja-JP" altLang="en-US"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○現規制の高さ</a:t>
            </a:r>
            <a:r>
              <a:rPr kumimoji="1" lang="en-US" altLang="ja-JP" sz="1600" dirty="0">
                <a:solidFill>
                  <a:schemeClr val="tx1"/>
                </a:solidFill>
                <a:latin typeface="Meiryo UI" panose="020B0604030504040204" pitchFamily="50" charset="-128"/>
                <a:ea typeface="Meiryo UI" panose="020B0604030504040204" pitchFamily="50" charset="-128"/>
              </a:rPr>
              <a:t>60</a:t>
            </a:r>
            <a:r>
              <a:rPr kumimoji="1" lang="ja-JP" altLang="en-US" sz="1600" dirty="0" err="1">
                <a:solidFill>
                  <a:schemeClr val="tx1"/>
                </a:solidFill>
                <a:latin typeface="Meiryo UI" panose="020B0604030504040204" pitchFamily="50" charset="-128"/>
                <a:ea typeface="Meiryo UI" panose="020B0604030504040204" pitchFamily="50" charset="-128"/>
              </a:rPr>
              <a:t>ｍ</a:t>
            </a:r>
            <a:r>
              <a:rPr kumimoji="1" lang="ja-JP" altLang="en-US" sz="1600" dirty="0">
                <a:solidFill>
                  <a:schemeClr val="tx1"/>
                </a:solidFill>
                <a:latin typeface="Meiryo UI" panose="020B0604030504040204" pitchFamily="50" charset="-128"/>
                <a:ea typeface="Meiryo UI" panose="020B0604030504040204" pitchFamily="50" charset="-128"/>
              </a:rPr>
              <a:t>超（タワーマンション）であれば購買対象が富裕層なので対応が可能、また構造</a:t>
            </a:r>
          </a:p>
          <a:p>
            <a:r>
              <a:rPr kumimoji="1" lang="ja-JP" altLang="en-US" sz="1600" dirty="0">
                <a:solidFill>
                  <a:schemeClr val="tx1"/>
                </a:solidFill>
                <a:latin typeface="Meiryo UI" panose="020B0604030504040204" pitchFamily="50" charset="-128"/>
                <a:ea typeface="Meiryo UI" panose="020B0604030504040204" pitchFamily="50" charset="-128"/>
              </a:rPr>
              <a:t>　 上屋内廊下型となり、断熱範囲が外気に面する外周のみになるため省エネ対応がしやすい。</a:t>
            </a:r>
          </a:p>
          <a:p>
            <a:r>
              <a:rPr kumimoji="1" lang="ja-JP" altLang="en-US" sz="1600" dirty="0">
                <a:solidFill>
                  <a:schemeClr val="tx1"/>
                </a:solidFill>
                <a:latin typeface="Meiryo UI" panose="020B0604030504040204" pitchFamily="50" charset="-128"/>
                <a:ea typeface="Meiryo UI" panose="020B0604030504040204" pitchFamily="50" charset="-128"/>
              </a:rPr>
              <a:t>　　しかし、ファミリー層向けに多い板状の開放廊下型は、住戸の外気に面している部分が廊下側と</a:t>
            </a:r>
          </a:p>
          <a:p>
            <a:r>
              <a:rPr kumimoji="1" lang="ja-JP" altLang="en-US" sz="1600" dirty="0">
                <a:solidFill>
                  <a:schemeClr val="tx1"/>
                </a:solidFill>
                <a:latin typeface="Meiryo UI" panose="020B0604030504040204" pitchFamily="50" charset="-128"/>
                <a:ea typeface="Meiryo UI" panose="020B0604030504040204" pitchFamily="50" charset="-128"/>
              </a:rPr>
              <a:t>　  バルコニー側になるため、断熱に要するコストがかかる。</a:t>
            </a:r>
          </a:p>
          <a:p>
            <a:endParaRPr kumimoji="1" lang="ja-JP" altLang="en-US"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○高さ規制を外すと対象が拡がり、コスト負担が増大するため厳しい。事業者としては、安価な</a:t>
            </a:r>
            <a:r>
              <a:rPr kumimoji="1" lang="ja-JP" altLang="en-US" sz="1600" dirty="0" smtClean="0">
                <a:solidFill>
                  <a:schemeClr val="tx1"/>
                </a:solidFill>
                <a:latin typeface="Meiryo UI" panose="020B0604030504040204" pitchFamily="50" charset="-128"/>
                <a:ea typeface="Meiryo UI" panose="020B0604030504040204" pitchFamily="50" charset="-128"/>
              </a:rPr>
              <a:t>マンション</a:t>
            </a:r>
            <a:r>
              <a:rPr kumimoji="1" lang="ja-JP" altLang="en-US" sz="1600" dirty="0">
                <a:solidFill>
                  <a:schemeClr val="tx1"/>
                </a:solidFill>
                <a:latin typeface="Meiryo UI" panose="020B0604030504040204" pitchFamily="50" charset="-128"/>
                <a:ea typeface="Meiryo UI" panose="020B0604030504040204" pitchFamily="50" charset="-128"/>
              </a:rPr>
              <a:t>を</a:t>
            </a:r>
            <a:r>
              <a:rPr kumimoji="1" lang="ja-JP" altLang="en-US" sz="1600" dirty="0" smtClean="0">
                <a:solidFill>
                  <a:schemeClr val="tx1"/>
                </a:solidFill>
                <a:latin typeface="Meiryo UI" panose="020B0604030504040204" pitchFamily="50" charset="-128"/>
                <a:ea typeface="Meiryo UI" panose="020B0604030504040204" pitchFamily="50" charset="-128"/>
              </a:rPr>
              <a:t>多く</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　</a:t>
            </a:r>
            <a:r>
              <a:rPr kumimoji="1" lang="ja-JP" altLang="en-US" sz="1600" dirty="0" smtClean="0">
                <a:solidFill>
                  <a:schemeClr val="tx1"/>
                </a:solidFill>
                <a:latin typeface="Meiryo UI" panose="020B0604030504040204" pitchFamily="50" charset="-128"/>
                <a:ea typeface="Meiryo UI" panose="020B0604030504040204" pitchFamily="50" charset="-128"/>
              </a:rPr>
              <a:t>供給</a:t>
            </a:r>
            <a:r>
              <a:rPr kumimoji="1" lang="ja-JP" altLang="en-US" sz="1600" dirty="0">
                <a:solidFill>
                  <a:schemeClr val="tx1"/>
                </a:solidFill>
                <a:latin typeface="Meiryo UI" panose="020B0604030504040204" pitchFamily="50" charset="-128"/>
                <a:ea typeface="Meiryo UI" panose="020B0604030504040204" pitchFamily="50" charset="-128"/>
              </a:rPr>
              <a:t>したいと考える。</a:t>
            </a:r>
          </a:p>
          <a:p>
            <a:endParaRPr kumimoji="1" lang="ja-JP" altLang="en-US"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○住宅において条例による省エネ基準の付加や対象の拡大については消極的。</a:t>
            </a:r>
          </a:p>
          <a:p>
            <a:endParaRPr kumimoji="1" lang="ja-JP" altLang="en-US"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　理由：</a:t>
            </a:r>
          </a:p>
          <a:p>
            <a:r>
              <a:rPr kumimoji="1" lang="ja-JP" altLang="en-US" sz="1600" dirty="0">
                <a:solidFill>
                  <a:schemeClr val="tx1"/>
                </a:solidFill>
                <a:latin typeface="Meiryo UI" panose="020B0604030504040204" pitchFamily="50" charset="-128"/>
                <a:ea typeface="Meiryo UI" panose="020B0604030504040204" pitchFamily="50" charset="-128"/>
              </a:rPr>
              <a:t>　・分譲マンションの空調関係は、一部の共用部分に限られている一方で、専有部分は区分</a:t>
            </a:r>
            <a:r>
              <a:rPr kumimoji="1" lang="ja-JP" altLang="en-US" sz="1600" dirty="0" smtClean="0">
                <a:solidFill>
                  <a:schemeClr val="tx1"/>
                </a:solidFill>
                <a:latin typeface="Meiryo UI" panose="020B0604030504040204" pitchFamily="50" charset="-128"/>
                <a:ea typeface="Meiryo UI" panose="020B0604030504040204" pitchFamily="50" charset="-128"/>
              </a:rPr>
              <a:t>所有者の</a:t>
            </a:r>
            <a:r>
              <a:rPr kumimoji="1" lang="ja-JP" altLang="en-US" sz="1600" dirty="0">
                <a:solidFill>
                  <a:schemeClr val="tx1"/>
                </a:solidFill>
                <a:latin typeface="Meiryo UI" panose="020B0604030504040204" pitchFamily="50" charset="-128"/>
                <a:ea typeface="Meiryo UI" panose="020B0604030504040204" pitchFamily="50" charset="-128"/>
              </a:rPr>
              <a:t>管轄</a:t>
            </a:r>
            <a:r>
              <a:rPr kumimoji="1" lang="ja-JP" altLang="en-US" sz="1600" dirty="0" smtClean="0">
                <a:solidFill>
                  <a:schemeClr val="tx1"/>
                </a:solidFill>
                <a:latin typeface="Meiryo UI" panose="020B0604030504040204" pitchFamily="50" charset="-128"/>
                <a:ea typeface="Meiryo UI" panose="020B0604030504040204" pitchFamily="50" charset="-128"/>
              </a:rPr>
              <a:t>に</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　</a:t>
            </a:r>
            <a:r>
              <a:rPr kumimoji="1" lang="ja-JP" altLang="en-US" sz="1600" dirty="0" smtClean="0">
                <a:solidFill>
                  <a:schemeClr val="tx1"/>
                </a:solidFill>
                <a:latin typeface="Meiryo UI" panose="020B0604030504040204" pitchFamily="50" charset="-128"/>
                <a:ea typeface="Meiryo UI" panose="020B0604030504040204" pitchFamily="50" charset="-128"/>
              </a:rPr>
              <a:t>　なって</a:t>
            </a:r>
            <a:r>
              <a:rPr kumimoji="1" lang="ja-JP" altLang="en-US" sz="1600" dirty="0">
                <a:solidFill>
                  <a:schemeClr val="tx1"/>
                </a:solidFill>
                <a:latin typeface="Meiryo UI" panose="020B0604030504040204" pitchFamily="50" charset="-128"/>
                <a:ea typeface="Meiryo UI" panose="020B0604030504040204" pitchFamily="50" charset="-128"/>
              </a:rPr>
              <a:t>おり、事業者として管理に限界があるため。</a:t>
            </a:r>
          </a:p>
          <a:p>
            <a:r>
              <a:rPr kumimoji="1" lang="ja-JP" altLang="en-US" sz="1600" dirty="0">
                <a:solidFill>
                  <a:schemeClr val="tx1"/>
                </a:solidFill>
                <a:latin typeface="Meiryo UI" panose="020B0604030504040204" pitchFamily="50" charset="-128"/>
                <a:ea typeface="Meiryo UI" panose="020B0604030504040204" pitchFamily="50" charset="-128"/>
              </a:rPr>
              <a:t>　</a:t>
            </a:r>
          </a:p>
          <a:p>
            <a:r>
              <a:rPr kumimoji="1" lang="ja-JP" altLang="en-US" sz="1600" dirty="0">
                <a:solidFill>
                  <a:schemeClr val="tx1"/>
                </a:solidFill>
                <a:latin typeface="Meiryo UI" panose="020B0604030504040204" pitchFamily="50" charset="-128"/>
                <a:ea typeface="Meiryo UI" panose="020B0604030504040204" pitchFamily="50" charset="-128"/>
              </a:rPr>
              <a:t>　・品確法に基づく住宅性能評価、フラット</a:t>
            </a:r>
            <a:r>
              <a:rPr kumimoji="1" lang="en-US" altLang="ja-JP" sz="1600" dirty="0">
                <a:solidFill>
                  <a:schemeClr val="tx1"/>
                </a:solidFill>
                <a:latin typeface="Meiryo UI" panose="020B0604030504040204" pitchFamily="50" charset="-128"/>
                <a:ea typeface="Meiryo UI" panose="020B0604030504040204" pitchFamily="50" charset="-128"/>
              </a:rPr>
              <a:t>35</a:t>
            </a:r>
            <a:r>
              <a:rPr kumimoji="1" lang="ja-JP" altLang="en-US" sz="1600" dirty="0">
                <a:solidFill>
                  <a:schemeClr val="tx1"/>
                </a:solidFill>
                <a:latin typeface="Meiryo UI" panose="020B0604030504040204" pitchFamily="50" charset="-128"/>
                <a:ea typeface="Meiryo UI" panose="020B0604030504040204" pitchFamily="50" charset="-128"/>
              </a:rPr>
              <a:t>の技術基準、</a:t>
            </a:r>
            <a:r>
              <a:rPr kumimoji="1" lang="en-US" altLang="ja-JP" sz="1600" dirty="0">
                <a:solidFill>
                  <a:schemeClr val="tx1"/>
                </a:solidFill>
                <a:latin typeface="Meiryo UI" panose="020B0604030504040204" pitchFamily="50" charset="-128"/>
                <a:ea typeface="Meiryo UI" panose="020B0604030504040204" pitchFamily="50" charset="-128"/>
              </a:rPr>
              <a:t>CASBEE</a:t>
            </a:r>
            <a:r>
              <a:rPr kumimoji="1" lang="ja-JP" altLang="en-US" sz="1600" dirty="0">
                <a:solidFill>
                  <a:schemeClr val="tx1"/>
                </a:solidFill>
                <a:latin typeface="Meiryo UI" panose="020B0604030504040204" pitchFamily="50" charset="-128"/>
                <a:ea typeface="Meiryo UI" panose="020B0604030504040204" pitchFamily="50" charset="-128"/>
              </a:rPr>
              <a:t>など、環境・省エネ関係の規定が</a:t>
            </a:r>
          </a:p>
          <a:p>
            <a:r>
              <a:rPr kumimoji="1" lang="ja-JP" altLang="en-US" sz="1600" dirty="0">
                <a:solidFill>
                  <a:schemeClr val="tx1"/>
                </a:solidFill>
                <a:latin typeface="Meiryo UI" panose="020B0604030504040204" pitchFamily="50" charset="-128"/>
                <a:ea typeface="Meiryo UI" panose="020B0604030504040204" pitchFamily="50" charset="-128"/>
              </a:rPr>
              <a:t>　  複数存在。その内容も重複し、かつ、高度化・複雑化しており、対応に相応の労力をかけて対応</a:t>
            </a:r>
            <a:r>
              <a:rPr kumimoji="1" lang="ja-JP" altLang="en-US" sz="1600" dirty="0" smtClean="0">
                <a:solidFill>
                  <a:schemeClr val="tx1"/>
                </a:solidFill>
                <a:latin typeface="Meiryo UI" panose="020B0604030504040204" pitchFamily="50" charset="-128"/>
                <a:ea typeface="Meiryo UI" panose="020B0604030504040204" pitchFamily="50" charset="-128"/>
              </a:rPr>
              <a:t>している</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　</a:t>
            </a:r>
            <a:r>
              <a:rPr kumimoji="1" lang="ja-JP" altLang="en-US" sz="1600" dirty="0" smtClean="0">
                <a:solidFill>
                  <a:schemeClr val="tx1"/>
                </a:solidFill>
                <a:latin typeface="Meiryo UI" panose="020B0604030504040204" pitchFamily="50" charset="-128"/>
                <a:ea typeface="Meiryo UI" panose="020B0604030504040204" pitchFamily="50" charset="-128"/>
              </a:rPr>
              <a:t>　ため。</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2" y="180304"/>
            <a:ext cx="9239535" cy="646331"/>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府内の民間事業者の意識（住宅）</a:t>
            </a:r>
          </a:p>
          <a:p>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 不動産</a:t>
            </a:r>
            <a:r>
              <a:rPr kumimoji="1" lang="ja-JP" altLang="en-US" b="1" dirty="0">
                <a:latin typeface="Meiryo UI" panose="020B0604030504040204" pitchFamily="50" charset="-128"/>
                <a:ea typeface="Meiryo UI" panose="020B0604030504040204" pitchFamily="50" charset="-128"/>
              </a:rPr>
              <a:t>協会関西支部会員（</a:t>
            </a:r>
            <a:r>
              <a:rPr kumimoji="1" lang="en-US" altLang="ja-JP" b="1" dirty="0">
                <a:latin typeface="Meiryo UI" panose="020B0604030504040204" pitchFamily="50" charset="-128"/>
                <a:ea typeface="Meiryo UI" panose="020B0604030504040204" pitchFamily="50" charset="-128"/>
              </a:rPr>
              <a:t>3</a:t>
            </a:r>
            <a:r>
              <a:rPr kumimoji="1" lang="ja-JP" altLang="en-US" b="1" dirty="0">
                <a:latin typeface="Meiryo UI" panose="020B0604030504040204" pitchFamily="50" charset="-128"/>
                <a:ea typeface="Meiryo UI" panose="020B0604030504040204" pitchFamily="50" charset="-128"/>
              </a:rPr>
              <a:t>社</a:t>
            </a:r>
            <a:r>
              <a:rPr kumimoji="1" lang="ja-JP" altLang="en-US" b="1" dirty="0" smtClean="0">
                <a:latin typeface="Meiryo UI" panose="020B0604030504040204" pitchFamily="50" charset="-128"/>
                <a:ea typeface="Meiryo UI" panose="020B0604030504040204" pitchFamily="50" charset="-128"/>
              </a:rPr>
              <a:t>）へのヒアリング（</a:t>
            </a:r>
            <a:r>
              <a:rPr kumimoji="1" lang="en-US" altLang="ja-JP" b="1" dirty="0" smtClean="0">
                <a:latin typeface="Meiryo UI" panose="020B0604030504040204" pitchFamily="50" charset="-128"/>
                <a:ea typeface="Meiryo UI" panose="020B0604030504040204" pitchFamily="50" charset="-128"/>
              </a:rPr>
              <a:t>2020</a:t>
            </a:r>
            <a:r>
              <a:rPr kumimoji="1" lang="ja-JP" altLang="en-US" b="1" dirty="0">
                <a:latin typeface="Meiryo UI" panose="020B0604030504040204" pitchFamily="50" charset="-128"/>
                <a:ea typeface="Meiryo UI" panose="020B0604030504040204" pitchFamily="50" charset="-128"/>
              </a:rPr>
              <a:t>年</a:t>
            </a:r>
            <a:r>
              <a:rPr kumimoji="1" lang="en-US" altLang="ja-JP" b="1" dirty="0">
                <a:latin typeface="Meiryo UI" panose="020B0604030504040204" pitchFamily="50" charset="-128"/>
                <a:ea typeface="Meiryo UI" panose="020B0604030504040204" pitchFamily="50" charset="-128"/>
              </a:rPr>
              <a:t>8</a:t>
            </a:r>
            <a:r>
              <a:rPr kumimoji="1" lang="ja-JP" altLang="en-US" b="1" dirty="0">
                <a:latin typeface="Meiryo UI" panose="020B0604030504040204" pitchFamily="50" charset="-128"/>
                <a:ea typeface="Meiryo UI" panose="020B0604030504040204" pitchFamily="50" charset="-128"/>
              </a:rPr>
              <a:t>月</a:t>
            </a:r>
            <a:r>
              <a:rPr kumimoji="1" lang="en-US" altLang="ja-JP" b="1" dirty="0">
                <a:latin typeface="Meiryo UI" panose="020B0604030504040204" pitchFamily="50" charset="-128"/>
                <a:ea typeface="Meiryo UI" panose="020B0604030504040204" pitchFamily="50" charset="-128"/>
              </a:rPr>
              <a:t>5</a:t>
            </a:r>
            <a:r>
              <a:rPr kumimoji="1" lang="ja-JP" altLang="en-US" b="1" dirty="0" smtClean="0">
                <a:latin typeface="Meiryo UI" panose="020B0604030504040204" pitchFamily="50" charset="-128"/>
                <a:ea typeface="Meiryo UI" panose="020B0604030504040204" pitchFamily="50" charset="-128"/>
              </a:rPr>
              <a:t>日実施）</a:t>
            </a:r>
            <a:endParaRPr kumimoji="1" lang="en-US" altLang="ja-JP" b="1" dirty="0">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47765" y="800878"/>
            <a:ext cx="9144000" cy="25757"/>
          </a:xfrm>
          <a:prstGeom prst="line">
            <a:avLst/>
          </a:prstGeom>
          <a:ln w="31750" cmpd="tri"/>
        </p:spPr>
        <p:style>
          <a:lnRef idx="3">
            <a:schemeClr val="accent2"/>
          </a:lnRef>
          <a:fillRef idx="0">
            <a:schemeClr val="accent2"/>
          </a:fillRef>
          <a:effectRef idx="2">
            <a:schemeClr val="accent2"/>
          </a:effectRef>
          <a:fontRef idx="minor">
            <a:schemeClr val="tx1"/>
          </a:fontRef>
        </p:style>
      </p:cxnSp>
      <p:sp>
        <p:nvSpPr>
          <p:cNvPr id="6" name="スライド番号プレースホルダー 1"/>
          <p:cNvSpPr txBox="1">
            <a:spLocks/>
          </p:cNvSpPr>
          <p:nvPr/>
        </p:nvSpPr>
        <p:spPr>
          <a:xfrm>
            <a:off x="8159981" y="6499699"/>
            <a:ext cx="984019"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2400" dirty="0" smtClean="0"/>
              <a:t>7</a:t>
            </a:r>
            <a:endParaRPr kumimoji="1" lang="ja-JP" altLang="en-US" sz="2400" dirty="0"/>
          </a:p>
        </p:txBody>
      </p:sp>
      <p:sp>
        <p:nvSpPr>
          <p:cNvPr id="7" name="テキスト ボックス 6"/>
          <p:cNvSpPr txBox="1"/>
          <p:nvPr/>
        </p:nvSpPr>
        <p:spPr>
          <a:xfrm>
            <a:off x="6400799" y="6537951"/>
            <a:ext cx="2402006" cy="246221"/>
          </a:xfrm>
          <a:prstGeom prst="rect">
            <a:avLst/>
          </a:prstGeom>
          <a:noFill/>
        </p:spPr>
        <p:txBody>
          <a:bodyPr wrap="square" rtlCol="0">
            <a:spAutoFit/>
          </a:bodyPr>
          <a:lstStyle/>
          <a:p>
            <a:pPr algn="r"/>
            <a:r>
              <a:rPr kumimoji="1" lang="ja-JP" altLang="en-US" sz="1000" b="1" dirty="0"/>
              <a:t>住宅まちづくり部</a:t>
            </a:r>
          </a:p>
        </p:txBody>
      </p:sp>
    </p:spTree>
    <p:extLst>
      <p:ext uri="{BB962C8B-B14F-4D97-AF65-F5344CB8AC3E}">
        <p14:creationId xmlns:p14="http://schemas.microsoft.com/office/powerpoint/2010/main" val="2902684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7650127" y="6494720"/>
            <a:ext cx="1187355"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rPr>
              <a:t>住宅まちづくり部</a:t>
            </a:r>
          </a:p>
        </p:txBody>
      </p:sp>
      <p:sp>
        <p:nvSpPr>
          <p:cNvPr id="5" name="スライド番号プレースホルダー 1"/>
          <p:cNvSpPr>
            <a:spLocks noGrp="1"/>
          </p:cNvSpPr>
          <p:nvPr>
            <p:ph type="sldNum" sz="quarter" idx="12"/>
          </p:nvPr>
        </p:nvSpPr>
        <p:spPr>
          <a:xfrm>
            <a:off x="8077416" y="6435269"/>
            <a:ext cx="984019" cy="365125"/>
          </a:xfrm>
        </p:spPr>
        <p:txBody>
          <a:bodyPr/>
          <a:lstStyle/>
          <a:p>
            <a:fld id="{139EBC2B-BF77-430A-B67D-4C5A4847E674}" type="slidenum">
              <a:rPr kumimoji="1" lang="ja-JP" altLang="en-US" sz="2400" smtClean="0"/>
              <a:t>8</a:t>
            </a:fld>
            <a:endParaRPr kumimoji="1" lang="ja-JP" altLang="en-US" sz="2400" dirty="0"/>
          </a:p>
        </p:txBody>
      </p:sp>
      <p:sp>
        <p:nvSpPr>
          <p:cNvPr id="6" name="正方形/長方形 5"/>
          <p:cNvSpPr/>
          <p:nvPr/>
        </p:nvSpPr>
        <p:spPr>
          <a:xfrm>
            <a:off x="180304" y="1016295"/>
            <a:ext cx="5419297" cy="2246769"/>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　東京商工リサーチの調べによると、</a:t>
            </a:r>
            <a:r>
              <a:rPr lang="ja-JP" altLang="en-US" sz="1400" u="sng" dirty="0">
                <a:latin typeface="Meiryo UI" panose="020B0604030504040204" pitchFamily="50" charset="-128"/>
                <a:ea typeface="Meiryo UI" panose="020B0604030504040204" pitchFamily="50" charset="-128"/>
              </a:rPr>
              <a:t>新型コロナ関連の経営破綻は１０月６日時点で全国計５９４件</a:t>
            </a:r>
            <a:r>
              <a:rPr lang="ja-JP" altLang="en-US" sz="1400" dirty="0">
                <a:latin typeface="Meiryo UI" panose="020B0604030504040204" pitchFamily="50" charset="-128"/>
                <a:ea typeface="Meiryo UI" panose="020B0604030504040204" pitchFamily="50" charset="-128"/>
              </a:rPr>
              <a:t>。都道府県別では東京の１４３件に次ぎ、</a:t>
            </a:r>
            <a:r>
              <a:rPr lang="ja-JP" altLang="en-US" sz="1400" u="sng" dirty="0">
                <a:latin typeface="Meiryo UI" panose="020B0604030504040204" pitchFamily="50" charset="-128"/>
                <a:ea typeface="Meiryo UI" panose="020B0604030504040204" pitchFamily="50" charset="-128"/>
              </a:rPr>
              <a:t>大阪が６３件</a:t>
            </a:r>
            <a:r>
              <a:rPr lang="ja-JP" altLang="en-US" sz="1400" dirty="0">
                <a:latin typeface="Meiryo UI" panose="020B0604030504040204" pitchFamily="50" charset="-128"/>
                <a:ea typeface="Meiryo UI" panose="020B0604030504040204" pitchFamily="50" charset="-128"/>
              </a:rPr>
              <a:t>を数える。</a:t>
            </a:r>
            <a:r>
              <a:rPr lang="ja-JP" altLang="en-US" sz="1400" u="sng" dirty="0">
                <a:latin typeface="Meiryo UI" panose="020B0604030504040204" pitchFamily="50" charset="-128"/>
                <a:ea typeface="Meiryo UI" panose="020B0604030504040204" pitchFamily="50" charset="-128"/>
              </a:rPr>
              <a:t>近畿では大規模破綻も目立つ</a:t>
            </a:r>
            <a:r>
              <a:rPr lang="ja-JP" altLang="en-US" sz="1400" dirty="0">
                <a:latin typeface="Meiryo UI" panose="020B0604030504040204" pitchFamily="50" charset="-128"/>
                <a:ea typeface="Meiryo UI" panose="020B0604030504040204" pitchFamily="50" charset="-128"/>
              </a:rPr>
              <a:t>。東京商工リサーチ関西支社は「政府・自治体の有効な支援がなければ、年末までに運転資金が枯渇する企業は増えるだろう」と警告する。 </a:t>
            </a:r>
          </a:p>
          <a:p>
            <a:r>
              <a:rPr lang="ja-JP" altLang="en-US" sz="1400" dirty="0">
                <a:latin typeface="Meiryo UI" panose="020B0604030504040204" pitchFamily="50" charset="-128"/>
                <a:ea typeface="Meiryo UI" panose="020B0604030504040204" pitchFamily="50" charset="-128"/>
              </a:rPr>
              <a:t>　自主的に休廃業・解散を選択する企業も増えている。近畿では１～８月で計４８１９件と前年同期比３９％も増加。産業別では飲食店やホテルを含む「サービス業他」が最多の１４１１件と約３割を占めた。同支社情報部は「新型コロナの感染拡大で事業の将来性が見通せなくなった。経営体力のあるうちにと、継続を断念する判断が働いている」と分析する。</a:t>
            </a:r>
          </a:p>
        </p:txBody>
      </p:sp>
      <p:cxnSp>
        <p:nvCxnSpPr>
          <p:cNvPr id="7" name="直線コネクタ 6"/>
          <p:cNvCxnSpPr/>
          <p:nvPr/>
        </p:nvCxnSpPr>
        <p:spPr>
          <a:xfrm flipV="1">
            <a:off x="0" y="567483"/>
            <a:ext cx="9144000" cy="25757"/>
          </a:xfrm>
          <a:prstGeom prst="line">
            <a:avLst/>
          </a:prstGeom>
          <a:ln w="31750" cmpd="tri"/>
        </p:spPr>
        <p:style>
          <a:lnRef idx="3">
            <a:schemeClr val="accent2"/>
          </a:lnRef>
          <a:fillRef idx="0">
            <a:schemeClr val="accent2"/>
          </a:fillRef>
          <a:effectRef idx="2">
            <a:schemeClr val="accent2"/>
          </a:effectRef>
          <a:fontRef idx="minor">
            <a:schemeClr val="tx1"/>
          </a:fontRef>
        </p:style>
      </p:cxnSp>
      <p:sp>
        <p:nvSpPr>
          <p:cNvPr id="8" name="テキスト ボックス 7"/>
          <p:cNvSpPr txBox="1"/>
          <p:nvPr/>
        </p:nvSpPr>
        <p:spPr>
          <a:xfrm>
            <a:off x="-132823" y="105827"/>
            <a:ext cx="6932867" cy="369332"/>
          </a:xfrm>
          <a:prstGeom prst="rect">
            <a:avLst/>
          </a:prstGeom>
          <a:noFill/>
        </p:spPr>
        <p:txBody>
          <a:bodyPr wrap="square" rtlCol="0">
            <a:spAutoFit/>
          </a:bodyPr>
          <a:lstStyle/>
          <a:p>
            <a:pPr indent="229235"/>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経済の状況１（近畿の倒産状況及び景気の状況）</a:t>
            </a:r>
            <a:endParaRPr lang="ja-JP" alt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 name="テキスト ボックス 1"/>
          <p:cNvSpPr txBox="1"/>
          <p:nvPr/>
        </p:nvSpPr>
        <p:spPr>
          <a:xfrm>
            <a:off x="0" y="768813"/>
            <a:ext cx="2897747" cy="338554"/>
          </a:xfrm>
          <a:prstGeom prst="rect">
            <a:avLst/>
          </a:prstGeom>
          <a:noFill/>
        </p:spPr>
        <p:txBody>
          <a:bodyPr wrap="square" rtlCol="0">
            <a:spAutoFit/>
          </a:bodyPr>
          <a:lstStyle/>
          <a:p>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近畿における倒産の状況</a:t>
            </a:r>
            <a:r>
              <a:rPr kumimoji="1" lang="en-US" altLang="ja-JP" sz="1600" dirty="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pic>
        <p:nvPicPr>
          <p:cNvPr id="10" name="図 9"/>
          <p:cNvPicPr>
            <a:picLocks noChangeAspect="1"/>
          </p:cNvPicPr>
          <p:nvPr/>
        </p:nvPicPr>
        <p:blipFill rotWithShape="1">
          <a:blip r:embed="rId2"/>
          <a:srcRect l="-383" t="21787" r="44754" b="14305"/>
          <a:stretch/>
        </p:blipFill>
        <p:spPr>
          <a:xfrm>
            <a:off x="5503020" y="768813"/>
            <a:ext cx="3558415" cy="2351737"/>
          </a:xfrm>
          <a:prstGeom prst="rect">
            <a:avLst/>
          </a:prstGeom>
        </p:spPr>
      </p:pic>
      <p:sp>
        <p:nvSpPr>
          <p:cNvPr id="13" name="正方形/長方形 12"/>
          <p:cNvSpPr/>
          <p:nvPr/>
        </p:nvSpPr>
        <p:spPr>
          <a:xfrm>
            <a:off x="5853144" y="3167124"/>
            <a:ext cx="4231015" cy="369332"/>
          </a:xfrm>
          <a:prstGeom prst="rect">
            <a:avLst/>
          </a:prstGeom>
        </p:spPr>
        <p:txBody>
          <a:bodyPr wrap="square">
            <a:spAutoFit/>
          </a:bodyPr>
          <a:lstStyle/>
          <a:p>
            <a:r>
              <a:rPr lang="zh-TW" altLang="en-US" sz="900" dirty="0"/>
              <a:t>毎日新聞</a:t>
            </a:r>
            <a:r>
              <a:rPr lang="en-US" altLang="zh-TW" sz="900" dirty="0"/>
              <a:t>2020</a:t>
            </a:r>
            <a:r>
              <a:rPr lang="zh-TW" altLang="en-US" sz="900" dirty="0"/>
              <a:t>年</a:t>
            </a:r>
            <a:r>
              <a:rPr lang="en-US" altLang="zh-TW" sz="900" dirty="0"/>
              <a:t>10</a:t>
            </a:r>
            <a:r>
              <a:rPr lang="zh-TW" altLang="en-US" sz="900" dirty="0"/>
              <a:t>月</a:t>
            </a:r>
            <a:r>
              <a:rPr lang="en-US" altLang="zh-TW" sz="900" dirty="0"/>
              <a:t>7</a:t>
            </a:r>
            <a:r>
              <a:rPr lang="zh-TW" altLang="en-US" sz="900" dirty="0"/>
              <a:t>日　大阪朝刊</a:t>
            </a:r>
            <a:r>
              <a:rPr lang="ja-JP" altLang="en-US" sz="900" dirty="0"/>
              <a:t>より一部抜粋</a:t>
            </a:r>
            <a:r>
              <a:rPr lang="en-US" altLang="zh-TW" sz="900" dirty="0"/>
              <a:t>https://mainichi.jp/articles/20201007/ddn/041/040/014000c</a:t>
            </a:r>
            <a:endParaRPr lang="ja-JP" altLang="en-US" sz="900" dirty="0"/>
          </a:p>
        </p:txBody>
      </p:sp>
      <p:sp>
        <p:nvSpPr>
          <p:cNvPr id="14" name="テキスト ボックス 13"/>
          <p:cNvSpPr txBox="1"/>
          <p:nvPr/>
        </p:nvSpPr>
        <p:spPr>
          <a:xfrm>
            <a:off x="213619" y="4011325"/>
            <a:ext cx="8461420" cy="1384995"/>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日銀大阪支店は</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月６日発表した１０月の関西金融経済動向で、</a:t>
            </a:r>
            <a:r>
              <a:rPr kumimoji="1" lang="ja-JP" altLang="en-US" sz="1400" u="sng" dirty="0">
                <a:latin typeface="Meiryo UI" panose="020B0604030504040204" pitchFamily="50" charset="-128"/>
                <a:ea typeface="Meiryo UI" panose="020B0604030504040204" pitchFamily="50" charset="-128"/>
              </a:rPr>
              <a:t>近畿２府４県の景気について「新型コロナウイルス感染症の影響により依然として厳しい状態にあるが、足元では持ち直しの動きがみられる</a:t>
            </a:r>
            <a:r>
              <a:rPr kumimoji="1" lang="ja-JP" altLang="en-US" sz="1400" dirty="0">
                <a:latin typeface="Meiryo UI" panose="020B0604030504040204" pitchFamily="50" charset="-128"/>
                <a:ea typeface="Meiryo UI" panose="020B0604030504040204" pitchFamily="50" charset="-128"/>
              </a:rPr>
              <a:t>」とし、前回９月から判断を据え置いた。感染症が引き続き企業収益を圧迫しているが、個人消費や輸出、生産は回復傾向にあると説明した。 </a:t>
            </a:r>
          </a:p>
          <a:p>
            <a:r>
              <a:rPr kumimoji="1" lang="ja-JP" altLang="en-US" sz="1400" dirty="0">
                <a:latin typeface="Meiryo UI" panose="020B0604030504040204" pitchFamily="50" charset="-128"/>
                <a:ea typeface="Meiryo UI" panose="020B0604030504040204" pitchFamily="50" charset="-128"/>
              </a:rPr>
              <a:t>　山田泰弘支店長は「世界的なテレワーク需要も反映し、半導体製造装置の輸出が持ち直してきている」と述べたが、先行きについては不透明感が強いとの認識を示した。</a:t>
            </a:r>
            <a:r>
              <a:rPr kumimoji="1" lang="ja-JP" altLang="en-US" sz="1400" u="sng" dirty="0">
                <a:latin typeface="Meiryo UI" panose="020B0604030504040204" pitchFamily="50" charset="-128"/>
                <a:ea typeface="Meiryo UI" panose="020B0604030504040204" pitchFamily="50" charset="-128"/>
              </a:rPr>
              <a:t>設備投資については「収益悪化が投資意欲を減退させ、投資案件が先送りとなっている」と懸念を示した</a:t>
            </a:r>
            <a:r>
              <a:rPr kumimoji="1" lang="ja-JP" altLang="en-US" sz="1400" dirty="0">
                <a:latin typeface="Meiryo UI" panose="020B0604030504040204" pitchFamily="50" charset="-128"/>
                <a:ea typeface="Meiryo UI" panose="020B0604030504040204" pitchFamily="50" charset="-128"/>
              </a:rPr>
              <a:t>。</a:t>
            </a:r>
          </a:p>
        </p:txBody>
      </p:sp>
      <p:sp>
        <p:nvSpPr>
          <p:cNvPr id="15" name="正方形/長方形 14"/>
          <p:cNvSpPr/>
          <p:nvPr/>
        </p:nvSpPr>
        <p:spPr>
          <a:xfrm>
            <a:off x="6571788" y="5211654"/>
            <a:ext cx="2198038" cy="369332"/>
          </a:xfrm>
          <a:prstGeom prst="rect">
            <a:avLst/>
          </a:prstGeom>
        </p:spPr>
        <p:txBody>
          <a:bodyPr wrap="none">
            <a:spAutoFit/>
          </a:bodyPr>
          <a:lstStyle/>
          <a:p>
            <a:r>
              <a:rPr lang="ja-JP" altLang="en-US" sz="900" dirty="0"/>
              <a:t>出典　東京新聞</a:t>
            </a:r>
            <a:r>
              <a:rPr lang="en-US" altLang="zh-TW" sz="900" dirty="0"/>
              <a:t>2020</a:t>
            </a:r>
            <a:r>
              <a:rPr lang="zh-TW" altLang="en-US" sz="900" dirty="0"/>
              <a:t>年</a:t>
            </a:r>
            <a:r>
              <a:rPr lang="en-US" altLang="zh-TW" sz="900" dirty="0"/>
              <a:t>10</a:t>
            </a:r>
            <a:r>
              <a:rPr lang="zh-TW" altLang="en-US" sz="900" dirty="0"/>
              <a:t>月</a:t>
            </a:r>
            <a:r>
              <a:rPr lang="en-US" altLang="zh-TW" sz="900" dirty="0"/>
              <a:t>6</a:t>
            </a:r>
            <a:r>
              <a:rPr lang="zh-TW" altLang="en-US" sz="900" dirty="0"/>
              <a:t>日</a:t>
            </a:r>
            <a:endParaRPr lang="en-US" altLang="zh-TW" sz="900" dirty="0"/>
          </a:p>
          <a:p>
            <a:r>
              <a:rPr lang="zh-TW" altLang="en-US" sz="900" dirty="0"/>
              <a:t> </a:t>
            </a:r>
            <a:r>
              <a:rPr lang="en-US" altLang="ja-JP" sz="900" dirty="0"/>
              <a:t>https://www.tokyo-np.co.jp/article/60086</a:t>
            </a:r>
            <a:endParaRPr lang="ja-JP" altLang="en-US" sz="900" dirty="0"/>
          </a:p>
        </p:txBody>
      </p:sp>
      <p:sp>
        <p:nvSpPr>
          <p:cNvPr id="16" name="テキスト ボックス 15"/>
          <p:cNvSpPr txBox="1"/>
          <p:nvPr/>
        </p:nvSpPr>
        <p:spPr>
          <a:xfrm>
            <a:off x="0" y="3692413"/>
            <a:ext cx="2897747" cy="338554"/>
          </a:xfrm>
          <a:prstGeom prst="rect">
            <a:avLst/>
          </a:prstGeom>
          <a:noFill/>
        </p:spPr>
        <p:txBody>
          <a:bodyPr wrap="square" rtlCol="0">
            <a:spAutoFit/>
          </a:bodyPr>
          <a:lstStyle/>
          <a:p>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近畿における景気の状況</a:t>
            </a:r>
            <a:r>
              <a:rPr kumimoji="1" lang="en-US" altLang="ja-JP" sz="1600" dirty="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7789066" y="36899"/>
            <a:ext cx="1354934"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参考</a:t>
            </a:r>
            <a:r>
              <a:rPr kumimoji="1" lang="ja-JP" altLang="en-US" dirty="0" smtClean="0">
                <a:latin typeface="Meiryo UI" panose="020B0604030504040204" pitchFamily="50" charset="-128"/>
                <a:ea typeface="Meiryo UI" panose="020B0604030504040204" pitchFamily="50" charset="-128"/>
              </a:rPr>
              <a:t>資料</a:t>
            </a:r>
            <a:r>
              <a:rPr kumimoji="1" lang="ja-JP" altLang="en-US" dirty="0">
                <a:latin typeface="Meiryo UI" panose="020B0604030504040204" pitchFamily="50" charset="-128"/>
                <a:ea typeface="Meiryo UI" panose="020B0604030504040204" pitchFamily="50" charset="-128"/>
              </a:rPr>
              <a:t>６</a:t>
            </a:r>
          </a:p>
        </p:txBody>
      </p:sp>
    </p:spTree>
    <p:extLst>
      <p:ext uri="{BB962C8B-B14F-4D97-AF65-F5344CB8AC3E}">
        <p14:creationId xmlns:p14="http://schemas.microsoft.com/office/powerpoint/2010/main" val="2880622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2"/>
          <a:srcRect l="28125" t="23019" r="50990" b="47932"/>
          <a:stretch/>
        </p:blipFill>
        <p:spPr>
          <a:xfrm>
            <a:off x="334851" y="3683358"/>
            <a:ext cx="2717442" cy="2125015"/>
          </a:xfrm>
          <a:prstGeom prst="rect">
            <a:avLst/>
          </a:prstGeom>
        </p:spPr>
      </p:pic>
      <p:pic>
        <p:nvPicPr>
          <p:cNvPr id="4" name="図 3"/>
          <p:cNvPicPr>
            <a:picLocks noChangeAspect="1"/>
          </p:cNvPicPr>
          <p:nvPr/>
        </p:nvPicPr>
        <p:blipFill rotWithShape="1">
          <a:blip r:embed="rId2"/>
          <a:srcRect l="28025" t="54709" r="30402" b="15009"/>
          <a:stretch/>
        </p:blipFill>
        <p:spPr>
          <a:xfrm>
            <a:off x="3168203" y="3683358"/>
            <a:ext cx="5409128" cy="2215166"/>
          </a:xfrm>
          <a:prstGeom prst="rect">
            <a:avLst/>
          </a:prstGeom>
        </p:spPr>
      </p:pic>
      <p:sp>
        <p:nvSpPr>
          <p:cNvPr id="5" name="正方形/長方形 4"/>
          <p:cNvSpPr/>
          <p:nvPr/>
        </p:nvSpPr>
        <p:spPr>
          <a:xfrm>
            <a:off x="334851" y="803840"/>
            <a:ext cx="8723858" cy="2554545"/>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〇 　新型コロナの感染拡大で、住宅市場を取り巻く環境は今後大幅に悪化する見込み。背景のひとつに、</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感染拡大防止のための外出自粛を指摘可能。３月には住宅展示場の来場者組数が前年比で３割</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落ち込むなど、住宅購入を検討するための物件の見学や面談による交渉が大きく抑制される状況に　</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（図表１）。</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〇　 金融機関の個人向けの資金需要判断ＤＩは足許マイナス（減少超）で推移。先行き一段の低下</a:t>
            </a:r>
          </a:p>
          <a:p>
            <a:r>
              <a:rPr lang="ja-JP" altLang="en-US" sz="1600" dirty="0">
                <a:latin typeface="Meiryo UI" panose="020B0604030504040204" pitchFamily="50" charset="-128"/>
                <a:ea typeface="Meiryo UI" panose="020B0604030504040204" pitchFamily="50" charset="-128"/>
              </a:rPr>
              <a:t>　　　が見込まれ、住宅ローンの引き合いはさらに減少する見通し（図表３）。</a:t>
            </a:r>
          </a:p>
          <a:p>
            <a:r>
              <a:rPr lang="ja-JP" altLang="en-US" sz="1600" dirty="0">
                <a:latin typeface="Meiryo UI" panose="020B0604030504040204" pitchFamily="50" charset="-128"/>
                <a:ea typeface="Meiryo UI" panose="020B0604030504040204" pitchFamily="50" charset="-128"/>
              </a:rPr>
              <a:t>〇　 住宅着工戸数は今後大きく下振れ。景気ウォチャー調査の住宅関連水準ＤＩとの連動を踏まえると、</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着工戸数は本年後半にかけて季調値年率</a:t>
            </a:r>
            <a:r>
              <a:rPr lang="en-US" altLang="ja-JP" sz="1600" dirty="0">
                <a:latin typeface="Meiryo UI" panose="020B0604030504040204" pitchFamily="50" charset="-128"/>
                <a:ea typeface="Meiryo UI" panose="020B0604030504040204" pitchFamily="50" charset="-128"/>
              </a:rPr>
              <a:t>70</a:t>
            </a:r>
            <a:r>
              <a:rPr lang="ja-JP" altLang="en-US" sz="1600" dirty="0">
                <a:latin typeface="Meiryo UI" panose="020B0604030504040204" pitchFamily="50" charset="-128"/>
                <a:ea typeface="Meiryo UI" panose="020B0604030504040204" pitchFamily="50" charset="-128"/>
              </a:rPr>
              <a:t>万戸程度と、</a:t>
            </a:r>
            <a:r>
              <a:rPr lang="ja-JP" altLang="en-US" sz="1600" u="sng" dirty="0">
                <a:latin typeface="Meiryo UI" panose="020B0604030504040204" pitchFamily="50" charset="-128"/>
                <a:ea typeface="Meiryo UI" panose="020B0604030504040204" pitchFamily="50" charset="-128"/>
              </a:rPr>
              <a:t>２割超落ち込むと予測</a:t>
            </a:r>
            <a:r>
              <a:rPr lang="ja-JP" altLang="en-US" sz="1600" dirty="0">
                <a:latin typeface="Meiryo UI" panose="020B0604030504040204" pitchFamily="50" charset="-128"/>
                <a:ea typeface="Meiryo UI" panose="020B0604030504040204" pitchFamily="50" charset="-128"/>
              </a:rPr>
              <a:t>（図表４</a:t>
            </a:r>
            <a:r>
              <a:rPr lang="ja-JP" altLang="en-US" sz="1600" dirty="0" smtClean="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また、住宅販売の減少は、家具など耐久財消費を下押しすることに。住宅着工の下振れが半年続</a:t>
            </a:r>
            <a:r>
              <a:rPr lang="ja-JP" altLang="en-US" sz="1600" dirty="0" err="1">
                <a:latin typeface="Meiryo UI" panose="020B0604030504040204" pitchFamily="50" charset="-128"/>
                <a:ea typeface="Meiryo UI" panose="020B0604030504040204" pitchFamily="50" charset="-128"/>
              </a:rPr>
              <a:t>い</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err="1">
                <a:latin typeface="Meiryo UI" panose="020B0604030504040204" pitchFamily="50" charset="-128"/>
                <a:ea typeface="Meiryo UI" panose="020B0604030504040204" pitchFamily="50" charset="-128"/>
              </a:rPr>
              <a:t>た</a:t>
            </a:r>
            <a:r>
              <a:rPr lang="ja-JP" altLang="en-US" sz="1600" dirty="0">
                <a:latin typeface="Meiryo UI" panose="020B0604030504040204" pitchFamily="50" charset="-128"/>
                <a:ea typeface="Meiryo UI" panose="020B0604030504040204" pitchFamily="50" charset="-128"/>
              </a:rPr>
              <a:t>場合、耐久財消費を</a:t>
            </a:r>
            <a:r>
              <a:rPr lang="en-US" altLang="ja-JP" sz="1600" dirty="0">
                <a:latin typeface="Meiryo UI" panose="020B0604030504040204" pitchFamily="50" charset="-128"/>
                <a:ea typeface="Meiryo UI" panose="020B0604030504040204" pitchFamily="50" charset="-128"/>
              </a:rPr>
              <a:t>1,000</a:t>
            </a:r>
            <a:r>
              <a:rPr lang="ja-JP" altLang="en-US" sz="1600" dirty="0">
                <a:latin typeface="Meiryo UI" panose="020B0604030504040204" pitchFamily="50" charset="-128"/>
                <a:ea typeface="Meiryo UI" panose="020B0604030504040204" pitchFamily="50" charset="-128"/>
              </a:rPr>
              <a:t>億円程度</a:t>
            </a:r>
            <a:r>
              <a:rPr lang="ja-JP" altLang="en-US" sz="1600" dirty="0" smtClean="0">
                <a:latin typeface="Meiryo UI" panose="020B0604030504040204" pitchFamily="50" charset="-128"/>
                <a:ea typeface="Meiryo UI" panose="020B0604030504040204" pitchFamily="50" charset="-128"/>
              </a:rPr>
              <a:t>押し下げ</a:t>
            </a:r>
            <a:r>
              <a:rPr lang="ja-JP" altLang="en-US" sz="1600" dirty="0">
                <a:latin typeface="Meiryo UI" panose="020B0604030504040204" pitchFamily="50" charset="-128"/>
                <a:ea typeface="Meiryo UI" panose="020B0604030504040204" pitchFamily="50" charset="-128"/>
              </a:rPr>
              <a:t>。</a:t>
            </a:r>
          </a:p>
        </p:txBody>
      </p:sp>
      <p:sp>
        <p:nvSpPr>
          <p:cNvPr id="6" name="テキスト ボックス 5"/>
          <p:cNvSpPr txBox="1"/>
          <p:nvPr/>
        </p:nvSpPr>
        <p:spPr>
          <a:xfrm>
            <a:off x="7483738" y="6494720"/>
            <a:ext cx="1187355"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rPr>
              <a:t>住宅まちづくり部</a:t>
            </a:r>
          </a:p>
        </p:txBody>
      </p:sp>
      <p:sp>
        <p:nvSpPr>
          <p:cNvPr id="7" name="スライド番号プレースホルダー 1"/>
          <p:cNvSpPr txBox="1">
            <a:spLocks/>
          </p:cNvSpPr>
          <p:nvPr/>
        </p:nvSpPr>
        <p:spPr>
          <a:xfrm>
            <a:off x="8077416" y="6435269"/>
            <a:ext cx="984019"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39EBC2B-BF77-430A-B67D-4C5A4847E674}" type="slidenum">
              <a:rPr kumimoji="1" lang="ja-JP" altLang="en-US" sz="2400" smtClean="0"/>
              <a:pPr/>
              <a:t>9</a:t>
            </a:fld>
            <a:endParaRPr kumimoji="1" lang="ja-JP" altLang="en-US" sz="2400" dirty="0"/>
          </a:p>
        </p:txBody>
      </p:sp>
      <p:cxnSp>
        <p:nvCxnSpPr>
          <p:cNvPr id="8" name="直線コネクタ 7"/>
          <p:cNvCxnSpPr/>
          <p:nvPr/>
        </p:nvCxnSpPr>
        <p:spPr>
          <a:xfrm flipV="1">
            <a:off x="0" y="567483"/>
            <a:ext cx="9144000" cy="25757"/>
          </a:xfrm>
          <a:prstGeom prst="line">
            <a:avLst/>
          </a:prstGeom>
          <a:ln w="31750" cmpd="tri"/>
        </p:spPr>
        <p:style>
          <a:lnRef idx="3">
            <a:schemeClr val="accent2"/>
          </a:lnRef>
          <a:fillRef idx="0">
            <a:schemeClr val="accent2"/>
          </a:fillRef>
          <a:effectRef idx="2">
            <a:schemeClr val="accent2"/>
          </a:effectRef>
          <a:fontRef idx="minor">
            <a:schemeClr val="tx1"/>
          </a:fontRef>
        </p:style>
      </p:cxnSp>
      <p:sp>
        <p:nvSpPr>
          <p:cNvPr id="9" name="テキスト ボックス 8"/>
          <p:cNvSpPr txBox="1"/>
          <p:nvPr/>
        </p:nvSpPr>
        <p:spPr>
          <a:xfrm>
            <a:off x="0" y="172071"/>
            <a:ext cx="6932867" cy="369332"/>
          </a:xfrm>
          <a:prstGeom prst="rect">
            <a:avLst/>
          </a:prstGeom>
          <a:noFill/>
        </p:spPr>
        <p:txBody>
          <a:bodyPr wrap="square" rtlCol="0">
            <a:spAutoFit/>
          </a:bodyPr>
          <a:lstStyle/>
          <a:p>
            <a:pPr indent="229235"/>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経済の</a:t>
            </a:r>
            <a:r>
              <a:rPr lang="ja-JP" altLang="en-US" b="1" kern="100" dirty="0" smtClean="0">
                <a:latin typeface="Meiryo UI" panose="020B0604030504040204" pitchFamily="50" charset="-128"/>
                <a:ea typeface="Meiryo UI" panose="020B0604030504040204" pitchFamily="50" charset="-128"/>
                <a:cs typeface="Times New Roman" panose="02020603050405020304" pitchFamily="18" charset="0"/>
              </a:rPr>
              <a:t>状況</a:t>
            </a:r>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２</a:t>
            </a:r>
            <a:r>
              <a:rPr lang="ja-JP" altLang="en-US" b="1"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住宅着工状況（全国））</a:t>
            </a:r>
            <a:endParaRPr lang="ja-JP" alt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0" name="テキスト ボックス 9"/>
          <p:cNvSpPr txBox="1"/>
          <p:nvPr/>
        </p:nvSpPr>
        <p:spPr>
          <a:xfrm>
            <a:off x="5122202" y="5926148"/>
            <a:ext cx="4137166" cy="369332"/>
          </a:xfrm>
          <a:prstGeom prst="rect">
            <a:avLst/>
          </a:prstGeom>
          <a:noFill/>
        </p:spPr>
        <p:txBody>
          <a:bodyPr wrap="square" rtlCol="0">
            <a:spAutoFit/>
          </a:bodyPr>
          <a:lstStyle/>
          <a:p>
            <a:r>
              <a:rPr kumimoji="1" lang="ja-JP" altLang="en-US" sz="900" dirty="0"/>
              <a:t>出典：日本総研資料</a:t>
            </a:r>
            <a:r>
              <a:rPr kumimoji="1" lang="en-US" altLang="ja-JP" sz="900" dirty="0"/>
              <a:t>https://www.jri.co.jp/MediaLibrary/file/report/research/pdf/11760.pdf</a:t>
            </a:r>
            <a:endParaRPr kumimoji="1" lang="ja-JP" altLang="en-US" sz="900" dirty="0"/>
          </a:p>
        </p:txBody>
      </p:sp>
    </p:spTree>
    <p:extLst>
      <p:ext uri="{BB962C8B-B14F-4D97-AF65-F5344CB8AC3E}">
        <p14:creationId xmlns:p14="http://schemas.microsoft.com/office/powerpoint/2010/main" val="1389042447"/>
      </p:ext>
    </p:extLst>
  </p:cSld>
  <p:clrMapOvr>
    <a:masterClrMapping/>
  </p:clrMapOvr>
  <p:timing>
    <p:tnLst>
      <p:par>
        <p:cTn id="1" dur="indefinite" restart="never" nodeType="tmRoot"/>
      </p:par>
    </p:tnLst>
  </p:timing>
</p:sld>
</file>

<file path=ppt/theme/theme1.xml><?xml version="1.0" encoding="utf-8"?>
<a:theme xmlns:a="http://schemas.openxmlformats.org/drawingml/2006/main" name="レトロスペクト">
  <a:themeElements>
    <a:clrScheme name="レトロスペクト">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1779</Words>
  <Application>Microsoft Office PowerPoint</Application>
  <PresentationFormat>画面に合わせる (4:3)</PresentationFormat>
  <Paragraphs>123</Paragraphs>
  <Slides>9</Slides>
  <Notes>1</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9</vt:i4>
      </vt:variant>
    </vt:vector>
  </HeadingPairs>
  <TitlesOfParts>
    <vt:vector size="22" baseType="lpstr">
      <vt:lpstr>Meiryo UI</vt:lpstr>
      <vt:lpstr>ＭＳ Ｐゴシック</vt:lpstr>
      <vt:lpstr>ＭＳ ゴシック</vt:lpstr>
      <vt:lpstr>ＭＳ 明朝</vt:lpstr>
      <vt:lpstr>新細明體</vt:lpstr>
      <vt:lpstr>メイリオ</vt:lpstr>
      <vt:lpstr>游ゴシック</vt:lpstr>
      <vt:lpstr>Calibri</vt:lpstr>
      <vt:lpstr>Calibri Light</vt:lpstr>
      <vt:lpstr>Century</vt:lpstr>
      <vt:lpstr>Courier New</vt:lpstr>
      <vt:lpstr>Times New Roman</vt:lpstr>
      <vt:lpstr>レトロスペクト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2020-10-30T01:57:11Z</dcterms:created>
  <dcterms:modified xsi:type="dcterms:W3CDTF">2020-10-30T01:57:21Z</dcterms:modified>
</cp:coreProperties>
</file>