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Lst>
  <p:notesMasterIdLst>
    <p:notesMasterId r:id="rId20"/>
  </p:notesMasterIdLst>
  <p:handoutMasterIdLst>
    <p:handoutMasterId r:id="rId21"/>
  </p:handoutMasterIdLst>
  <p:sldIdLst>
    <p:sldId id="308" r:id="rId2"/>
    <p:sldId id="273" r:id="rId3"/>
    <p:sldId id="334" r:id="rId4"/>
    <p:sldId id="331" r:id="rId5"/>
    <p:sldId id="315" r:id="rId6"/>
    <p:sldId id="326" r:id="rId7"/>
    <p:sldId id="316" r:id="rId8"/>
    <p:sldId id="323" r:id="rId9"/>
    <p:sldId id="314" r:id="rId10"/>
    <p:sldId id="269" r:id="rId11"/>
    <p:sldId id="329" r:id="rId12"/>
    <p:sldId id="280" r:id="rId13"/>
    <p:sldId id="325" r:id="rId14"/>
    <p:sldId id="279" r:id="rId15"/>
    <p:sldId id="317" r:id="rId16"/>
    <p:sldId id="292" r:id="rId17"/>
    <p:sldId id="324" r:id="rId18"/>
    <p:sldId id="319" r:id="rId19"/>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24" autoAdjust="0"/>
    <p:restoredTop sz="94660"/>
  </p:normalViewPr>
  <p:slideViewPr>
    <p:cSldViewPr snapToGrid="0">
      <p:cViewPr varScale="1">
        <p:scale>
          <a:sx n="74" d="100"/>
          <a:sy n="74" d="100"/>
        </p:scale>
        <p:origin x="1338" y="72"/>
      </p:cViewPr>
      <p:guideLst/>
    </p:cSldViewPr>
  </p:slideViewPr>
  <p:notesTextViewPr>
    <p:cViewPr>
      <p:scale>
        <a:sx n="1" d="1"/>
        <a:sy n="1" d="1"/>
      </p:scale>
      <p:origin x="0" y="0"/>
    </p:cViewPr>
  </p:notesTextViewPr>
  <p:notesViewPr>
    <p:cSldViewPr snapToGrid="0">
      <p:cViewPr varScale="1">
        <p:scale>
          <a:sx n="49" d="100"/>
          <a:sy n="49" d="100"/>
        </p:scale>
        <p:origin x="2916"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50052" cy="498714"/>
          </a:xfrm>
          <a:prstGeom prst="rect">
            <a:avLst/>
          </a:prstGeom>
        </p:spPr>
        <p:txBody>
          <a:bodyPr vert="horz" lIns="91477" tIns="45739" rIns="91477" bIns="4573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562" y="1"/>
            <a:ext cx="2950051" cy="498714"/>
          </a:xfrm>
          <a:prstGeom prst="rect">
            <a:avLst/>
          </a:prstGeom>
        </p:spPr>
        <p:txBody>
          <a:bodyPr vert="horz" lIns="91477" tIns="45739" rIns="91477" bIns="45739" rtlCol="0"/>
          <a:lstStyle>
            <a:lvl1pPr algn="r">
              <a:defRPr sz="1200"/>
            </a:lvl1pPr>
          </a:lstStyle>
          <a:p>
            <a:fld id="{ECD814A5-A5D1-4C6C-B5CD-26DD860C9B78}" type="datetimeFigureOut">
              <a:rPr kumimoji="1" lang="ja-JP" altLang="en-US" smtClean="0"/>
              <a:t>2021/3/30</a:t>
            </a:fld>
            <a:endParaRPr kumimoji="1" lang="ja-JP" altLang="en-US"/>
          </a:p>
        </p:txBody>
      </p:sp>
      <p:sp>
        <p:nvSpPr>
          <p:cNvPr id="4" name="フッター プレースホルダー 3"/>
          <p:cNvSpPr>
            <a:spLocks noGrp="1"/>
          </p:cNvSpPr>
          <p:nvPr>
            <p:ph type="ftr" sz="quarter" idx="2"/>
          </p:nvPr>
        </p:nvSpPr>
        <p:spPr>
          <a:xfrm>
            <a:off x="0" y="9440626"/>
            <a:ext cx="2950052" cy="498714"/>
          </a:xfrm>
          <a:prstGeom prst="rect">
            <a:avLst/>
          </a:prstGeom>
        </p:spPr>
        <p:txBody>
          <a:bodyPr vert="horz" lIns="91477" tIns="45739" rIns="91477" bIns="4573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562" y="9440626"/>
            <a:ext cx="2950051" cy="498714"/>
          </a:xfrm>
          <a:prstGeom prst="rect">
            <a:avLst/>
          </a:prstGeom>
        </p:spPr>
        <p:txBody>
          <a:bodyPr vert="horz" lIns="91477" tIns="45739" rIns="91477" bIns="45739" rtlCol="0" anchor="b"/>
          <a:lstStyle>
            <a:lvl1pPr algn="r">
              <a:defRPr sz="1200"/>
            </a:lvl1pPr>
          </a:lstStyle>
          <a:p>
            <a:fld id="{77F4AF1E-8DB7-4D5A-867E-71F79E802933}" type="slidenum">
              <a:rPr kumimoji="1" lang="ja-JP" altLang="en-US" smtClean="0"/>
              <a:t>‹#›</a:t>
            </a:fld>
            <a:endParaRPr kumimoji="1" lang="ja-JP" altLang="en-US"/>
          </a:p>
        </p:txBody>
      </p:sp>
    </p:spTree>
    <p:extLst>
      <p:ext uri="{BB962C8B-B14F-4D97-AF65-F5344CB8AC3E}">
        <p14:creationId xmlns:p14="http://schemas.microsoft.com/office/powerpoint/2010/main" val="96406120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0EA092B1-F341-41F1-9EE8-6427E40CFB15}" type="datetimeFigureOut">
              <a:rPr kumimoji="1" lang="ja-JP" altLang="en-US" smtClean="0"/>
              <a:t>2021/3/30</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C888A6C1-E927-4360-9A47-4556D9833081}" type="slidenum">
              <a:rPr kumimoji="1" lang="ja-JP" altLang="en-US" smtClean="0"/>
              <a:t>‹#›</a:t>
            </a:fld>
            <a:endParaRPr kumimoji="1" lang="ja-JP" altLang="en-US"/>
          </a:p>
        </p:txBody>
      </p:sp>
    </p:spTree>
    <p:extLst>
      <p:ext uri="{BB962C8B-B14F-4D97-AF65-F5344CB8AC3E}">
        <p14:creationId xmlns:p14="http://schemas.microsoft.com/office/powerpoint/2010/main" val="123037379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B93A50F-5785-4EC6-9E7C-C6E00FA627EB}" type="slidenum">
              <a:rPr lang="ja-JP" altLang="en-US" smtClean="0"/>
              <a:pPr/>
              <a:t>‹#›</a:t>
            </a:fld>
            <a:endParaRPr lang="ja-JP" altLang="en-US"/>
          </a:p>
        </p:txBody>
      </p:sp>
      <p:sp>
        <p:nvSpPr>
          <p:cNvPr id="7" name="スライド番号プレースホルダー 5"/>
          <p:cNvSpPr txBox="1">
            <a:spLocks/>
          </p:cNvSpPr>
          <p:nvPr userDrawn="1"/>
        </p:nvSpPr>
        <p:spPr>
          <a:xfrm>
            <a:off x="6972300" y="6356353"/>
            <a:ext cx="2057400" cy="365125"/>
          </a:xfrm>
          <a:prstGeom prst="rect">
            <a:avLst/>
          </a:prstGeom>
        </p:spPr>
        <p:txBody>
          <a:bodyPr vert="horz" lIns="68580" tIns="34290" rIns="68580" bIns="34290" rtlCol="0" anchor="ctr"/>
          <a:lstStyle>
            <a:defPPr>
              <a:defRPr lang="ja-JP"/>
            </a:defPPr>
            <a:lvl1pPr marL="0" algn="r" defTabSz="914400" rtl="0" eaLnBrk="1" latinLnBrk="0" hangingPunct="1">
              <a:defRPr kumimoji="1" sz="2800" kern="1200">
                <a:solidFill>
                  <a:schemeClr val="tx1"/>
                </a:solidFill>
                <a:latin typeface="ＭＳ ゴシック" panose="020B0609070205080204" pitchFamily="49" charset="-128"/>
                <a:ea typeface="ＭＳ ゴシック" panose="020B0609070205080204" pitchFamily="49"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015987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B93A50F-5785-4EC6-9E7C-C6E00FA627EB}" type="slidenum">
              <a:rPr kumimoji="1" lang="ja-JP" altLang="en-US" smtClean="0"/>
              <a:t>‹#›</a:t>
            </a:fld>
            <a:endParaRPr kumimoji="1" lang="ja-JP" altLang="en-US"/>
          </a:p>
        </p:txBody>
      </p:sp>
    </p:spTree>
    <p:extLst>
      <p:ext uri="{BB962C8B-B14F-4D97-AF65-F5344CB8AC3E}">
        <p14:creationId xmlns:p14="http://schemas.microsoft.com/office/powerpoint/2010/main" val="110472361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B93A50F-5785-4EC6-9E7C-C6E00FA627EB}" type="slidenum">
              <a:rPr kumimoji="1" lang="ja-JP" altLang="en-US" smtClean="0"/>
              <a:t>‹#›</a:t>
            </a:fld>
            <a:endParaRPr kumimoji="1" lang="ja-JP" altLang="en-US"/>
          </a:p>
        </p:txBody>
      </p:sp>
    </p:spTree>
    <p:extLst>
      <p:ext uri="{BB962C8B-B14F-4D97-AF65-F5344CB8AC3E}">
        <p14:creationId xmlns:p14="http://schemas.microsoft.com/office/powerpoint/2010/main" val="26735676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B93A50F-5785-4EC6-9E7C-C6E00FA627EB}" type="slidenum">
              <a:rPr kumimoji="1" lang="ja-JP" altLang="en-US" smtClean="0"/>
              <a:t>‹#›</a:t>
            </a:fld>
            <a:endParaRPr kumimoji="1" lang="ja-JP" altLang="en-US"/>
          </a:p>
        </p:txBody>
      </p:sp>
    </p:spTree>
    <p:extLst>
      <p:ext uri="{BB962C8B-B14F-4D97-AF65-F5344CB8AC3E}">
        <p14:creationId xmlns:p14="http://schemas.microsoft.com/office/powerpoint/2010/main" val="334796295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B93A50F-5785-4EC6-9E7C-C6E00FA627EB}" type="slidenum">
              <a:rPr kumimoji="1" lang="ja-JP" altLang="en-US" smtClean="0"/>
              <a:t>‹#›</a:t>
            </a:fld>
            <a:endParaRPr kumimoji="1" lang="ja-JP" altLang="en-US"/>
          </a:p>
        </p:txBody>
      </p:sp>
    </p:spTree>
    <p:extLst>
      <p:ext uri="{BB962C8B-B14F-4D97-AF65-F5344CB8AC3E}">
        <p14:creationId xmlns:p14="http://schemas.microsoft.com/office/powerpoint/2010/main" val="41570751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B93A50F-5785-4EC6-9E7C-C6E00FA627EB}" type="slidenum">
              <a:rPr kumimoji="1" lang="ja-JP" altLang="en-US" smtClean="0"/>
              <a:t>‹#›</a:t>
            </a:fld>
            <a:endParaRPr kumimoji="1" lang="ja-JP" altLang="en-US"/>
          </a:p>
        </p:txBody>
      </p:sp>
    </p:spTree>
    <p:extLst>
      <p:ext uri="{BB962C8B-B14F-4D97-AF65-F5344CB8AC3E}">
        <p14:creationId xmlns:p14="http://schemas.microsoft.com/office/powerpoint/2010/main" val="327043245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B93A50F-5785-4EC6-9E7C-C6E00FA627EB}" type="slidenum">
              <a:rPr kumimoji="1" lang="ja-JP" altLang="en-US" smtClean="0"/>
              <a:t>‹#›</a:t>
            </a:fld>
            <a:endParaRPr kumimoji="1" lang="ja-JP" altLang="en-US"/>
          </a:p>
        </p:txBody>
      </p:sp>
    </p:spTree>
    <p:extLst>
      <p:ext uri="{BB962C8B-B14F-4D97-AF65-F5344CB8AC3E}">
        <p14:creationId xmlns:p14="http://schemas.microsoft.com/office/powerpoint/2010/main" val="368541130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B93A50F-5785-4EC6-9E7C-C6E00FA627EB}" type="slidenum">
              <a:rPr kumimoji="1" lang="ja-JP" altLang="en-US" smtClean="0"/>
              <a:t>‹#›</a:t>
            </a:fld>
            <a:endParaRPr kumimoji="1" lang="ja-JP" altLang="en-US"/>
          </a:p>
        </p:txBody>
      </p:sp>
    </p:spTree>
    <p:extLst>
      <p:ext uri="{BB962C8B-B14F-4D97-AF65-F5344CB8AC3E}">
        <p14:creationId xmlns:p14="http://schemas.microsoft.com/office/powerpoint/2010/main" val="4149269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6935626" y="6356351"/>
            <a:ext cx="2057400" cy="365125"/>
          </a:xfrm>
        </p:spPr>
        <p:txBody>
          <a:bodyPr/>
          <a:lstStyle>
            <a:lvl1pPr>
              <a:defRPr sz="2000" b="0">
                <a:solidFill>
                  <a:schemeClr val="tx1"/>
                </a:solidFill>
              </a:defRPr>
            </a:lvl1pPr>
          </a:lstStyle>
          <a:p>
            <a:fld id="{EB93A50F-5785-4EC6-9E7C-C6E00FA627EB}" type="slidenum">
              <a:rPr kumimoji="1" lang="ja-JP" altLang="en-US" smtClean="0"/>
              <a:pPr/>
              <a:t>‹#›</a:t>
            </a:fld>
            <a:endParaRPr kumimoji="1" lang="ja-JP" altLang="en-US" dirty="0"/>
          </a:p>
        </p:txBody>
      </p:sp>
    </p:spTree>
    <p:extLst>
      <p:ext uri="{BB962C8B-B14F-4D97-AF65-F5344CB8AC3E}">
        <p14:creationId xmlns:p14="http://schemas.microsoft.com/office/powerpoint/2010/main" val="385216263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B93A50F-5785-4EC6-9E7C-C6E00FA627EB}" type="slidenum">
              <a:rPr kumimoji="1" lang="ja-JP" altLang="en-US" smtClean="0"/>
              <a:t>‹#›</a:t>
            </a:fld>
            <a:endParaRPr kumimoji="1" lang="ja-JP" altLang="en-US"/>
          </a:p>
        </p:txBody>
      </p:sp>
    </p:spTree>
    <p:extLst>
      <p:ext uri="{BB962C8B-B14F-4D97-AF65-F5344CB8AC3E}">
        <p14:creationId xmlns:p14="http://schemas.microsoft.com/office/powerpoint/2010/main" val="5021677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B93A50F-5785-4EC6-9E7C-C6E00FA627EB}" type="slidenum">
              <a:rPr kumimoji="1" lang="ja-JP" altLang="en-US" smtClean="0"/>
              <a:t>‹#›</a:t>
            </a:fld>
            <a:endParaRPr kumimoji="1" lang="ja-JP" altLang="en-US"/>
          </a:p>
        </p:txBody>
      </p:sp>
    </p:spTree>
    <p:extLst>
      <p:ext uri="{BB962C8B-B14F-4D97-AF65-F5344CB8AC3E}">
        <p14:creationId xmlns:p14="http://schemas.microsoft.com/office/powerpoint/2010/main" val="272088259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93A50F-5785-4EC6-9E7C-C6E00FA627EB}" type="slidenum">
              <a:rPr kumimoji="1" lang="ja-JP" altLang="en-US" smtClean="0"/>
              <a:t>‹#›</a:t>
            </a:fld>
            <a:endParaRPr kumimoji="1" lang="ja-JP" altLang="en-US"/>
          </a:p>
        </p:txBody>
      </p:sp>
    </p:spTree>
    <p:extLst>
      <p:ext uri="{BB962C8B-B14F-4D97-AF65-F5344CB8AC3E}">
        <p14:creationId xmlns:p14="http://schemas.microsoft.com/office/powerpoint/2010/main" val="11892938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06668" y="2779568"/>
            <a:ext cx="7879080" cy="1477328"/>
          </a:xfrm>
          <a:prstGeom prst="rect">
            <a:avLst/>
          </a:prstGeom>
          <a:noFill/>
        </p:spPr>
        <p:txBody>
          <a:bodyPr wrap="none" rtlCol="0">
            <a:spAutoFit/>
          </a:bodyPr>
          <a:lstStyle/>
          <a:p>
            <a:pPr algn="ctr">
              <a:lnSpc>
                <a:spcPct val="150000"/>
              </a:lnSpc>
            </a:pPr>
            <a:r>
              <a:rPr lang="zh-TW" altLang="en-US" sz="3000" dirty="0">
                <a:latin typeface="ＭＳ ゴシック" panose="020B0609070205080204" pitchFamily="49" charset="-128"/>
                <a:ea typeface="ＭＳ ゴシック" panose="020B0609070205080204" pitchFamily="49" charset="-128"/>
              </a:rPr>
              <a:t>大阪府温暖化防止事業活動表彰制度</a:t>
            </a:r>
            <a:r>
              <a:rPr lang="ja-JP" altLang="en-US" sz="3000" dirty="0">
                <a:latin typeface="ＭＳ ゴシック" panose="020B0609070205080204" pitchFamily="49" charset="-128"/>
                <a:ea typeface="ＭＳ ゴシック" panose="020B0609070205080204" pitchFamily="49" charset="-128"/>
              </a:rPr>
              <a:t>について</a:t>
            </a:r>
            <a:endParaRPr lang="en-US" altLang="ja-JP" sz="3000" dirty="0">
              <a:latin typeface="ＭＳ ゴシック" panose="020B0609070205080204" pitchFamily="49" charset="-128"/>
              <a:ea typeface="ＭＳ ゴシック" panose="020B0609070205080204" pitchFamily="49" charset="-128"/>
            </a:endParaRPr>
          </a:p>
          <a:p>
            <a:pPr algn="ctr">
              <a:lnSpc>
                <a:spcPct val="150000"/>
              </a:lnSpc>
            </a:pPr>
            <a:r>
              <a:rPr lang="ja-JP" altLang="en-US" sz="3000" dirty="0">
                <a:latin typeface="ＭＳ ゴシック" panose="020B0609070205080204" pitchFamily="49" charset="-128"/>
                <a:ea typeface="ＭＳ ゴシック" panose="020B0609070205080204" pitchFamily="49" charset="-128"/>
              </a:rPr>
              <a:t>（おおさかストップ温暖化賞）</a:t>
            </a:r>
          </a:p>
        </p:txBody>
      </p:sp>
      <p:sp>
        <p:nvSpPr>
          <p:cNvPr id="3" name="テキスト ボックス 2"/>
          <p:cNvSpPr txBox="1"/>
          <p:nvPr/>
        </p:nvSpPr>
        <p:spPr>
          <a:xfrm>
            <a:off x="7467600" y="304800"/>
            <a:ext cx="1219200"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2400" dirty="0" smtClean="0"/>
              <a:t>資料３</a:t>
            </a:r>
            <a:endParaRPr kumimoji="1" lang="ja-JP" altLang="en-US" sz="2400" dirty="0"/>
          </a:p>
        </p:txBody>
      </p:sp>
    </p:spTree>
    <p:extLst>
      <p:ext uri="{BB962C8B-B14F-4D97-AF65-F5344CB8AC3E}">
        <p14:creationId xmlns:p14="http://schemas.microsoft.com/office/powerpoint/2010/main" val="21722710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正方形/長方形 59"/>
          <p:cNvSpPr/>
          <p:nvPr/>
        </p:nvSpPr>
        <p:spPr>
          <a:xfrm>
            <a:off x="286949" y="1324770"/>
            <a:ext cx="8640575" cy="2249709"/>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b="1" dirty="0">
                <a:latin typeface="ＭＳ ゴシック" panose="020B0609070205080204" pitchFamily="49" charset="-128"/>
                <a:ea typeface="ＭＳ ゴシック" panose="020B0609070205080204" pitchFamily="49" charset="-128"/>
              </a:rPr>
              <a:t>〇</a:t>
            </a:r>
            <a:r>
              <a:rPr lang="ja-JP" altLang="en-US" b="1" dirty="0" smtClean="0">
                <a:latin typeface="ＭＳ ゴシック" panose="020B0609070205080204" pitchFamily="49" charset="-128"/>
                <a:ea typeface="ＭＳ ゴシック" panose="020B0609070205080204" pitchFamily="49" charset="-128"/>
              </a:rPr>
              <a:t>従来</a:t>
            </a:r>
            <a:endParaRPr lang="en-US" altLang="ja-JP" b="1" dirty="0" smtClean="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以下</a:t>
            </a:r>
            <a:r>
              <a:rPr lang="ja-JP" altLang="en-US" sz="1600" dirty="0" smtClean="0">
                <a:latin typeface="ＭＳ ゴシック" panose="020B0609070205080204" pitchFamily="49" charset="-128"/>
                <a:ea typeface="ＭＳ ゴシック" panose="020B0609070205080204" pitchFamily="49" charset="-128"/>
              </a:rPr>
              <a:t>の項目に該当し、</a:t>
            </a:r>
            <a:r>
              <a:rPr lang="ja-JP" altLang="ja-JP" sz="1600" dirty="0" smtClean="0"/>
              <a:t>他</a:t>
            </a:r>
            <a:r>
              <a:rPr lang="ja-JP" altLang="ja-JP" sz="1600" dirty="0"/>
              <a:t>の事業者等の模範となる最も優れた取組みを実施した事業者等に大阪府知事賞を授与し、その他優れた取組みを実施した事業者等には優秀賞を授与する。</a:t>
            </a:r>
          </a:p>
          <a:p>
            <a:r>
              <a:rPr lang="en-US" altLang="ja-JP" sz="1600" dirty="0" smtClean="0">
                <a:latin typeface="ＭＳ ゴシック" panose="020B0609070205080204" pitchFamily="49" charset="-128"/>
                <a:ea typeface="ＭＳ ゴシック" panose="020B0609070205080204" pitchFamily="49" charset="-128"/>
              </a:rPr>
              <a:t> (1</a:t>
            </a:r>
            <a:r>
              <a:rPr lang="ja-JP" altLang="en-US" sz="1600" dirty="0">
                <a:latin typeface="ＭＳ ゴシック" panose="020B0609070205080204" pitchFamily="49" charset="-128"/>
                <a:ea typeface="ＭＳ ゴシック" panose="020B0609070205080204" pitchFamily="49" charset="-128"/>
              </a:rPr>
              <a:t>）削減実績の評価：温室効果ガスの排出削減を実施していること。</a:t>
            </a:r>
          </a:p>
          <a:p>
            <a:r>
              <a:rPr lang="ja-JP" altLang="en-US" sz="1600" dirty="0" smtClean="0">
                <a:latin typeface="ＭＳ ゴシック" panose="020B0609070205080204" pitchFamily="49" charset="-128"/>
                <a:ea typeface="ＭＳ ゴシック" panose="020B0609070205080204" pitchFamily="49" charset="-128"/>
              </a:rPr>
              <a:t>　　（前年度実績が前々年度比</a:t>
            </a:r>
            <a:r>
              <a:rPr lang="ja-JP" altLang="en-US" sz="1600" dirty="0">
                <a:latin typeface="ＭＳ ゴシック" panose="020B0609070205080204" pitchFamily="49" charset="-128"/>
                <a:ea typeface="ＭＳ ゴシック" panose="020B0609070205080204" pitchFamily="49" charset="-128"/>
              </a:rPr>
              <a:t>１％以上の削減（排出量ベース又は原単位ベース））</a:t>
            </a:r>
          </a:p>
          <a:p>
            <a:r>
              <a:rPr lang="ja-JP" altLang="en-US" sz="1600" dirty="0">
                <a:latin typeface="ＭＳ ゴシック" panose="020B0609070205080204" pitchFamily="49" charset="-128"/>
                <a:ea typeface="ＭＳ ゴシック" panose="020B0609070205080204" pitchFamily="49" charset="-128"/>
              </a:rPr>
              <a:t>（</a:t>
            </a:r>
            <a:r>
              <a:rPr lang="en-US" altLang="ja-JP" sz="1600" dirty="0">
                <a:latin typeface="ＭＳ ゴシック" panose="020B0609070205080204" pitchFamily="49" charset="-128"/>
                <a:ea typeface="ＭＳ ゴシック" panose="020B0609070205080204" pitchFamily="49" charset="-128"/>
              </a:rPr>
              <a:t>2</a:t>
            </a:r>
            <a:r>
              <a:rPr lang="ja-JP" altLang="en-US" sz="1600" dirty="0">
                <a:latin typeface="ＭＳ ゴシック" panose="020B0609070205080204" pitchFamily="49" charset="-128"/>
                <a:ea typeface="ＭＳ ゴシック" panose="020B0609070205080204" pitchFamily="49" charset="-128"/>
              </a:rPr>
              <a:t>）取組内容の評価</a:t>
            </a:r>
          </a:p>
          <a:p>
            <a:pPr marL="442913" indent="-442913"/>
            <a:r>
              <a:rPr lang="ja-JP" altLang="en-US" sz="1600" dirty="0" smtClean="0">
                <a:latin typeface="ＭＳ ゴシック" panose="020B0609070205080204" pitchFamily="49" charset="-128"/>
                <a:ea typeface="ＭＳ ゴシック" panose="020B0609070205080204" pitchFamily="49" charset="-128"/>
              </a:rPr>
              <a:t>　　温暖化</a:t>
            </a:r>
            <a:r>
              <a:rPr lang="ja-JP" altLang="en-US" sz="1600" dirty="0">
                <a:latin typeface="ＭＳ ゴシック" panose="020B0609070205080204" pitchFamily="49" charset="-128"/>
                <a:ea typeface="ＭＳ ゴシック" panose="020B0609070205080204" pitchFamily="49" charset="-128"/>
              </a:rPr>
              <a:t>防止等の対策の内容において、次に掲げる観点から優れた取組みを実施し、</a:t>
            </a:r>
            <a:r>
              <a:rPr lang="ja-JP" altLang="en-US" sz="1600" dirty="0" smtClean="0">
                <a:latin typeface="ＭＳ ゴシック" panose="020B0609070205080204" pitchFamily="49" charset="-128"/>
                <a:ea typeface="ＭＳ ゴシック" panose="020B0609070205080204" pitchFamily="49" charset="-128"/>
              </a:rPr>
              <a:t>確　　　実</a:t>
            </a:r>
            <a:r>
              <a:rPr lang="ja-JP" altLang="en-US" sz="1600" dirty="0">
                <a:latin typeface="ＭＳ ゴシック" panose="020B0609070205080204" pitchFamily="49" charset="-128"/>
                <a:ea typeface="ＭＳ ゴシック" panose="020B0609070205080204" pitchFamily="49" charset="-128"/>
              </a:rPr>
              <a:t>な効果をあげていること。（対策については、過去からの継続的なものも評価の対象とします。）</a:t>
            </a:r>
          </a:p>
        </p:txBody>
      </p:sp>
      <p:graphicFrame>
        <p:nvGraphicFramePr>
          <p:cNvPr id="6" name="表 5"/>
          <p:cNvGraphicFramePr>
            <a:graphicFrameLocks noGrp="1"/>
          </p:cNvGraphicFramePr>
          <p:nvPr>
            <p:extLst>
              <p:ext uri="{D42A27DB-BD31-4B8C-83A1-F6EECF244321}">
                <p14:modId xmlns:p14="http://schemas.microsoft.com/office/powerpoint/2010/main" val="3821721581"/>
              </p:ext>
            </p:extLst>
          </p:nvPr>
        </p:nvGraphicFramePr>
        <p:xfrm>
          <a:off x="356224" y="3656169"/>
          <a:ext cx="8452336" cy="2873315"/>
        </p:xfrm>
        <a:graphic>
          <a:graphicData uri="http://schemas.openxmlformats.org/drawingml/2006/table">
            <a:tbl>
              <a:tblPr firstRow="1" bandRow="1">
                <a:tableStyleId>{BDBED569-4797-4DF1-A0F4-6AAB3CD982D8}</a:tableStyleId>
              </a:tblPr>
              <a:tblGrid>
                <a:gridCol w="2123740">
                  <a:extLst>
                    <a:ext uri="{9D8B030D-6E8A-4147-A177-3AD203B41FA5}">
                      <a16:colId xmlns:a16="http://schemas.microsoft.com/office/drawing/2014/main" val="2672529235"/>
                    </a:ext>
                  </a:extLst>
                </a:gridCol>
                <a:gridCol w="5267326">
                  <a:extLst>
                    <a:ext uri="{9D8B030D-6E8A-4147-A177-3AD203B41FA5}">
                      <a16:colId xmlns:a16="http://schemas.microsoft.com/office/drawing/2014/main" val="2241020486"/>
                    </a:ext>
                  </a:extLst>
                </a:gridCol>
                <a:gridCol w="1061270">
                  <a:extLst>
                    <a:ext uri="{9D8B030D-6E8A-4147-A177-3AD203B41FA5}">
                      <a16:colId xmlns:a16="http://schemas.microsoft.com/office/drawing/2014/main" val="1531735634"/>
                    </a:ext>
                  </a:extLst>
                </a:gridCol>
              </a:tblGrid>
              <a:tr h="354987">
                <a:tc>
                  <a:txBody>
                    <a:bodyPr/>
                    <a:lstStyle/>
                    <a:p>
                      <a:pPr algn="ctr"/>
                      <a:r>
                        <a:rPr kumimoji="1" lang="ja-JP" altLang="en-US" sz="1600" dirty="0" smtClean="0"/>
                        <a:t>選考基準</a:t>
                      </a:r>
                      <a:endParaRPr kumimoji="1" lang="ja-JP" altLang="en-US" sz="1600" dirty="0">
                        <a:latin typeface="ＭＳ ゴシック" panose="020B0609070205080204" pitchFamily="49" charset="-128"/>
                        <a:ea typeface="ＭＳ ゴシック" panose="020B0609070205080204" pitchFamily="49" charset="-128"/>
                      </a:endParaRPr>
                    </a:p>
                  </a:txBody>
                  <a:tcPr marL="68580" marR="68580" marT="34290" marB="34290" anchor="ctr"/>
                </a:tc>
                <a:tc>
                  <a:txBody>
                    <a:bodyPr/>
                    <a:lstStyle/>
                    <a:p>
                      <a:pPr algn="ctr"/>
                      <a:r>
                        <a:rPr kumimoji="1" lang="ja-JP" altLang="en-US" sz="1600" dirty="0" smtClean="0"/>
                        <a:t>選考内容</a:t>
                      </a:r>
                      <a:endParaRPr kumimoji="1" lang="ja-JP" altLang="en-US" sz="1600" dirty="0">
                        <a:latin typeface="ＭＳ ゴシック" panose="020B0609070205080204" pitchFamily="49" charset="-128"/>
                        <a:ea typeface="ＭＳ ゴシック" panose="020B0609070205080204" pitchFamily="49" charset="-128"/>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計</a:t>
                      </a:r>
                      <a:r>
                        <a:rPr kumimoji="1" lang="en-US" altLang="ja-JP" sz="1600" dirty="0" smtClean="0"/>
                        <a:t>20</a:t>
                      </a:r>
                      <a:r>
                        <a:rPr kumimoji="1" lang="ja-JP" altLang="en-US" sz="1600" dirty="0" smtClean="0"/>
                        <a:t>点</a:t>
                      </a:r>
                      <a:endParaRPr kumimoji="1" lang="ja-JP" altLang="en-US" sz="1600" dirty="0" smtClean="0">
                        <a:latin typeface="ＭＳ ゴシック" panose="020B0609070205080204" pitchFamily="49" charset="-128"/>
                        <a:ea typeface="ＭＳ ゴシック" panose="020B0609070205080204" pitchFamily="49" charset="-128"/>
                      </a:endParaRPr>
                    </a:p>
                  </a:txBody>
                  <a:tcPr marL="68580" marR="68580" marT="34290" marB="34290" anchor="ctr"/>
                </a:tc>
                <a:extLst>
                  <a:ext uri="{0D108BD9-81ED-4DB2-BD59-A6C34878D82A}">
                    <a16:rowId xmlns:a16="http://schemas.microsoft.com/office/drawing/2014/main" val="4997048"/>
                  </a:ext>
                </a:extLst>
              </a:tr>
              <a:tr h="523455">
                <a:tc>
                  <a:txBody>
                    <a:bodyPr/>
                    <a:lstStyle/>
                    <a:p>
                      <a:pPr marL="623888" indent="-623888"/>
                      <a:r>
                        <a:rPr kumimoji="1" lang="ja-JP" altLang="en-US" sz="1600" kern="1200" dirty="0" smtClean="0">
                          <a:effectLst/>
                        </a:rPr>
                        <a:t>実績①</a:t>
                      </a:r>
                      <a:r>
                        <a:rPr kumimoji="1" lang="ja-JP" altLang="ja-JP" sz="1600" kern="1200" dirty="0" smtClean="0">
                          <a:effectLst/>
                        </a:rPr>
                        <a:t>温室効果ガス排出量削減</a:t>
                      </a:r>
                      <a:endParaRPr kumimoji="1" lang="ja-JP" altLang="en-US" sz="1600" dirty="0">
                        <a:latin typeface="ＭＳ ゴシック" panose="020B0609070205080204" pitchFamily="49" charset="-128"/>
                        <a:ea typeface="ＭＳ ゴシック" panose="020B0609070205080204" pitchFamily="49" charset="-128"/>
                      </a:endParaRP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600" kern="1200" dirty="0" smtClean="0">
                          <a:effectLst/>
                        </a:rPr>
                        <a:t>温室効果ガス排出量を削減しているか</a:t>
                      </a:r>
                      <a:endParaRPr kumimoji="1" lang="ja-JP" altLang="ja-JP" sz="1600" kern="1200" dirty="0" smtClean="0">
                        <a:solidFill>
                          <a:schemeClr val="dk1"/>
                        </a:solidFill>
                        <a:effectLst/>
                        <a:latin typeface="ＭＳ ゴシック" panose="020B0609070205080204" pitchFamily="49" charset="-128"/>
                        <a:ea typeface="ＭＳ ゴシック" panose="020B0609070205080204" pitchFamily="49" charset="-128"/>
                        <a:cs typeface="+mn-cs"/>
                      </a:endParaRPr>
                    </a:p>
                  </a:txBody>
                  <a:tcPr marL="68580" marR="68580" marT="34290" marB="34290" anchor="ctr"/>
                </a:tc>
                <a:tc>
                  <a:txBody>
                    <a:bodyPr/>
                    <a:lstStyle/>
                    <a:p>
                      <a:pPr algn="ctr"/>
                      <a:r>
                        <a:rPr kumimoji="1" lang="ja-JP" altLang="en-US" sz="1600" u="none" strike="noStrike" kern="1200" cap="none" spc="0" normalizeH="0" baseline="0" noProof="0" smtClean="0">
                          <a:ln>
                            <a:noFill/>
                          </a:ln>
                          <a:effectLst/>
                          <a:uLnTx/>
                          <a:uFillTx/>
                        </a:rPr>
                        <a:t>５点</a:t>
                      </a:r>
                      <a:endParaRPr kumimoji="1" lang="en-US" altLang="ja-JP" sz="1600" dirty="0" smtClean="0">
                        <a:latin typeface="ＭＳ ゴシック" panose="020B0609070205080204" pitchFamily="49" charset="-128"/>
                        <a:ea typeface="ＭＳ ゴシック" panose="020B0609070205080204" pitchFamily="49" charset="-128"/>
                      </a:endParaRPr>
                    </a:p>
                  </a:txBody>
                  <a:tcPr marL="68580" marR="68580" marT="34290" marB="34290" anchor="ctr"/>
                </a:tc>
                <a:extLst>
                  <a:ext uri="{0D108BD9-81ED-4DB2-BD59-A6C34878D82A}">
                    <a16:rowId xmlns:a16="http://schemas.microsoft.com/office/drawing/2014/main" val="330131076"/>
                  </a:ext>
                </a:extLst>
              </a:tr>
              <a:tr h="388756">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kern="1200" dirty="0" smtClean="0">
                          <a:solidFill>
                            <a:schemeClr val="dk1"/>
                          </a:solidFill>
                          <a:effectLst/>
                          <a:latin typeface="ＭＳ ゴシック" panose="020B0609070205080204" pitchFamily="49" charset="-128"/>
                          <a:ea typeface="ＭＳ ゴシック" panose="020B0609070205080204" pitchFamily="49" charset="-128"/>
                          <a:cs typeface="+mn-cs"/>
                        </a:rPr>
                        <a:t>＋</a:t>
                      </a:r>
                      <a:endParaRPr kumimoji="1" lang="ja-JP" altLang="ja-JP" sz="1600" kern="1200" dirty="0" smtClean="0">
                        <a:solidFill>
                          <a:schemeClr val="dk1"/>
                        </a:solidFill>
                        <a:effectLst/>
                        <a:latin typeface="ＭＳ ゴシック" panose="020B0609070205080204" pitchFamily="49" charset="-128"/>
                        <a:ea typeface="ＭＳ ゴシック" panose="020B0609070205080204" pitchFamily="49" charset="-128"/>
                        <a:cs typeface="+mn-cs"/>
                      </a:endParaRPr>
                    </a:p>
                  </a:txBody>
                  <a:tcPr marL="68580" marR="68580" marT="34290" marB="34290" anchor="ctr"/>
                </a:tc>
                <a:tc hMerge="1">
                  <a:txBody>
                    <a:bodyPr/>
                    <a:lstStyle/>
                    <a:p>
                      <a:endParaRPr kumimoji="1" lang="ja-JP" altLang="en-US"/>
                    </a:p>
                  </a:txBody>
                  <a:tcPr/>
                </a:tc>
                <a:tc hMerge="1">
                  <a:txBody>
                    <a:bodyPr/>
                    <a:lstStyle/>
                    <a:p>
                      <a:pPr algn="ctr"/>
                      <a:endParaRPr kumimoji="1" lang="ja-JP" altLang="en-US" sz="1600" dirty="0">
                        <a:latin typeface="ＭＳ ゴシック" panose="020B0609070205080204" pitchFamily="49" charset="-128"/>
                        <a:ea typeface="ＭＳ ゴシック" panose="020B0609070205080204" pitchFamily="49" charset="-128"/>
                      </a:endParaRPr>
                    </a:p>
                  </a:txBody>
                  <a:tcPr marL="68580" marR="68580" marT="34290" marB="34290" anchor="ctr"/>
                </a:tc>
                <a:extLst>
                  <a:ext uri="{0D108BD9-81ED-4DB2-BD59-A6C34878D82A}">
                    <a16:rowId xmlns:a16="http://schemas.microsoft.com/office/drawing/2014/main" val="3236276085"/>
                  </a:ext>
                </a:extLst>
              </a:tr>
              <a:tr h="5234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kern="1200" dirty="0" smtClean="0">
                          <a:effectLst/>
                        </a:rPr>
                        <a:t>取組①</a:t>
                      </a:r>
                      <a:r>
                        <a:rPr kumimoji="1" lang="ja-JP" altLang="ja-JP" sz="1600" kern="1200" dirty="0" smtClean="0">
                          <a:effectLst/>
                        </a:rPr>
                        <a:t>先進性</a:t>
                      </a:r>
                      <a:endParaRPr kumimoji="1" lang="ja-JP" altLang="ja-JP" sz="1600" kern="1200" dirty="0" smtClean="0">
                        <a:solidFill>
                          <a:schemeClr val="dk1"/>
                        </a:solidFill>
                        <a:effectLst/>
                        <a:latin typeface="ＭＳ ゴシック" panose="020B0609070205080204" pitchFamily="49" charset="-128"/>
                        <a:ea typeface="ＭＳ ゴシック" panose="020B0609070205080204" pitchFamily="49" charset="-128"/>
                        <a:cs typeface="+mn-cs"/>
                      </a:endParaRP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600" kern="1200" dirty="0" smtClean="0">
                          <a:effectLst/>
                        </a:rPr>
                        <a:t>技術的に新しく、まだ広く普及していない方法を用いているか</a:t>
                      </a:r>
                      <a:endParaRPr kumimoji="1" lang="ja-JP" altLang="ja-JP" sz="1600" kern="1200" dirty="0" smtClean="0">
                        <a:solidFill>
                          <a:schemeClr val="dk1"/>
                        </a:solidFill>
                        <a:effectLst/>
                        <a:latin typeface="ＭＳ ゴシック" panose="020B0609070205080204" pitchFamily="49" charset="-128"/>
                        <a:ea typeface="ＭＳ ゴシック" panose="020B0609070205080204" pitchFamily="49" charset="-128"/>
                        <a:cs typeface="+mn-cs"/>
                      </a:endParaRPr>
                    </a:p>
                  </a:txBody>
                  <a:tcPr marL="68580" marR="68580" marT="34290" marB="34290" anchor="ctr"/>
                </a:tc>
                <a:tc>
                  <a:txBody>
                    <a:bodyPr/>
                    <a:lstStyle/>
                    <a:p>
                      <a:pPr algn="ctr"/>
                      <a:r>
                        <a:rPr kumimoji="1" lang="ja-JP" altLang="en-US" sz="1600" u="none" strike="noStrike" kern="1200" cap="none" spc="0" normalizeH="0" baseline="0" noProof="0" dirty="0" smtClean="0">
                          <a:ln>
                            <a:noFill/>
                          </a:ln>
                          <a:effectLst/>
                          <a:uLnTx/>
                          <a:uFillTx/>
                        </a:rPr>
                        <a:t>５点</a:t>
                      </a:r>
                      <a:endParaRPr kumimoji="1" lang="ja-JP" altLang="en-US" sz="1600" dirty="0">
                        <a:latin typeface="ＭＳ ゴシック" panose="020B0609070205080204" pitchFamily="49" charset="-128"/>
                        <a:ea typeface="ＭＳ ゴシック" panose="020B0609070205080204" pitchFamily="49" charset="-128"/>
                      </a:endParaRPr>
                    </a:p>
                  </a:txBody>
                  <a:tcPr marL="68580" marR="68580" marT="34290" marB="34290" anchor="ctr"/>
                </a:tc>
                <a:extLst>
                  <a:ext uri="{0D108BD9-81ED-4DB2-BD59-A6C34878D82A}">
                    <a16:rowId xmlns:a16="http://schemas.microsoft.com/office/drawing/2014/main" val="729142128"/>
                  </a:ext>
                </a:extLst>
              </a:tr>
              <a:tr h="460792">
                <a:tc>
                  <a:txBody>
                    <a:bodyPr/>
                    <a:lstStyle/>
                    <a:p>
                      <a:r>
                        <a:rPr kumimoji="1" lang="ja-JP" altLang="en-US" sz="1600" kern="1200" dirty="0" smtClean="0">
                          <a:effectLst/>
                        </a:rPr>
                        <a:t>取組②</a:t>
                      </a:r>
                      <a:r>
                        <a:rPr kumimoji="1" lang="ja-JP" altLang="ja-JP" sz="1600" kern="1200" dirty="0" smtClean="0">
                          <a:effectLst/>
                        </a:rPr>
                        <a:t>効率性</a:t>
                      </a:r>
                      <a:endParaRPr kumimoji="1" lang="ja-JP" altLang="en-US" sz="1600" dirty="0">
                        <a:latin typeface="ＭＳ ゴシック" panose="020B0609070205080204" pitchFamily="49" charset="-128"/>
                        <a:ea typeface="ＭＳ ゴシック" panose="020B0609070205080204" pitchFamily="49" charset="-128"/>
                      </a:endParaRP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600" kern="1200" dirty="0" smtClean="0">
                          <a:effectLst/>
                        </a:rPr>
                        <a:t>コストパフォーマンスの面で優れた方法を用いているか</a:t>
                      </a:r>
                      <a:endParaRPr kumimoji="1" lang="ja-JP" altLang="ja-JP" sz="1600" kern="1200" dirty="0" smtClean="0">
                        <a:solidFill>
                          <a:schemeClr val="dk1"/>
                        </a:solidFill>
                        <a:effectLst/>
                        <a:latin typeface="ＭＳ ゴシック" panose="020B0609070205080204" pitchFamily="49" charset="-128"/>
                        <a:ea typeface="ＭＳ ゴシック" panose="020B0609070205080204" pitchFamily="49" charset="-128"/>
                        <a:cs typeface="+mn-cs"/>
                      </a:endParaRPr>
                    </a:p>
                  </a:txBody>
                  <a:tcPr marL="68580" marR="68580" marT="34290" marB="34290" anchor="ctr"/>
                </a:tc>
                <a:tc>
                  <a:txBody>
                    <a:bodyPr/>
                    <a:lstStyle/>
                    <a:p>
                      <a:pPr algn="ctr"/>
                      <a:r>
                        <a:rPr kumimoji="1" lang="ja-JP" altLang="en-US" sz="1600" u="none" strike="noStrike" kern="1200" cap="none" spc="0" normalizeH="0" baseline="0" noProof="0" smtClean="0">
                          <a:ln>
                            <a:noFill/>
                          </a:ln>
                          <a:effectLst/>
                          <a:uLnTx/>
                          <a:uFillTx/>
                        </a:rPr>
                        <a:t>５点</a:t>
                      </a:r>
                      <a:endParaRPr kumimoji="1" lang="ja-JP" altLang="en-US" sz="1600" dirty="0">
                        <a:latin typeface="ＭＳ ゴシック" panose="020B0609070205080204" pitchFamily="49" charset="-128"/>
                        <a:ea typeface="ＭＳ ゴシック" panose="020B0609070205080204" pitchFamily="49" charset="-128"/>
                      </a:endParaRPr>
                    </a:p>
                  </a:txBody>
                  <a:tcPr marL="68580" marR="68580" marT="34290" marB="34290" anchor="ctr"/>
                </a:tc>
                <a:extLst>
                  <a:ext uri="{0D108BD9-81ED-4DB2-BD59-A6C34878D82A}">
                    <a16:rowId xmlns:a16="http://schemas.microsoft.com/office/drawing/2014/main" val="418234612"/>
                  </a:ext>
                </a:extLst>
              </a:tr>
              <a:tr h="523455">
                <a:tc>
                  <a:txBody>
                    <a:bodyPr/>
                    <a:lstStyle/>
                    <a:p>
                      <a:r>
                        <a:rPr kumimoji="1" lang="ja-JP" altLang="en-US" sz="1600" kern="1200" dirty="0" smtClean="0">
                          <a:effectLst/>
                        </a:rPr>
                        <a:t>取組③</a:t>
                      </a:r>
                      <a:r>
                        <a:rPr kumimoji="1" lang="ja-JP" altLang="ja-JP" sz="1600" kern="1200" dirty="0" smtClean="0">
                          <a:effectLst/>
                        </a:rPr>
                        <a:t>有効性</a:t>
                      </a:r>
                      <a:endParaRPr kumimoji="1" lang="ja-JP" altLang="en-US" sz="1600" dirty="0">
                        <a:latin typeface="ＭＳ ゴシック" panose="020B0609070205080204" pitchFamily="49" charset="-128"/>
                        <a:ea typeface="ＭＳ ゴシック" panose="020B0609070205080204" pitchFamily="49" charset="-128"/>
                      </a:endParaRP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600" kern="1200" dirty="0" smtClean="0">
                          <a:effectLst/>
                        </a:rPr>
                        <a:t>確実な効果が得られるうえ汎用性に優れ、他の事業者等にも容易に採用可能であるか</a:t>
                      </a:r>
                      <a:endParaRPr kumimoji="1" lang="ja-JP" altLang="ja-JP" sz="1600" kern="1200" dirty="0" smtClean="0">
                        <a:solidFill>
                          <a:schemeClr val="dk1"/>
                        </a:solidFill>
                        <a:effectLst/>
                        <a:latin typeface="ＭＳ ゴシック" panose="020B0609070205080204" pitchFamily="49" charset="-128"/>
                        <a:ea typeface="ＭＳ ゴシック" panose="020B0609070205080204" pitchFamily="49" charset="-128"/>
                        <a:cs typeface="+mn-cs"/>
                      </a:endParaRPr>
                    </a:p>
                  </a:txBody>
                  <a:tcPr marL="68580" marR="68580" marT="34290" marB="34290" anchor="ctr"/>
                </a:tc>
                <a:tc>
                  <a:txBody>
                    <a:bodyPr/>
                    <a:lstStyle/>
                    <a:p>
                      <a:pPr algn="ctr"/>
                      <a:r>
                        <a:rPr kumimoji="1" lang="ja-JP" altLang="en-US" sz="1600" u="none" strike="noStrike" kern="1200" cap="none" spc="0" normalizeH="0" baseline="0" noProof="0" dirty="0" smtClean="0">
                          <a:ln>
                            <a:noFill/>
                          </a:ln>
                          <a:effectLst/>
                          <a:uLnTx/>
                          <a:uFillTx/>
                        </a:rPr>
                        <a:t>５点</a:t>
                      </a:r>
                      <a:endParaRPr kumimoji="1" lang="ja-JP" altLang="en-US" sz="1600" dirty="0">
                        <a:latin typeface="ＭＳ ゴシック" panose="020B0609070205080204" pitchFamily="49" charset="-128"/>
                        <a:ea typeface="ＭＳ ゴシック" panose="020B0609070205080204" pitchFamily="49" charset="-128"/>
                      </a:endParaRPr>
                    </a:p>
                  </a:txBody>
                  <a:tcPr marL="68580" marR="68580" marT="34290" marB="34290" anchor="ctr"/>
                </a:tc>
                <a:extLst>
                  <a:ext uri="{0D108BD9-81ED-4DB2-BD59-A6C34878D82A}">
                    <a16:rowId xmlns:a16="http://schemas.microsoft.com/office/drawing/2014/main" val="3364461823"/>
                  </a:ext>
                </a:extLst>
              </a:tr>
            </a:tbl>
          </a:graphicData>
        </a:graphic>
      </p:graphicFrame>
      <p:sp>
        <p:nvSpPr>
          <p:cNvPr id="11" name="正方形/長方形 10"/>
          <p:cNvSpPr/>
          <p:nvPr/>
        </p:nvSpPr>
        <p:spPr>
          <a:xfrm>
            <a:off x="10392" y="0"/>
            <a:ext cx="9144000" cy="548909"/>
          </a:xfrm>
          <a:prstGeom prst="rect">
            <a:avLst/>
          </a:prstGeom>
          <a:solidFill>
            <a:schemeClr val="accent4"/>
          </a:solidFill>
          <a:ln w="38100">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2400" dirty="0" smtClean="0">
                <a:latin typeface="ＭＳ ゴシック" panose="020B0609070205080204" pitchFamily="49" charset="-128"/>
                <a:ea typeface="ＭＳ ゴシック" panose="020B0609070205080204" pitchFamily="49" charset="-128"/>
              </a:rPr>
              <a:t>変更項目③</a:t>
            </a:r>
            <a:r>
              <a:rPr lang="ja-JP" altLang="en-US" sz="2400" dirty="0">
                <a:latin typeface="ＭＳ ゴシック" panose="020B0609070205080204" pitchFamily="49" charset="-128"/>
                <a:ea typeface="ＭＳ ゴシック" panose="020B0609070205080204" pitchFamily="49" charset="-128"/>
              </a:rPr>
              <a:t>　おおさかストップ温暖化賞の選考基準</a:t>
            </a:r>
          </a:p>
        </p:txBody>
      </p:sp>
      <p:sp>
        <p:nvSpPr>
          <p:cNvPr id="5" name="正方形/長方形 4"/>
          <p:cNvSpPr/>
          <p:nvPr/>
        </p:nvSpPr>
        <p:spPr>
          <a:xfrm>
            <a:off x="374071" y="598092"/>
            <a:ext cx="8470326" cy="66267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2000" b="1" dirty="0" smtClean="0"/>
              <a:t>（案）気候</a:t>
            </a:r>
            <a:r>
              <a:rPr lang="ja-JP" altLang="en-US" sz="2000" b="1" dirty="0"/>
              <a:t>変動アクション環境大臣表彰を参考に</a:t>
            </a:r>
            <a:r>
              <a:rPr lang="ja-JP" altLang="en-US" sz="2000" b="1" dirty="0" smtClean="0"/>
              <a:t>、選考基準を見直す。</a:t>
            </a:r>
            <a:endParaRPr lang="en-US" altLang="ja-JP" sz="2000" b="1" dirty="0" smtClean="0"/>
          </a:p>
          <a:p>
            <a:r>
              <a:rPr lang="ja-JP" altLang="en-US" sz="2000" b="1" dirty="0" smtClean="0"/>
              <a:t>また、受賞者を気候</a:t>
            </a:r>
            <a:r>
              <a:rPr lang="ja-JP" altLang="en-US" sz="2000" b="1" dirty="0"/>
              <a:t>変動アクション環境大臣</a:t>
            </a:r>
            <a:r>
              <a:rPr lang="ja-JP" altLang="en-US" sz="2000" b="1" dirty="0" smtClean="0"/>
              <a:t>表彰へ推薦する。</a:t>
            </a:r>
            <a:endParaRPr kumimoji="1" lang="ja-JP" altLang="en-US" sz="2000" b="1"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p:txBody>
          <a:bodyPr/>
          <a:lstStyle/>
          <a:p>
            <a:fld id="{EB93A50F-5785-4EC6-9E7C-C6E00FA627EB}" type="slidenum">
              <a:rPr kumimoji="1" lang="ja-JP" altLang="en-US" smtClean="0"/>
              <a:pPr/>
              <a:t>9</a:t>
            </a:fld>
            <a:endParaRPr kumimoji="1" lang="ja-JP" altLang="en-US"/>
          </a:p>
        </p:txBody>
      </p:sp>
    </p:spTree>
    <p:extLst>
      <p:ext uri="{BB962C8B-B14F-4D97-AF65-F5344CB8AC3E}">
        <p14:creationId xmlns:p14="http://schemas.microsoft.com/office/powerpoint/2010/main" val="14760846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10392" y="0"/>
            <a:ext cx="9144000" cy="548909"/>
          </a:xfrm>
          <a:prstGeom prst="rect">
            <a:avLst/>
          </a:prstGeom>
          <a:solidFill>
            <a:schemeClr val="accent4"/>
          </a:solidFill>
          <a:ln w="38100">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2400" dirty="0" smtClean="0">
                <a:latin typeface="ＭＳ ゴシック" panose="020B0609070205080204" pitchFamily="49" charset="-128"/>
                <a:ea typeface="ＭＳ ゴシック" panose="020B0609070205080204" pitchFamily="49" charset="-128"/>
              </a:rPr>
              <a:t>変更項目③</a:t>
            </a:r>
            <a:r>
              <a:rPr lang="ja-JP" altLang="en-US" sz="2400" dirty="0">
                <a:latin typeface="ＭＳ ゴシック" panose="020B0609070205080204" pitchFamily="49" charset="-128"/>
                <a:ea typeface="ＭＳ ゴシック" panose="020B0609070205080204" pitchFamily="49" charset="-128"/>
              </a:rPr>
              <a:t>　おおさかストップ温暖化賞の選考基準</a:t>
            </a:r>
          </a:p>
        </p:txBody>
      </p:sp>
      <p:graphicFrame>
        <p:nvGraphicFramePr>
          <p:cNvPr id="9" name="表 8"/>
          <p:cNvGraphicFramePr>
            <a:graphicFrameLocks noGrp="1"/>
          </p:cNvGraphicFramePr>
          <p:nvPr>
            <p:extLst>
              <p:ext uri="{D42A27DB-BD31-4B8C-83A1-F6EECF244321}">
                <p14:modId xmlns:p14="http://schemas.microsoft.com/office/powerpoint/2010/main" val="2193822637"/>
              </p:ext>
            </p:extLst>
          </p:nvPr>
        </p:nvGraphicFramePr>
        <p:xfrm>
          <a:off x="356223" y="2222916"/>
          <a:ext cx="8593813" cy="3999228"/>
        </p:xfrm>
        <a:graphic>
          <a:graphicData uri="http://schemas.openxmlformats.org/drawingml/2006/table">
            <a:tbl>
              <a:tblPr firstRow="1" bandRow="1">
                <a:tableStyleId>{BDBED569-4797-4DF1-A0F4-6AAB3CD982D8}</a:tableStyleId>
              </a:tblPr>
              <a:tblGrid>
                <a:gridCol w="1032371">
                  <a:extLst>
                    <a:ext uri="{9D8B030D-6E8A-4147-A177-3AD203B41FA5}">
                      <a16:colId xmlns:a16="http://schemas.microsoft.com/office/drawing/2014/main" val="2672529235"/>
                    </a:ext>
                  </a:extLst>
                </a:gridCol>
                <a:gridCol w="3446642">
                  <a:extLst>
                    <a:ext uri="{9D8B030D-6E8A-4147-A177-3AD203B41FA5}">
                      <a16:colId xmlns:a16="http://schemas.microsoft.com/office/drawing/2014/main" val="3478863407"/>
                    </a:ext>
                  </a:extLst>
                </a:gridCol>
                <a:gridCol w="3075709">
                  <a:extLst>
                    <a:ext uri="{9D8B030D-6E8A-4147-A177-3AD203B41FA5}">
                      <a16:colId xmlns:a16="http://schemas.microsoft.com/office/drawing/2014/main" val="1986069825"/>
                    </a:ext>
                  </a:extLst>
                </a:gridCol>
                <a:gridCol w="1039091">
                  <a:extLst>
                    <a:ext uri="{9D8B030D-6E8A-4147-A177-3AD203B41FA5}">
                      <a16:colId xmlns:a16="http://schemas.microsoft.com/office/drawing/2014/main" val="3478552752"/>
                    </a:ext>
                  </a:extLst>
                </a:gridCol>
              </a:tblGrid>
              <a:tr h="511993">
                <a:tc>
                  <a:txBody>
                    <a:bodyPr/>
                    <a:lstStyle/>
                    <a:p>
                      <a:pPr algn="ctr"/>
                      <a:r>
                        <a:rPr lang="ja-JP" altLang="en-US" sz="1600" dirty="0" smtClean="0"/>
                        <a:t>選考基準</a:t>
                      </a:r>
                      <a:endParaRPr lang="en-US" altLang="ja-JP" sz="1600" dirty="0" smtClean="0"/>
                    </a:p>
                  </a:txBody>
                  <a:tcPr marL="68580" marR="68580" marT="34290" marB="34290" anchor="ctr"/>
                </a:tc>
                <a:tc>
                  <a:txBody>
                    <a:bodyPr/>
                    <a:lstStyle/>
                    <a:p>
                      <a:pPr algn="ctr"/>
                      <a:r>
                        <a:rPr lang="ja-JP" altLang="en-US" sz="1600" dirty="0" smtClean="0"/>
                        <a:t>緩和策部門</a:t>
                      </a:r>
                      <a:endParaRPr lang="ja-JP" altLang="en-US" sz="1600" dirty="0"/>
                    </a:p>
                  </a:txBody>
                  <a:tcPr marL="68580" marR="68580" marT="34290" marB="34290" anchor="ctr"/>
                </a:tc>
                <a:tc>
                  <a:txBody>
                    <a:bodyPr/>
                    <a:lstStyle/>
                    <a:p>
                      <a:pPr algn="ctr"/>
                      <a:r>
                        <a:rPr lang="ja-JP" altLang="en-US" sz="1600" dirty="0" smtClean="0"/>
                        <a:t>適応策部門</a:t>
                      </a:r>
                      <a:endParaRPr lang="ja-JP" altLang="en-US" sz="1600" dirty="0"/>
                    </a:p>
                  </a:txBody>
                  <a:tcPr marL="68580" marR="68580" marT="34290" marB="34290" anchor="ctr"/>
                </a:tc>
                <a:tc>
                  <a:txBody>
                    <a:bodyPr/>
                    <a:lstStyle/>
                    <a:p>
                      <a:pPr algn="ctr"/>
                      <a:r>
                        <a:rPr lang="ja-JP" altLang="en-US" sz="1600" dirty="0" smtClean="0"/>
                        <a:t>計</a:t>
                      </a:r>
                      <a:r>
                        <a:rPr lang="en-US" altLang="ja-JP" sz="1600" dirty="0" smtClean="0"/>
                        <a:t>100</a:t>
                      </a:r>
                      <a:r>
                        <a:rPr lang="ja-JP" altLang="en-US" sz="1600" dirty="0" smtClean="0"/>
                        <a:t>点</a:t>
                      </a:r>
                      <a:endParaRPr lang="ja-JP" altLang="en-US" sz="1600" dirty="0"/>
                    </a:p>
                  </a:txBody>
                  <a:tcPr marL="68580" marR="68580" marT="34290" marB="34290" anchor="ctr"/>
                </a:tc>
                <a:extLst>
                  <a:ext uri="{0D108BD9-81ED-4DB2-BD59-A6C34878D82A}">
                    <a16:rowId xmlns:a16="http://schemas.microsoft.com/office/drawing/2014/main" val="4997048"/>
                  </a:ext>
                </a:extLst>
              </a:tr>
              <a:tr h="1018527">
                <a:tc>
                  <a:txBody>
                    <a:bodyPr/>
                    <a:lstStyle/>
                    <a:p>
                      <a:r>
                        <a:rPr lang="ja-JP" altLang="en-US" sz="1600" dirty="0" smtClean="0"/>
                        <a:t>①貢献度</a:t>
                      </a:r>
                      <a:endParaRPr lang="ja-JP" altLang="en-US" sz="1600" dirty="0"/>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t>対策技術の先進的な導入によって、導入からいままでに</a:t>
                      </a:r>
                      <a:r>
                        <a:rPr lang="ja-JP" altLang="ja-JP" sz="1600" dirty="0" smtClean="0"/>
                        <a:t>温室効果ガス排出量を削減し</a:t>
                      </a:r>
                      <a:r>
                        <a:rPr lang="ja-JP" altLang="en-US" sz="1600" dirty="0" smtClean="0"/>
                        <a:t>て</a:t>
                      </a:r>
                      <a:r>
                        <a:rPr lang="ja-JP" altLang="ja-JP" sz="1600" dirty="0" smtClean="0"/>
                        <a:t>いる</a:t>
                      </a:r>
                      <a:r>
                        <a:rPr lang="ja-JP" altLang="en-US" sz="1600" dirty="0" smtClean="0"/>
                        <a:t>こと。</a:t>
                      </a:r>
                      <a:endParaRPr lang="en-US" altLang="ja-JP" sz="1600" dirty="0" smtClean="0"/>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t>適応技術や企業戦略の先進的な導入等によって、導入からいままでに気候変動によるリスクを削減していること。</a:t>
                      </a:r>
                      <a:endParaRPr lang="ja-JP" altLang="ja-JP" sz="1600" dirty="0" smtClean="0"/>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600" noProof="0" smtClean="0"/>
                        <a:t>25</a:t>
                      </a:r>
                      <a:r>
                        <a:rPr lang="ja-JP" altLang="en-US" sz="1600" noProof="0" smtClean="0"/>
                        <a:t>点</a:t>
                      </a:r>
                      <a:endParaRPr lang="ja-JP" altLang="ja-JP" sz="1600" dirty="0" smtClean="0"/>
                    </a:p>
                  </a:txBody>
                  <a:tcPr marL="68580" marR="68580" marT="34290" marB="34290" anchor="ctr"/>
                </a:tc>
                <a:extLst>
                  <a:ext uri="{0D108BD9-81ED-4DB2-BD59-A6C34878D82A}">
                    <a16:rowId xmlns:a16="http://schemas.microsoft.com/office/drawing/2014/main" val="330131076"/>
                  </a:ext>
                </a:extLst>
              </a:tr>
              <a:tr h="13307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t>②波及性</a:t>
                      </a:r>
                      <a:endParaRPr lang="ja-JP" altLang="ja-JP" sz="1600" dirty="0" smtClean="0"/>
                    </a:p>
                  </a:txBody>
                  <a:tcPr marL="68580" marR="68580" marT="34290" marB="34290" anchor="ctr"/>
                </a:tc>
                <a:tc>
                  <a:txBody>
                    <a:bodyPr/>
                    <a:lstStyle/>
                    <a:p>
                      <a:r>
                        <a:rPr lang="ja-JP" altLang="en-US" sz="1600" dirty="0" smtClean="0"/>
                        <a:t>率先的行動の意義が大きく、脱炭素社会への新たなライフスタイル変革への波及効果が期待できること。 </a:t>
                      </a:r>
                      <a:endParaRPr lang="en-US" altLang="ja-JP" sz="1600" dirty="0" smtClean="0"/>
                    </a:p>
                  </a:txBody>
                  <a:tcPr marL="68580" marR="68580" marT="34290" marB="34290" anchor="ctr"/>
                </a:tc>
                <a:tc>
                  <a:txBody>
                    <a:bodyPr/>
                    <a:lstStyle/>
                    <a:p>
                      <a:r>
                        <a:rPr lang="ja-JP" altLang="en-US" sz="1600" dirty="0" smtClean="0"/>
                        <a:t>率先的行動の意義が大きく、気候変動適応の取組みへの波及効果が期待できること</a:t>
                      </a:r>
                      <a:endParaRPr lang="en-US" altLang="ja-JP" sz="1600" dirty="0" smtClean="0"/>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600" noProof="0" smtClean="0"/>
                        <a:t>25</a:t>
                      </a:r>
                      <a:r>
                        <a:rPr lang="ja-JP" altLang="en-US" sz="1600" noProof="0" smtClean="0"/>
                        <a:t>点</a:t>
                      </a:r>
                      <a:endParaRPr lang="ja-JP" altLang="ja-JP" sz="1600" dirty="0" smtClean="0"/>
                    </a:p>
                  </a:txBody>
                  <a:tcPr marL="68580" marR="68580" marT="34290" marB="34290" anchor="ctr"/>
                </a:tc>
                <a:extLst>
                  <a:ext uri="{0D108BD9-81ED-4DB2-BD59-A6C34878D82A}">
                    <a16:rowId xmlns:a16="http://schemas.microsoft.com/office/drawing/2014/main" val="729142128"/>
                  </a:ext>
                </a:extLst>
              </a:tr>
              <a:tr h="547142">
                <a:tc>
                  <a:txBody>
                    <a:bodyPr/>
                    <a:lstStyle/>
                    <a:p>
                      <a:r>
                        <a:rPr lang="ja-JP" altLang="en-US" sz="1600" dirty="0" smtClean="0"/>
                        <a:t>③持続性</a:t>
                      </a:r>
                      <a:endParaRPr lang="ja-JP" altLang="en-US" sz="1600" dirty="0"/>
                    </a:p>
                  </a:txBody>
                  <a:tcPr marL="68580" marR="68580" marT="34290" marB="34290" anchor="ctr"/>
                </a:tc>
                <a:tc gridSpan="2">
                  <a:txBody>
                    <a:bodyPr/>
                    <a:lstStyle/>
                    <a:p>
                      <a:r>
                        <a:rPr lang="ja-JP" altLang="en-US" sz="1600" dirty="0" smtClean="0"/>
                        <a:t>一過性のイベントや活動ではなく、持続可能な仕組みを確立しており、活動の持続的な発展が期待できること。 	</a:t>
                      </a:r>
                    </a:p>
                  </a:txBody>
                  <a:tcPr marL="68580" marR="68580" marT="34290" marB="34290" anchor="ctr"/>
                </a:tc>
                <a:tc hMerge="1">
                  <a:txBody>
                    <a:bodyPr/>
                    <a:lstStyle/>
                    <a:p>
                      <a:endParaRPr kumimoji="1" lang="ja-JP" altLang="en-US" sz="1400" b="0" i="0" u="none" strike="noStrike" kern="1200" baseline="0" dirty="0" smtClean="0">
                        <a:solidFill>
                          <a:schemeClr val="dk1"/>
                        </a:solidFill>
                        <a:latin typeface="ＭＳ ゴシック" panose="020B0609070205080204" pitchFamily="49" charset="-128"/>
                        <a:ea typeface="ＭＳ ゴシック" panose="020B0609070205080204" pitchFamily="49" charset="-128"/>
                        <a:cs typeface="+mn-cs"/>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600" noProof="0" smtClean="0"/>
                        <a:t>25</a:t>
                      </a:r>
                      <a:r>
                        <a:rPr lang="ja-JP" altLang="en-US" sz="1600" noProof="0" smtClean="0"/>
                        <a:t>点</a:t>
                      </a:r>
                      <a:endParaRPr lang="ja-JP" altLang="ja-JP" sz="1600" noProof="0" dirty="0" smtClean="0"/>
                    </a:p>
                  </a:txBody>
                  <a:tcPr marL="68580" marR="68580" marT="34290" marB="34290" anchor="ctr"/>
                </a:tc>
                <a:extLst>
                  <a:ext uri="{0D108BD9-81ED-4DB2-BD59-A6C34878D82A}">
                    <a16:rowId xmlns:a16="http://schemas.microsoft.com/office/drawing/2014/main" val="418234612"/>
                  </a:ext>
                </a:extLst>
              </a:tr>
              <a:tr h="547142">
                <a:tc>
                  <a:txBody>
                    <a:bodyPr/>
                    <a:lstStyle/>
                    <a:p>
                      <a:r>
                        <a:rPr lang="ja-JP" altLang="en-US" sz="1600" dirty="0" smtClean="0"/>
                        <a:t>④刷新性</a:t>
                      </a:r>
                      <a:endParaRPr lang="ja-JP" altLang="en-US" sz="1600" dirty="0"/>
                    </a:p>
                  </a:txBody>
                  <a:tcPr marL="68580" marR="68580" marT="34290" marB="34290" anchor="ctr"/>
                </a:tc>
                <a:tc gridSpan="2">
                  <a:txBody>
                    <a:bodyPr/>
                    <a:lstStyle/>
                    <a:p>
                      <a:r>
                        <a:rPr lang="ja-JP" altLang="en-US" sz="1600" dirty="0" smtClean="0"/>
                        <a:t>従来の取組みにはないアプローチ等により、持続可能な未来に向けた刷新的な取組みをしていること。</a:t>
                      </a:r>
                    </a:p>
                  </a:txBody>
                  <a:tcPr marL="68580" marR="68580" marT="34290" marB="34290" anchor="ctr"/>
                </a:tc>
                <a:tc hMerge="1">
                  <a:txBody>
                    <a:bodyPr/>
                    <a:lstStyle/>
                    <a:p>
                      <a:endParaRPr kumimoji="1" lang="ja-JP" altLang="en-US" sz="1400" b="0" i="0" u="none" strike="noStrike" kern="1200" baseline="0" dirty="0" smtClean="0">
                        <a:solidFill>
                          <a:schemeClr val="dk1"/>
                        </a:solidFill>
                        <a:latin typeface="ＭＳ ゴシック" panose="020B0609070205080204" pitchFamily="49" charset="-128"/>
                        <a:ea typeface="ＭＳ ゴシック" panose="020B0609070205080204" pitchFamily="49" charset="-128"/>
                        <a:cs typeface="+mn-cs"/>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600" noProof="0" dirty="0" smtClean="0"/>
                        <a:t>25</a:t>
                      </a:r>
                      <a:r>
                        <a:rPr lang="ja-JP" altLang="en-US" sz="1600" noProof="0" dirty="0" smtClean="0"/>
                        <a:t>点</a:t>
                      </a:r>
                      <a:endParaRPr lang="ja-JP" altLang="ja-JP" sz="1600" noProof="0" dirty="0" smtClean="0"/>
                    </a:p>
                  </a:txBody>
                  <a:tcPr marL="68580" marR="68580" marT="34290" marB="34290" anchor="ctr"/>
                </a:tc>
                <a:extLst>
                  <a:ext uri="{0D108BD9-81ED-4DB2-BD59-A6C34878D82A}">
                    <a16:rowId xmlns:a16="http://schemas.microsoft.com/office/drawing/2014/main" val="3364461823"/>
                  </a:ext>
                </a:extLst>
              </a:tr>
            </a:tbl>
          </a:graphicData>
        </a:graphic>
      </p:graphicFrame>
      <p:sp>
        <p:nvSpPr>
          <p:cNvPr id="10" name="テキスト ボックス 9"/>
          <p:cNvSpPr txBox="1"/>
          <p:nvPr/>
        </p:nvSpPr>
        <p:spPr>
          <a:xfrm>
            <a:off x="126420" y="708804"/>
            <a:ext cx="8823615" cy="1354217"/>
          </a:xfrm>
          <a:prstGeom prst="rect">
            <a:avLst/>
          </a:prstGeom>
          <a:noFill/>
        </p:spPr>
        <p:txBody>
          <a:bodyPr wrap="square" rtlCol="0">
            <a:spAutoFit/>
          </a:bodyPr>
          <a:lstStyle/>
          <a:p>
            <a:r>
              <a:rPr lang="ja-JP" altLang="en-US" b="1" dirty="0">
                <a:latin typeface="ＭＳ ゴシック" panose="020B0609070205080204" pitchFamily="49" charset="-128"/>
                <a:ea typeface="ＭＳ ゴシック" panose="020B0609070205080204" pitchFamily="49" charset="-128"/>
              </a:rPr>
              <a:t>〇</a:t>
            </a:r>
            <a:r>
              <a:rPr lang="ja-JP" altLang="en-US" b="1" dirty="0" smtClean="0">
                <a:latin typeface="ＭＳ ゴシック" panose="020B0609070205080204" pitchFamily="49" charset="-128"/>
                <a:ea typeface="ＭＳ ゴシック" panose="020B0609070205080204" pitchFamily="49" charset="-128"/>
              </a:rPr>
              <a:t>変更後</a:t>
            </a:r>
            <a:endParaRPr lang="en-US" altLang="ja-JP" b="1" dirty="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気候変動アクション環境大臣</a:t>
            </a:r>
            <a:r>
              <a:rPr lang="ja-JP" altLang="en-US" sz="1600" dirty="0" smtClean="0">
                <a:latin typeface="ＭＳ ゴシック" panose="020B0609070205080204" pitchFamily="49" charset="-128"/>
                <a:ea typeface="ＭＳ ゴシック" panose="020B0609070205080204" pitchFamily="49" charset="-128"/>
              </a:rPr>
              <a:t>表彰（先進導入・積極実践分野）の選考基準に準じた選考基準とする。</a:t>
            </a:r>
            <a:endParaRPr lang="en-US" altLang="ja-JP" sz="1600" dirty="0" smtClean="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また、おおさかストップ温暖化賞の府知事賞を授与した事業者については、次年度の気候変動アクション環境大臣表彰に府より推薦する。</a:t>
            </a:r>
            <a:endParaRPr lang="en-US" altLang="ja-JP" sz="16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p:txBody>
          <a:bodyPr/>
          <a:lstStyle/>
          <a:p>
            <a:fld id="{EB93A50F-5785-4EC6-9E7C-C6E00FA627EB}" type="slidenum">
              <a:rPr kumimoji="1" lang="ja-JP" altLang="en-US" smtClean="0"/>
              <a:pPr/>
              <a:t>10</a:t>
            </a:fld>
            <a:endParaRPr kumimoji="1" lang="ja-JP" altLang="en-US"/>
          </a:p>
        </p:txBody>
      </p:sp>
    </p:spTree>
    <p:extLst>
      <p:ext uri="{BB962C8B-B14F-4D97-AF65-F5344CB8AC3E}">
        <p14:creationId xmlns:p14="http://schemas.microsoft.com/office/powerpoint/2010/main" val="19268698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1531622269"/>
              </p:ext>
            </p:extLst>
          </p:nvPr>
        </p:nvGraphicFramePr>
        <p:xfrm>
          <a:off x="264746" y="1163782"/>
          <a:ext cx="8764733" cy="5123231"/>
        </p:xfrm>
        <a:graphic>
          <a:graphicData uri="http://schemas.openxmlformats.org/drawingml/2006/table">
            <a:tbl>
              <a:tblPr firstRow="1" bandRow="1">
                <a:tableStyleId>{BDBED569-4797-4DF1-A0F4-6AAB3CD982D8}</a:tableStyleId>
              </a:tblPr>
              <a:tblGrid>
                <a:gridCol w="1179369">
                  <a:extLst>
                    <a:ext uri="{9D8B030D-6E8A-4147-A177-3AD203B41FA5}">
                      <a16:colId xmlns:a16="http://schemas.microsoft.com/office/drawing/2014/main" val="2672529235"/>
                    </a:ext>
                  </a:extLst>
                </a:gridCol>
                <a:gridCol w="7585364">
                  <a:extLst>
                    <a:ext uri="{9D8B030D-6E8A-4147-A177-3AD203B41FA5}">
                      <a16:colId xmlns:a16="http://schemas.microsoft.com/office/drawing/2014/main" val="3478863407"/>
                    </a:ext>
                  </a:extLst>
                </a:gridCol>
              </a:tblGrid>
              <a:tr h="463431">
                <a:tc>
                  <a:txBody>
                    <a:bodyPr/>
                    <a:lstStyle/>
                    <a:p>
                      <a:pPr algn="ctr"/>
                      <a:r>
                        <a:rPr kumimoji="1" lang="ja-JP" altLang="en-US" sz="1600" dirty="0" smtClean="0"/>
                        <a:t>評価項目</a:t>
                      </a:r>
                      <a:endParaRPr kumimoji="1" lang="ja-JP" altLang="en-US" sz="1600" dirty="0">
                        <a:latin typeface="ＭＳ ゴシック" panose="020B0609070205080204" pitchFamily="49" charset="-128"/>
                        <a:ea typeface="ＭＳ ゴシック" panose="020B0609070205080204" pitchFamily="49" charset="-128"/>
                      </a:endParaRPr>
                    </a:p>
                  </a:txBody>
                  <a:tcPr marL="68580" marR="68580" marT="34290" marB="34290" anchor="ctr"/>
                </a:tc>
                <a:tc>
                  <a:txBody>
                    <a:bodyPr/>
                    <a:lstStyle/>
                    <a:p>
                      <a:pPr algn="ctr"/>
                      <a:r>
                        <a:rPr kumimoji="1" lang="ja-JP" altLang="en-US" sz="1600" dirty="0" smtClean="0"/>
                        <a:t>選考基準</a:t>
                      </a:r>
                      <a:endParaRPr kumimoji="1" lang="ja-JP" altLang="en-US" sz="1600" dirty="0">
                        <a:latin typeface="ＭＳ ゴシック" panose="020B0609070205080204" pitchFamily="49" charset="-128"/>
                        <a:ea typeface="ＭＳ ゴシック" panose="020B0609070205080204" pitchFamily="49" charset="-128"/>
                      </a:endParaRPr>
                    </a:p>
                  </a:txBody>
                  <a:tcPr marL="68580" marR="68580" marT="34290" marB="34290" anchor="ctr"/>
                </a:tc>
                <a:extLst>
                  <a:ext uri="{0D108BD9-81ED-4DB2-BD59-A6C34878D82A}">
                    <a16:rowId xmlns:a16="http://schemas.microsoft.com/office/drawing/2014/main" val="4997048"/>
                  </a:ext>
                </a:extLst>
              </a:tr>
              <a:tr h="1527379">
                <a:tc>
                  <a:txBody>
                    <a:bodyPr/>
                    <a:lstStyle/>
                    <a:p>
                      <a:r>
                        <a:rPr kumimoji="1" lang="ja-JP" altLang="en-US" sz="1600" kern="1200" dirty="0" smtClean="0">
                          <a:effectLst/>
                        </a:rPr>
                        <a:t>①貢献度</a:t>
                      </a:r>
                      <a:endParaRPr kumimoji="1" lang="ja-JP" altLang="en-US" sz="1600" dirty="0">
                        <a:latin typeface="ＭＳ ゴシック" panose="020B0609070205080204" pitchFamily="49" charset="-128"/>
                        <a:ea typeface="ＭＳ ゴシック" panose="020B0609070205080204" pitchFamily="49" charset="-128"/>
                      </a:endParaRPr>
                    </a:p>
                  </a:txBody>
                  <a:tcPr marL="68580" marR="68580" marT="34290" marB="34290" anchor="ctr"/>
                </a:tc>
                <a:tc>
                  <a:txBody>
                    <a:bodyPr/>
                    <a:lstStyle/>
                    <a:p>
                      <a:r>
                        <a:rPr kumimoji="1" lang="zh-TW" altLang="en-US" sz="1400" u="none" strike="noStrike" kern="1200" baseline="0" dirty="0" smtClean="0"/>
                        <a:t>（緩和分野） </a:t>
                      </a:r>
                    </a:p>
                    <a:p>
                      <a:r>
                        <a:rPr kumimoji="1" lang="ja-JP" altLang="en-US" sz="1400" u="none" strike="noStrike" kern="1200" baseline="0" dirty="0" smtClean="0"/>
                        <a:t>大量の温室効果ガス排出削減、市民の行動変容による大きな節電効果など、地球温暖化防止に具体的な効果を示し、貢献していること。 </a:t>
                      </a:r>
                    </a:p>
                    <a:p>
                      <a:r>
                        <a:rPr kumimoji="1" lang="zh-TW" altLang="en-US" sz="1400" u="none" strike="noStrike" kern="1200" baseline="0" dirty="0" smtClean="0"/>
                        <a:t>（適応部門） </a:t>
                      </a:r>
                    </a:p>
                    <a:p>
                      <a:r>
                        <a:rPr kumimoji="1" lang="ja-JP" altLang="en-US" sz="1400" u="none" strike="noStrike" kern="1200" baseline="0" dirty="0" smtClean="0"/>
                        <a:t>農林水産業、自然災害、水資源・水環境、自然生態系、健康等の各分野などに関して、気候変動への適応に具体的な効果を示し、貢献していること。 	</a:t>
                      </a:r>
                      <a:endParaRPr kumimoji="1" lang="ja-JP" altLang="en-US" sz="1400" b="0" i="0" u="none" strike="noStrike" kern="1200" baseline="0" dirty="0" smtClean="0">
                        <a:solidFill>
                          <a:schemeClr val="dk1"/>
                        </a:solidFill>
                        <a:latin typeface="ＭＳ ゴシック" panose="020B0609070205080204" pitchFamily="49" charset="-128"/>
                        <a:ea typeface="ＭＳ ゴシック" panose="020B0609070205080204" pitchFamily="49" charset="-128"/>
                        <a:cs typeface="+mn-cs"/>
                      </a:endParaRPr>
                    </a:p>
                  </a:txBody>
                  <a:tcPr marL="68580" marR="68580" marT="34290" marB="34290" anchor="ctr"/>
                </a:tc>
                <a:extLst>
                  <a:ext uri="{0D108BD9-81ED-4DB2-BD59-A6C34878D82A}">
                    <a16:rowId xmlns:a16="http://schemas.microsoft.com/office/drawing/2014/main" val="330131076"/>
                  </a:ext>
                </a:extLst>
              </a:tr>
              <a:tr h="15273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kern="1200" dirty="0" smtClean="0">
                          <a:effectLst/>
                        </a:rPr>
                        <a:t>②波及性</a:t>
                      </a:r>
                      <a:endParaRPr kumimoji="1" lang="ja-JP" altLang="ja-JP" sz="1600" kern="1200" dirty="0" smtClean="0">
                        <a:solidFill>
                          <a:schemeClr val="dk1"/>
                        </a:solidFill>
                        <a:effectLst/>
                        <a:latin typeface="ＭＳ ゴシック" panose="020B0609070205080204" pitchFamily="49" charset="-128"/>
                        <a:ea typeface="ＭＳ ゴシック" panose="020B0609070205080204" pitchFamily="49" charset="-128"/>
                        <a:cs typeface="+mn-cs"/>
                      </a:endParaRPr>
                    </a:p>
                  </a:txBody>
                  <a:tcPr marL="68580" marR="68580" marT="34290" marB="34290" anchor="ctr"/>
                </a:tc>
                <a:tc>
                  <a:txBody>
                    <a:bodyPr/>
                    <a:lstStyle/>
                    <a:p>
                      <a:r>
                        <a:rPr kumimoji="1" lang="zh-TW" altLang="en-US" sz="1400" u="none" strike="noStrike" kern="1200" baseline="0" dirty="0" smtClean="0"/>
                        <a:t>（緩和分野） </a:t>
                      </a:r>
                    </a:p>
                    <a:p>
                      <a:r>
                        <a:rPr kumimoji="1" lang="ja-JP" altLang="en-US" sz="1400" u="none" strike="noStrike" kern="1200" baseline="0" dirty="0" smtClean="0"/>
                        <a:t>製品や活動を通して、率先的行動の意義が大きく、脱炭素社会への新たなライフスタイル変革への波及効果が期待できること。 </a:t>
                      </a:r>
                    </a:p>
                    <a:p>
                      <a:r>
                        <a:rPr kumimoji="1" lang="zh-TW" altLang="en-US" sz="1400" u="none" strike="noStrike" kern="1200" baseline="0" dirty="0" smtClean="0"/>
                        <a:t>（適応分野） </a:t>
                      </a:r>
                    </a:p>
                    <a:p>
                      <a:r>
                        <a:rPr kumimoji="1" lang="ja-JP" altLang="en-US" sz="1400" u="none" strike="noStrike" kern="1200" baseline="0" dirty="0" smtClean="0"/>
                        <a:t>製品や活動を通じて、率先的行動の意義が大きく、気候変動適応の取り組みへの波及効果が期待できること。</a:t>
                      </a:r>
                      <a:endParaRPr kumimoji="1" lang="ja-JP" altLang="en-US" sz="1400" b="0" i="0" u="none" strike="noStrike" kern="1200" baseline="0" dirty="0" smtClean="0">
                        <a:solidFill>
                          <a:schemeClr val="dk1"/>
                        </a:solidFill>
                        <a:latin typeface="ＭＳ ゴシック" panose="020B0609070205080204" pitchFamily="49" charset="-128"/>
                        <a:ea typeface="ＭＳ ゴシック" panose="020B0609070205080204" pitchFamily="49" charset="-128"/>
                        <a:cs typeface="+mn-cs"/>
                      </a:endParaRPr>
                    </a:p>
                  </a:txBody>
                  <a:tcPr marL="68580" marR="68580" marT="34290" marB="34290" anchor="ctr"/>
                </a:tc>
                <a:extLst>
                  <a:ext uri="{0D108BD9-81ED-4DB2-BD59-A6C34878D82A}">
                    <a16:rowId xmlns:a16="http://schemas.microsoft.com/office/drawing/2014/main" val="729142128"/>
                  </a:ext>
                </a:extLst>
              </a:tr>
              <a:tr h="802521">
                <a:tc>
                  <a:txBody>
                    <a:bodyPr/>
                    <a:lstStyle/>
                    <a:p>
                      <a:r>
                        <a:rPr kumimoji="1" lang="ja-JP" altLang="en-US" sz="1600" kern="1200" dirty="0" smtClean="0">
                          <a:effectLst/>
                        </a:rPr>
                        <a:t>③持続性</a:t>
                      </a:r>
                      <a:endParaRPr kumimoji="1" lang="ja-JP" altLang="en-US" sz="1600" dirty="0">
                        <a:latin typeface="ＭＳ ゴシック" panose="020B0609070205080204" pitchFamily="49" charset="-128"/>
                        <a:ea typeface="ＭＳ ゴシック" panose="020B0609070205080204" pitchFamily="49" charset="-128"/>
                      </a:endParaRPr>
                    </a:p>
                  </a:txBody>
                  <a:tcPr marL="68580" marR="68580" marT="34290" marB="34290" anchor="ctr"/>
                </a:tc>
                <a:tc>
                  <a:txBody>
                    <a:bodyPr/>
                    <a:lstStyle/>
                    <a:p>
                      <a:r>
                        <a:rPr kumimoji="1" lang="zh-TW" altLang="en-US" sz="1400" u="none" strike="noStrike" kern="1200" baseline="0" dirty="0" smtClean="0"/>
                        <a:t>（緩和分野、適応分野共通） </a:t>
                      </a:r>
                    </a:p>
                    <a:p>
                      <a:r>
                        <a:rPr kumimoji="1" lang="ja-JP" altLang="en-US" sz="1400" u="none" strike="noStrike" kern="1200" baseline="0" dirty="0" smtClean="0"/>
                        <a:t>一過性のイベントや活動ではなく、持続可能な仕組みを確立しており、活動の持続的な発展が期待できること。 	</a:t>
                      </a:r>
                      <a:endParaRPr kumimoji="1" lang="ja-JP" altLang="en-US" sz="1400" b="0" i="0" u="none" strike="noStrike" kern="1200" baseline="0" dirty="0" smtClean="0">
                        <a:solidFill>
                          <a:schemeClr val="dk1"/>
                        </a:solidFill>
                        <a:latin typeface="ＭＳ ゴシック" panose="020B0609070205080204" pitchFamily="49" charset="-128"/>
                        <a:ea typeface="ＭＳ ゴシック" panose="020B0609070205080204" pitchFamily="49" charset="-128"/>
                        <a:cs typeface="+mn-cs"/>
                      </a:endParaRPr>
                    </a:p>
                  </a:txBody>
                  <a:tcPr marL="68580" marR="68580" marT="34290" marB="34290" anchor="ctr"/>
                </a:tc>
                <a:extLst>
                  <a:ext uri="{0D108BD9-81ED-4DB2-BD59-A6C34878D82A}">
                    <a16:rowId xmlns:a16="http://schemas.microsoft.com/office/drawing/2014/main" val="418234612"/>
                  </a:ext>
                </a:extLst>
              </a:tr>
              <a:tr h="802521">
                <a:tc>
                  <a:txBody>
                    <a:bodyPr/>
                    <a:lstStyle/>
                    <a:p>
                      <a:r>
                        <a:rPr kumimoji="1" lang="ja-JP" altLang="en-US" sz="1600" kern="1200" dirty="0" smtClean="0">
                          <a:effectLst/>
                        </a:rPr>
                        <a:t>④刷新性</a:t>
                      </a:r>
                      <a:endParaRPr kumimoji="1" lang="ja-JP" altLang="en-US" sz="1600" dirty="0">
                        <a:latin typeface="ＭＳ ゴシック" panose="020B0609070205080204" pitchFamily="49" charset="-128"/>
                        <a:ea typeface="ＭＳ ゴシック" panose="020B0609070205080204" pitchFamily="49" charset="-128"/>
                      </a:endParaRPr>
                    </a:p>
                  </a:txBody>
                  <a:tcPr marL="68580" marR="68580" marT="34290" marB="34290" anchor="ctr"/>
                </a:tc>
                <a:tc>
                  <a:txBody>
                    <a:bodyPr/>
                    <a:lstStyle/>
                    <a:p>
                      <a:r>
                        <a:rPr kumimoji="1" lang="zh-TW" altLang="en-US" sz="1400" u="none" strike="noStrike" kern="1200" baseline="0" dirty="0" smtClean="0"/>
                        <a:t>（緩和分野、適応分野共通） </a:t>
                      </a:r>
                    </a:p>
                    <a:p>
                      <a:r>
                        <a:rPr kumimoji="1" lang="ja-JP" altLang="en-US" sz="1400" u="none" strike="noStrike" kern="1200" baseline="0" dirty="0" smtClean="0"/>
                        <a:t>従来の取組にはないアプローチ等により、持続可能な未来に向けた刷新的な取り組みをしていること。</a:t>
                      </a:r>
                      <a:endParaRPr kumimoji="1" lang="ja-JP" altLang="en-US" sz="1400" b="0" i="0" u="none" strike="noStrike" kern="1200" baseline="0" dirty="0" smtClean="0">
                        <a:solidFill>
                          <a:schemeClr val="dk1"/>
                        </a:solidFill>
                        <a:latin typeface="ＭＳ ゴシック" panose="020B0609070205080204" pitchFamily="49" charset="-128"/>
                        <a:ea typeface="ＭＳ ゴシック" panose="020B0609070205080204" pitchFamily="49" charset="-128"/>
                        <a:cs typeface="+mn-cs"/>
                      </a:endParaRPr>
                    </a:p>
                  </a:txBody>
                  <a:tcPr marL="68580" marR="68580" marT="34290" marB="34290" anchor="ctr"/>
                </a:tc>
                <a:extLst>
                  <a:ext uri="{0D108BD9-81ED-4DB2-BD59-A6C34878D82A}">
                    <a16:rowId xmlns:a16="http://schemas.microsoft.com/office/drawing/2014/main" val="3364461823"/>
                  </a:ext>
                </a:extLst>
              </a:tr>
            </a:tbl>
          </a:graphicData>
        </a:graphic>
      </p:graphicFrame>
      <p:sp>
        <p:nvSpPr>
          <p:cNvPr id="7" name="正方形/長方形 6"/>
          <p:cNvSpPr/>
          <p:nvPr/>
        </p:nvSpPr>
        <p:spPr>
          <a:xfrm>
            <a:off x="0" y="0"/>
            <a:ext cx="9144000" cy="548909"/>
          </a:xfrm>
          <a:prstGeom prst="rect">
            <a:avLst/>
          </a:prstGeom>
          <a:solidFill>
            <a:schemeClr val="accent4"/>
          </a:solidFill>
          <a:ln w="38100">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2400" dirty="0">
                <a:latin typeface="ＭＳ ゴシック" panose="020B0609070205080204" pitchFamily="49" charset="-128"/>
                <a:ea typeface="ＭＳ ゴシック" panose="020B0609070205080204" pitchFamily="49" charset="-128"/>
              </a:rPr>
              <a:t>気候変動アクション環境大臣表彰の選考基準</a:t>
            </a:r>
          </a:p>
        </p:txBody>
      </p:sp>
      <p:sp>
        <p:nvSpPr>
          <p:cNvPr id="8" name="正方形/長方形 7"/>
          <p:cNvSpPr/>
          <p:nvPr/>
        </p:nvSpPr>
        <p:spPr>
          <a:xfrm>
            <a:off x="8068098" y="87418"/>
            <a:ext cx="961381" cy="3740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350" dirty="0">
                <a:latin typeface="ＭＳ ゴシック" panose="020B0609070205080204" pitchFamily="49" charset="-128"/>
                <a:ea typeface="ＭＳ ゴシック" panose="020B0609070205080204" pitchFamily="49" charset="-128"/>
              </a:rPr>
              <a:t>（参考）</a:t>
            </a:r>
          </a:p>
        </p:txBody>
      </p:sp>
      <p:sp>
        <p:nvSpPr>
          <p:cNvPr id="4" name="スライド番号プレースホルダー 3"/>
          <p:cNvSpPr>
            <a:spLocks noGrp="1"/>
          </p:cNvSpPr>
          <p:nvPr>
            <p:ph type="sldNum" sz="quarter" idx="12"/>
          </p:nvPr>
        </p:nvSpPr>
        <p:spPr/>
        <p:txBody>
          <a:bodyPr/>
          <a:lstStyle/>
          <a:p>
            <a:fld id="{EB93A50F-5785-4EC6-9E7C-C6E00FA627EB}" type="slidenum">
              <a:rPr kumimoji="1" lang="ja-JP" altLang="en-US" smtClean="0"/>
              <a:pPr/>
              <a:t>11</a:t>
            </a:fld>
            <a:endParaRPr kumimoji="1" lang="ja-JP" altLang="en-US"/>
          </a:p>
        </p:txBody>
      </p:sp>
    </p:spTree>
    <p:extLst>
      <p:ext uri="{BB962C8B-B14F-4D97-AF65-F5344CB8AC3E}">
        <p14:creationId xmlns:p14="http://schemas.microsoft.com/office/powerpoint/2010/main" val="17494111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0" y="0"/>
            <a:ext cx="9144000" cy="548909"/>
          </a:xfrm>
          <a:prstGeom prst="rect">
            <a:avLst/>
          </a:prstGeom>
          <a:solidFill>
            <a:schemeClr val="accent4"/>
          </a:solidFill>
          <a:ln w="38100">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2400" dirty="0">
                <a:latin typeface="ＭＳ ゴシック" panose="020B0609070205080204" pitchFamily="49" charset="-128"/>
                <a:ea typeface="ＭＳ ゴシック" panose="020B0609070205080204" pitchFamily="49" charset="-128"/>
              </a:rPr>
              <a:t>気候変動アクション環境大臣</a:t>
            </a:r>
            <a:r>
              <a:rPr lang="ja-JP" altLang="en-US" sz="2400" dirty="0" smtClean="0">
                <a:latin typeface="ＭＳ ゴシック" panose="020B0609070205080204" pitchFamily="49" charset="-128"/>
                <a:ea typeface="ＭＳ ゴシック" panose="020B0609070205080204" pitchFamily="49" charset="-128"/>
              </a:rPr>
              <a:t>表彰</a:t>
            </a:r>
            <a:r>
              <a:rPr lang="ja-JP" altLang="en-US" sz="2400" dirty="0">
                <a:latin typeface="ＭＳ ゴシック" panose="020B0609070205080204" pitchFamily="49" charset="-128"/>
                <a:ea typeface="ＭＳ ゴシック" panose="020B0609070205080204" pitchFamily="49" charset="-128"/>
              </a:rPr>
              <a:t>の選考観点</a:t>
            </a:r>
          </a:p>
        </p:txBody>
      </p:sp>
      <p:sp>
        <p:nvSpPr>
          <p:cNvPr id="20" name="正方形/長方形 19"/>
          <p:cNvSpPr/>
          <p:nvPr/>
        </p:nvSpPr>
        <p:spPr>
          <a:xfrm>
            <a:off x="8063348" y="101918"/>
            <a:ext cx="961381" cy="3740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350" dirty="0">
                <a:latin typeface="ＭＳ ゴシック" panose="020B0609070205080204" pitchFamily="49" charset="-128"/>
                <a:ea typeface="ＭＳ ゴシック" panose="020B0609070205080204" pitchFamily="49" charset="-128"/>
              </a:rPr>
              <a:t>（参考）</a:t>
            </a:r>
          </a:p>
        </p:txBody>
      </p:sp>
      <p:graphicFrame>
        <p:nvGraphicFramePr>
          <p:cNvPr id="2" name="表 1"/>
          <p:cNvGraphicFramePr>
            <a:graphicFrameLocks noGrp="1"/>
          </p:cNvGraphicFramePr>
          <p:nvPr>
            <p:extLst>
              <p:ext uri="{D42A27DB-BD31-4B8C-83A1-F6EECF244321}">
                <p14:modId xmlns:p14="http://schemas.microsoft.com/office/powerpoint/2010/main" val="2078242361"/>
              </p:ext>
            </p:extLst>
          </p:nvPr>
        </p:nvGraphicFramePr>
        <p:xfrm>
          <a:off x="207818" y="1052946"/>
          <a:ext cx="8816911" cy="5716210"/>
        </p:xfrm>
        <a:graphic>
          <a:graphicData uri="http://schemas.openxmlformats.org/drawingml/2006/table">
            <a:tbl>
              <a:tblPr firstRow="1" bandRow="1">
                <a:tableStyleId>{BDBED569-4797-4DF1-A0F4-6AAB3CD982D8}</a:tableStyleId>
              </a:tblPr>
              <a:tblGrid>
                <a:gridCol w="1122218">
                  <a:extLst>
                    <a:ext uri="{9D8B030D-6E8A-4147-A177-3AD203B41FA5}">
                      <a16:colId xmlns:a16="http://schemas.microsoft.com/office/drawing/2014/main" val="969014868"/>
                    </a:ext>
                  </a:extLst>
                </a:gridCol>
                <a:gridCol w="3657600">
                  <a:extLst>
                    <a:ext uri="{9D8B030D-6E8A-4147-A177-3AD203B41FA5}">
                      <a16:colId xmlns:a16="http://schemas.microsoft.com/office/drawing/2014/main" val="3923529862"/>
                    </a:ext>
                  </a:extLst>
                </a:gridCol>
                <a:gridCol w="4037093">
                  <a:extLst>
                    <a:ext uri="{9D8B030D-6E8A-4147-A177-3AD203B41FA5}">
                      <a16:colId xmlns:a16="http://schemas.microsoft.com/office/drawing/2014/main" val="4112366173"/>
                    </a:ext>
                  </a:extLst>
                </a:gridCol>
              </a:tblGrid>
              <a:tr h="434326">
                <a:tc>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t>（緩和分野）</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t>（適応分野）</a:t>
                      </a:r>
                    </a:p>
                  </a:txBody>
                  <a:tcPr/>
                </a:tc>
                <a:extLst>
                  <a:ext uri="{0D108BD9-81ED-4DB2-BD59-A6C34878D82A}">
                    <a16:rowId xmlns:a16="http://schemas.microsoft.com/office/drawing/2014/main" val="4071475534"/>
                  </a:ext>
                </a:extLst>
              </a:tr>
              <a:tr h="19856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t>開発・製品化部門</a:t>
                      </a:r>
                    </a:p>
                    <a:p>
                      <a:endParaRPr kumimoji="1" lang="ja-JP" altLang="en-US" sz="16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この技術の開発によって生み出された製品により、</a:t>
                      </a:r>
                      <a:r>
                        <a:rPr kumimoji="0" lang="en-US" altLang="ja-JP" sz="16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CO2</a:t>
                      </a:r>
                      <a:r>
                        <a:rPr kumimoji="0" lang="ja-JP" altLang="en-US" sz="16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等の温室効果ガスが従来の技術・製品に比してどれだけ削減されるか。 	</a:t>
                      </a:r>
                      <a:endParaRPr kumimoji="0"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600" dirty="0" smtClean="0">
                          <a:latin typeface="ＭＳ ゴシック" panose="020B0609070205080204" pitchFamily="49" charset="-128"/>
                          <a:ea typeface="ＭＳ ゴシック" panose="020B0609070205080204" pitchFamily="49" charset="-128"/>
                        </a:rPr>
                        <a:t>この技術の開発によって生み出された製品により、気候変動によるリスクが従来の技術・製品に比してどれだけ削減されるか。 </a:t>
                      </a:r>
                      <a:r>
                        <a:rPr kumimoji="0" lang="ja-JP" altLang="en-US" sz="1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endParaRPr kumimoji="0"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tc>
                <a:extLst>
                  <a:ext uri="{0D108BD9-81ED-4DB2-BD59-A6C34878D82A}">
                    <a16:rowId xmlns:a16="http://schemas.microsoft.com/office/drawing/2014/main" val="2474866115"/>
                  </a:ext>
                </a:extLst>
              </a:tr>
              <a:tr h="1126815">
                <a:tc>
                  <a:txBody>
                    <a:bodyPr/>
                    <a:lstStyle/>
                    <a:p>
                      <a:r>
                        <a:rPr lang="ja-JP" altLang="en-US" sz="1600" dirty="0" smtClean="0"/>
                        <a:t>先進導入・</a:t>
                      </a:r>
                      <a:endParaRPr lang="en-US" altLang="ja-JP" sz="1600" dirty="0" smtClean="0"/>
                    </a:p>
                    <a:p>
                      <a:r>
                        <a:rPr lang="ja-JP" altLang="en-US" sz="1600" dirty="0" smtClean="0"/>
                        <a:t>積極実践部門</a:t>
                      </a:r>
                    </a:p>
                    <a:p>
                      <a:endParaRPr kumimoji="1" lang="ja-JP" altLang="en-US" sz="1600" dirty="0"/>
                    </a:p>
                  </a:txBody>
                  <a:tcPr/>
                </a:tc>
                <a:tc>
                  <a:txBody>
                    <a:bodyPr/>
                    <a:lstStyle/>
                    <a:p>
                      <a:r>
                        <a:rPr lang="ja-JP" altLang="en-US" sz="1400" dirty="0" smtClean="0">
                          <a:latin typeface="ＭＳ ゴシック" panose="020B0609070205080204" pitchFamily="49" charset="-128"/>
                          <a:ea typeface="ＭＳ ゴシック" panose="020B0609070205080204" pitchFamily="49" charset="-128"/>
                        </a:rPr>
                        <a:t>対策技術の先進的な導入によって、導入から、いままでに温室効果ガスがどれだけ削減できたか。導入した技術・設備をどのように活用してきたか。 	</a:t>
                      </a:r>
                      <a:endParaRPr lang="ja-JP" altLang="en-US" sz="1400" dirty="0">
                        <a:latin typeface="ＭＳ ゴシック" panose="020B0609070205080204" pitchFamily="49" charset="-128"/>
                        <a:ea typeface="ＭＳ ゴシック" panose="020B0609070205080204" pitchFamily="49" charset="-128"/>
                      </a:endParaRPr>
                    </a:p>
                  </a:txBody>
                  <a:tcPr/>
                </a:tc>
                <a:tc>
                  <a:txBody>
                    <a:bodyPr/>
                    <a:lstStyle/>
                    <a:p>
                      <a:r>
                        <a:rPr lang="ja-JP" altLang="en-US" sz="1400" dirty="0" smtClean="0">
                          <a:latin typeface="ＭＳ ゴシック" panose="020B0609070205080204" pitchFamily="49" charset="-128"/>
                          <a:ea typeface="ＭＳ ゴシック" panose="020B0609070205080204" pitchFamily="49" charset="-128"/>
                        </a:rPr>
                        <a:t>適応技術や企業戦略の先進的な導入等によって、導入から、いままでに気候変動によるリスクがどれだけ削減できたか。導入した技術や企業戦略等をどのように活用実践してきたか。 	</a:t>
                      </a:r>
                      <a:endParaRPr lang="ja-JP" altLang="en-US" sz="1400" dirty="0">
                        <a:latin typeface="ＭＳ ゴシック" panose="020B0609070205080204" pitchFamily="49" charset="-128"/>
                        <a:ea typeface="ＭＳ ゴシック" panose="020B0609070205080204" pitchFamily="49" charset="-128"/>
                      </a:endParaRPr>
                    </a:p>
                  </a:txBody>
                  <a:tcPr/>
                </a:tc>
                <a:extLst>
                  <a:ext uri="{0D108BD9-81ED-4DB2-BD59-A6C34878D82A}">
                    <a16:rowId xmlns:a16="http://schemas.microsoft.com/office/drawing/2014/main" val="3307838035"/>
                  </a:ext>
                </a:extLst>
              </a:tr>
              <a:tr h="1985622">
                <a:tc>
                  <a:txBody>
                    <a:bodyPr/>
                    <a:lstStyle/>
                    <a:p>
                      <a:r>
                        <a:rPr lang="ja-JP" altLang="en-US" sz="1600" dirty="0" smtClean="0"/>
                        <a:t>普及・促進部門</a:t>
                      </a:r>
                      <a:endParaRPr lang="ja-JP" altLang="en-US" sz="1600" dirty="0">
                        <a:latin typeface="ＭＳ ゴシック" panose="020B0609070205080204" pitchFamily="49" charset="-128"/>
                        <a:ea typeface="ＭＳ ゴシック" panose="020B0609070205080204" pitchFamily="49" charset="-128"/>
                      </a:endParaRPr>
                    </a:p>
                  </a:txBody>
                  <a:tcPr/>
                </a:tc>
                <a:tc gridSpan="2">
                  <a:txBody>
                    <a:bodyPr/>
                    <a:lstStyle/>
                    <a:p>
                      <a:r>
                        <a:rPr lang="ja-JP" altLang="en-US" sz="1400" dirty="0" smtClean="0">
                          <a:latin typeface="ＭＳ ゴシック" panose="020B0609070205080204" pitchFamily="49" charset="-128"/>
                          <a:ea typeface="ＭＳ ゴシック" panose="020B0609070205080204" pitchFamily="49" charset="-128"/>
                        </a:rPr>
                        <a:t>具体的にどのような人たちに何年間、どのような活動内容を行い、どのような効果があったか。今後どのように活動を展開する予定か。 </a:t>
                      </a:r>
                      <a:endParaRPr lang="ja-JP" altLang="en-US" sz="1400" dirty="0">
                        <a:latin typeface="ＭＳ ゴシック" panose="020B0609070205080204" pitchFamily="49" charset="-128"/>
                        <a:ea typeface="ＭＳ ゴシック" panose="020B0609070205080204" pitchFamily="49" charset="-128"/>
                      </a:endParaRPr>
                    </a:p>
                  </a:txBody>
                  <a:tcPr/>
                </a:tc>
                <a:tc hMerge="1">
                  <a:txBody>
                    <a:bodyPr/>
                    <a:lstStyle/>
                    <a:p>
                      <a:endParaRPr kumimoji="1" lang="ja-JP" altLang="en-US" dirty="0"/>
                    </a:p>
                  </a:txBody>
                  <a:tcPr/>
                </a:tc>
                <a:extLst>
                  <a:ext uri="{0D108BD9-81ED-4DB2-BD59-A6C34878D82A}">
                    <a16:rowId xmlns:a16="http://schemas.microsoft.com/office/drawing/2014/main" val="2747779905"/>
                  </a:ext>
                </a:extLst>
              </a:tr>
            </a:tbl>
          </a:graphicData>
        </a:graphic>
      </p:graphicFrame>
      <p:sp>
        <p:nvSpPr>
          <p:cNvPr id="5" name="正方形/長方形 4"/>
          <p:cNvSpPr/>
          <p:nvPr/>
        </p:nvSpPr>
        <p:spPr>
          <a:xfrm>
            <a:off x="1375976" y="5344841"/>
            <a:ext cx="3445406" cy="738664"/>
          </a:xfrm>
          <a:prstGeom prst="rect">
            <a:avLst/>
          </a:prstGeom>
        </p:spPr>
        <p:txBody>
          <a:bodyPr wrap="square">
            <a:spAutoFit/>
          </a:bodyPr>
          <a:lstStyle/>
          <a:p>
            <a:r>
              <a:rPr lang="ja-JP" altLang="en-US" sz="1400" dirty="0">
                <a:latin typeface="ＭＳ ゴシック" panose="020B0609070205080204" pitchFamily="49" charset="-128"/>
                <a:ea typeface="ＭＳ ゴシック" panose="020B0609070205080204" pitchFamily="49" charset="-128"/>
              </a:rPr>
              <a:t>社会に対してどのような効果が期待でき、どのような方法で地域に貢献したか。また、その実績はどの程度か。 	</a:t>
            </a:r>
          </a:p>
        </p:txBody>
      </p:sp>
      <p:sp>
        <p:nvSpPr>
          <p:cNvPr id="6" name="正方形/長方形 5"/>
          <p:cNvSpPr/>
          <p:nvPr/>
        </p:nvSpPr>
        <p:spPr>
          <a:xfrm>
            <a:off x="5015346" y="5344841"/>
            <a:ext cx="4009384" cy="954107"/>
          </a:xfrm>
          <a:prstGeom prst="rect">
            <a:avLst/>
          </a:prstGeom>
        </p:spPr>
        <p:txBody>
          <a:bodyPr wrap="square">
            <a:spAutoFit/>
          </a:bodyPr>
          <a:lstStyle/>
          <a:p>
            <a:r>
              <a:rPr lang="ja-JP" altLang="en-US" sz="1400" dirty="0">
                <a:latin typeface="ＭＳ ゴシック" panose="020B0609070205080204" pitchFamily="49" charset="-128"/>
                <a:ea typeface="ＭＳ ゴシック" panose="020B0609070205080204" pitchFamily="49" charset="-128"/>
              </a:rPr>
              <a:t>社会に対してどのような効果が期待でき、どのような方法で地域等に貢献したか。その実績はどの程度か。また、気候変動の影響をどのように把握し、活動に生かしているのか。 	</a:t>
            </a:r>
          </a:p>
        </p:txBody>
      </p:sp>
      <p:sp>
        <p:nvSpPr>
          <p:cNvPr id="7" name="スライド番号プレースホルダー 6"/>
          <p:cNvSpPr>
            <a:spLocks noGrp="1"/>
          </p:cNvSpPr>
          <p:nvPr>
            <p:ph type="sldNum" sz="quarter" idx="12"/>
          </p:nvPr>
        </p:nvSpPr>
        <p:spPr/>
        <p:txBody>
          <a:bodyPr/>
          <a:lstStyle/>
          <a:p>
            <a:fld id="{EB93A50F-5785-4EC6-9E7C-C6E00FA627EB}" type="slidenum">
              <a:rPr kumimoji="1" lang="ja-JP" altLang="en-US" smtClean="0"/>
              <a:pPr/>
              <a:t>12</a:t>
            </a:fld>
            <a:endParaRPr kumimoji="1" lang="ja-JP" altLang="en-US"/>
          </a:p>
        </p:txBody>
      </p:sp>
    </p:spTree>
    <p:extLst>
      <p:ext uri="{BB962C8B-B14F-4D97-AF65-F5344CB8AC3E}">
        <p14:creationId xmlns:p14="http://schemas.microsoft.com/office/powerpoint/2010/main" val="1870884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9144000" cy="548909"/>
          </a:xfrm>
          <a:prstGeom prst="rect">
            <a:avLst/>
          </a:prstGeom>
          <a:solidFill>
            <a:schemeClr val="accent4"/>
          </a:solidFill>
          <a:ln w="38100">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2400" dirty="0" smtClean="0">
                <a:latin typeface="ＭＳ ゴシック" panose="020B0609070205080204" pitchFamily="49" charset="-128"/>
                <a:ea typeface="ＭＳ ゴシック" panose="020B0609070205080204" pitchFamily="49" charset="-128"/>
              </a:rPr>
              <a:t>変更項目④</a:t>
            </a:r>
            <a:r>
              <a:rPr lang="ja-JP" altLang="en-US" sz="2400" dirty="0">
                <a:latin typeface="ＭＳ ゴシック" panose="020B0609070205080204" pitchFamily="49" charset="-128"/>
                <a:ea typeface="ＭＳ ゴシック" panose="020B0609070205080204" pitchFamily="49" charset="-128"/>
              </a:rPr>
              <a:t>　おおさかストップ温暖化賞</a:t>
            </a:r>
            <a:r>
              <a:rPr lang="ja-JP" altLang="en-US" sz="2400" dirty="0" smtClean="0">
                <a:latin typeface="ＭＳ ゴシック" panose="020B0609070205080204" pitchFamily="49" charset="-128"/>
                <a:ea typeface="ＭＳ ゴシック" panose="020B0609070205080204" pitchFamily="49" charset="-128"/>
              </a:rPr>
              <a:t>の表彰数等</a:t>
            </a:r>
            <a:endParaRPr lang="ja-JP" altLang="en-US" sz="2400" dirty="0">
              <a:latin typeface="ＭＳ ゴシック" panose="020B0609070205080204" pitchFamily="49" charset="-128"/>
              <a:ea typeface="ＭＳ ゴシック" panose="020B0609070205080204" pitchFamily="49" charset="-128"/>
            </a:endParaRPr>
          </a:p>
        </p:txBody>
      </p:sp>
      <p:sp>
        <p:nvSpPr>
          <p:cNvPr id="20" name="正方形/長方形 19"/>
          <p:cNvSpPr/>
          <p:nvPr/>
        </p:nvSpPr>
        <p:spPr>
          <a:xfrm>
            <a:off x="74621" y="3617856"/>
            <a:ext cx="8570616" cy="3525774"/>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t"/>
          <a:lstStyle/>
          <a:p>
            <a:r>
              <a:rPr lang="ja-JP" altLang="en-US" b="1" dirty="0">
                <a:latin typeface="ＭＳ ゴシック" panose="020B0609070205080204" pitchFamily="49" charset="-128"/>
                <a:ea typeface="ＭＳ ゴシック" panose="020B0609070205080204" pitchFamily="49" charset="-128"/>
              </a:rPr>
              <a:t>〇変更後</a:t>
            </a:r>
            <a:endParaRPr lang="en-US" altLang="ja-JP" b="1" dirty="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a:t>
            </a:r>
            <a:r>
              <a:rPr lang="ja-JP" altLang="en-US" sz="1600" dirty="0" smtClean="0">
                <a:latin typeface="ＭＳ ゴシック" panose="020B0609070205080204" pitchFamily="49" charset="-128"/>
                <a:ea typeface="ＭＳ ゴシック" panose="020B0609070205080204" pitchFamily="49" charset="-128"/>
              </a:rPr>
              <a:t>表彰数</a:t>
            </a:r>
            <a:r>
              <a:rPr lang="ja-JP" altLang="en-US" sz="1600" dirty="0">
                <a:latin typeface="ＭＳ ゴシック" panose="020B0609070205080204" pitchFamily="49" charset="-128"/>
                <a:ea typeface="ＭＳ ゴシック" panose="020B0609070205080204" pitchFamily="49" charset="-128"/>
              </a:rPr>
              <a:t>）</a:t>
            </a:r>
            <a:endParaRPr lang="en-US" altLang="ja-JP" sz="1600" dirty="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a:t>
            </a:r>
            <a:r>
              <a:rPr lang="ja-JP" altLang="ja-JP" sz="1600" dirty="0"/>
              <a:t>大阪府知事賞</a:t>
            </a:r>
            <a:r>
              <a:rPr lang="ja-JP" altLang="en-US" sz="1600" dirty="0" smtClean="0"/>
              <a:t>：最大２事業者</a:t>
            </a:r>
            <a:endParaRPr lang="en-US" altLang="ja-JP" sz="1600" dirty="0" smtClean="0"/>
          </a:p>
          <a:p>
            <a:r>
              <a:rPr lang="ja-JP" altLang="en-US" sz="1600" dirty="0"/>
              <a:t>　</a:t>
            </a:r>
            <a:r>
              <a:rPr lang="ja-JP" altLang="en-US" sz="1600" dirty="0" smtClean="0"/>
              <a:t>　　　（緩和・適応の各分野で１事業者）</a:t>
            </a:r>
            <a:endParaRPr lang="en-US" altLang="ja-JP" sz="1600" dirty="0"/>
          </a:p>
          <a:p>
            <a:r>
              <a:rPr lang="ja-JP" altLang="en-US" sz="1600" dirty="0"/>
              <a:t>　</a:t>
            </a:r>
            <a:r>
              <a:rPr lang="ja-JP" altLang="ja-JP" sz="1600" dirty="0"/>
              <a:t>優秀賞</a:t>
            </a:r>
            <a:r>
              <a:rPr lang="ja-JP" altLang="en-US" sz="1600" dirty="0"/>
              <a:t>　　　</a:t>
            </a:r>
            <a:r>
              <a:rPr lang="ja-JP" altLang="en-US" sz="1600" dirty="0" smtClean="0"/>
              <a:t>：４事</a:t>
            </a:r>
            <a:r>
              <a:rPr lang="ja-JP" altLang="en-US" sz="1600" dirty="0"/>
              <a:t>業者</a:t>
            </a:r>
            <a:r>
              <a:rPr lang="ja-JP" altLang="en-US" sz="1600" dirty="0" smtClean="0"/>
              <a:t>程度</a:t>
            </a:r>
            <a:endParaRPr lang="en-US" altLang="ja-JP" sz="1600" dirty="0" smtClean="0"/>
          </a:p>
          <a:p>
            <a:r>
              <a:rPr lang="ja-JP" altLang="en-US" sz="1600" dirty="0" smtClean="0"/>
              <a:t>　　　　（</a:t>
            </a:r>
            <a:r>
              <a:rPr lang="ja-JP" altLang="en-US" sz="1600" dirty="0">
                <a:solidFill>
                  <a:schemeClr val="tx1"/>
                </a:solidFill>
                <a:latin typeface="ＭＳ ゴシック" panose="020B0609070205080204" pitchFamily="49" charset="-128"/>
                <a:ea typeface="ＭＳ ゴシック" panose="020B0609070205080204" pitchFamily="49" charset="-128"/>
              </a:rPr>
              <a:t>緩和策・適応策それぞれ２事業者程度</a:t>
            </a:r>
            <a:r>
              <a:rPr lang="ja-JP" altLang="en-US" sz="1600" dirty="0" smtClean="0"/>
              <a:t>）</a:t>
            </a:r>
            <a:endParaRPr lang="en-US" altLang="ja-JP" sz="1600" dirty="0" smtClean="0"/>
          </a:p>
          <a:p>
            <a:r>
              <a:rPr lang="ja-JP" altLang="en-US" sz="1600" dirty="0"/>
              <a:t>　</a:t>
            </a:r>
            <a:r>
              <a:rPr lang="ja-JP" altLang="en-US" sz="1600" dirty="0" smtClean="0"/>
              <a:t>特別賞　　　</a:t>
            </a:r>
            <a:r>
              <a:rPr lang="ja-JP" altLang="en-US" sz="1600" dirty="0"/>
              <a:t>：</a:t>
            </a:r>
            <a:r>
              <a:rPr lang="ja-JP" altLang="en-US" sz="1600" dirty="0" smtClean="0"/>
              <a:t>授与すること</a:t>
            </a:r>
            <a:r>
              <a:rPr lang="ja-JP" altLang="en-US" sz="1600" dirty="0"/>
              <a:t>が</a:t>
            </a:r>
            <a:r>
              <a:rPr lang="ja-JP" altLang="en-US" sz="1600" dirty="0" smtClean="0"/>
              <a:t>ある</a:t>
            </a:r>
            <a:endParaRPr lang="en-US" altLang="ja-JP" sz="1600" dirty="0" smtClean="0"/>
          </a:p>
          <a:p>
            <a:r>
              <a:rPr lang="ja-JP" altLang="en-US" sz="1600" dirty="0">
                <a:latin typeface="ＭＳ ゴシック" panose="020B0609070205080204" pitchFamily="49" charset="-128"/>
                <a:ea typeface="ＭＳ ゴシック" panose="020B0609070205080204" pitchFamily="49" charset="-128"/>
              </a:rPr>
              <a:t>（各賞の決定方法）</a:t>
            </a:r>
            <a:endParaRPr lang="en-US" altLang="ja-JP" sz="1600" dirty="0"/>
          </a:p>
          <a:p>
            <a:r>
              <a:rPr lang="ja-JP" altLang="en-US" sz="1600" dirty="0" smtClean="0"/>
              <a:t>　緩和策・適応策それぞれの選考基準に従い、</a:t>
            </a:r>
            <a:r>
              <a:rPr lang="en-US" altLang="ja-JP" sz="1600" dirty="0" smtClean="0"/>
              <a:t>100</a:t>
            </a:r>
            <a:r>
              <a:rPr lang="ja-JP" altLang="en-US" sz="1600" dirty="0" smtClean="0"/>
              <a:t>点満点で採点を行い、最も点数が高くかつ</a:t>
            </a:r>
            <a:r>
              <a:rPr lang="en-US" altLang="ja-JP" sz="1600" dirty="0" smtClean="0"/>
              <a:t>80</a:t>
            </a:r>
            <a:r>
              <a:rPr lang="ja-JP" altLang="en-US" sz="1600" dirty="0" smtClean="0"/>
              <a:t>点以上の事業者に大阪府知事賞を授与し、</a:t>
            </a:r>
            <a:r>
              <a:rPr lang="en-US" altLang="ja-JP" sz="1600" dirty="0" smtClean="0"/>
              <a:t>60</a:t>
            </a:r>
            <a:r>
              <a:rPr lang="ja-JP" altLang="en-US" sz="1600" dirty="0" smtClean="0"/>
              <a:t>点以上の事業者等のうち、府知事賞以外の２事業者程度に</a:t>
            </a:r>
            <a:r>
              <a:rPr lang="ja-JP" altLang="ja-JP" sz="1600" dirty="0" smtClean="0"/>
              <a:t>は</a:t>
            </a:r>
            <a:r>
              <a:rPr lang="ja-JP" altLang="ja-JP" sz="1600" dirty="0"/>
              <a:t>優秀賞を授与する</a:t>
            </a:r>
            <a:r>
              <a:rPr lang="ja-JP" altLang="ja-JP" sz="1600" dirty="0" smtClean="0"/>
              <a:t>。</a:t>
            </a:r>
            <a:endParaRPr lang="en-US" altLang="ja-JP" sz="1600" dirty="0" smtClean="0"/>
          </a:p>
          <a:p>
            <a:r>
              <a:rPr lang="ja-JP" altLang="en-US" sz="1600" dirty="0" smtClean="0"/>
              <a:t>　また</a:t>
            </a:r>
            <a:r>
              <a:rPr lang="ja-JP" altLang="en-US" sz="1600" dirty="0"/>
              <a:t>、</a:t>
            </a:r>
            <a:r>
              <a:rPr lang="en-US" altLang="ja-JP" sz="1600" dirty="0" smtClean="0"/>
              <a:t>60</a:t>
            </a:r>
            <a:r>
              <a:rPr lang="ja-JP" altLang="en-US" sz="1600" dirty="0"/>
              <a:t>点以上の事業者等のうち、</a:t>
            </a:r>
            <a:r>
              <a:rPr lang="ja-JP" altLang="ja-JP" sz="1600" dirty="0" smtClean="0"/>
              <a:t>その他優れた取組みを実施した事</a:t>
            </a:r>
            <a:r>
              <a:rPr lang="ja-JP" altLang="ja-JP" sz="1600" dirty="0"/>
              <a:t>業者等に</a:t>
            </a:r>
            <a:r>
              <a:rPr lang="ja-JP" altLang="ja-JP" sz="1600" dirty="0" smtClean="0"/>
              <a:t>は</a:t>
            </a:r>
            <a:r>
              <a:rPr lang="ja-JP" altLang="en-US" sz="1600" dirty="0" smtClean="0"/>
              <a:t>特別</a:t>
            </a:r>
            <a:r>
              <a:rPr lang="ja-JP" altLang="ja-JP" sz="1600" dirty="0" smtClean="0"/>
              <a:t>賞</a:t>
            </a:r>
            <a:r>
              <a:rPr lang="ja-JP" altLang="ja-JP" sz="1600" dirty="0"/>
              <a:t>を授与</a:t>
            </a:r>
            <a:r>
              <a:rPr lang="ja-JP" altLang="ja-JP" sz="1600" dirty="0" smtClean="0"/>
              <a:t>する</a:t>
            </a:r>
            <a:r>
              <a:rPr lang="ja-JP" altLang="en-US" sz="1600" dirty="0" smtClean="0"/>
              <a:t>ことがある</a:t>
            </a:r>
            <a:r>
              <a:rPr lang="ja-JP" altLang="ja-JP" sz="1600" dirty="0" smtClean="0"/>
              <a:t>。</a:t>
            </a:r>
            <a:endParaRPr lang="en-US" altLang="ja-JP" sz="1600" dirty="0"/>
          </a:p>
          <a:p>
            <a:endParaRPr lang="ja-JP" altLang="ja-JP" sz="1600" dirty="0"/>
          </a:p>
        </p:txBody>
      </p:sp>
      <p:sp>
        <p:nvSpPr>
          <p:cNvPr id="28" name="テキスト ボックス 27"/>
          <p:cNvSpPr txBox="1"/>
          <p:nvPr/>
        </p:nvSpPr>
        <p:spPr>
          <a:xfrm>
            <a:off x="102330" y="1116434"/>
            <a:ext cx="8542907" cy="2585323"/>
          </a:xfrm>
          <a:prstGeom prst="rect">
            <a:avLst/>
          </a:prstGeom>
          <a:noFill/>
        </p:spPr>
        <p:txBody>
          <a:bodyPr wrap="square" rtlCol="0">
            <a:spAutoFit/>
          </a:bodyPr>
          <a:lstStyle/>
          <a:p>
            <a:r>
              <a:rPr lang="ja-JP" altLang="en-US" b="1" dirty="0">
                <a:latin typeface="ＭＳ ゴシック" panose="020B0609070205080204" pitchFamily="49" charset="-128"/>
                <a:ea typeface="ＭＳ ゴシック" panose="020B0609070205080204" pitchFamily="49" charset="-128"/>
              </a:rPr>
              <a:t>〇従来</a:t>
            </a:r>
            <a:endParaRPr lang="en-US" altLang="ja-JP" b="1" dirty="0">
              <a:latin typeface="ＭＳ ゴシック" panose="020B0609070205080204" pitchFamily="49" charset="-128"/>
              <a:ea typeface="ＭＳ ゴシック" panose="020B0609070205080204" pitchFamily="49" charset="-128"/>
            </a:endParaRPr>
          </a:p>
          <a:p>
            <a:r>
              <a:rPr lang="ja-JP" altLang="en-US" sz="1600" dirty="0" smtClean="0">
                <a:latin typeface="ＭＳ ゴシック" panose="020B0609070205080204" pitchFamily="49" charset="-128"/>
                <a:ea typeface="ＭＳ ゴシック" panose="020B0609070205080204" pitchFamily="49" charset="-128"/>
              </a:rPr>
              <a:t>（表彰数）</a:t>
            </a:r>
            <a:endParaRPr lang="en-US" altLang="ja-JP" sz="1600" dirty="0" smtClean="0">
              <a:latin typeface="ＭＳ ゴシック" panose="020B0609070205080204" pitchFamily="49" charset="-128"/>
              <a:ea typeface="ＭＳ ゴシック" panose="020B0609070205080204" pitchFamily="49" charset="-128"/>
            </a:endParaRPr>
          </a:p>
          <a:p>
            <a:r>
              <a:rPr lang="ja-JP" altLang="en-US" sz="1600" dirty="0" smtClean="0">
                <a:latin typeface="ＭＳ ゴシック" panose="020B0609070205080204" pitchFamily="49" charset="-128"/>
                <a:ea typeface="ＭＳ ゴシック" panose="020B0609070205080204" pitchFamily="49" charset="-128"/>
              </a:rPr>
              <a:t>　</a:t>
            </a:r>
            <a:r>
              <a:rPr lang="ja-JP" altLang="ja-JP" sz="1600" dirty="0" smtClean="0"/>
              <a:t>大阪府知事賞</a:t>
            </a:r>
            <a:r>
              <a:rPr lang="ja-JP" altLang="en-US" sz="1600" dirty="0" smtClean="0"/>
              <a:t>：１事業者</a:t>
            </a:r>
            <a:endParaRPr lang="en-US" altLang="ja-JP" sz="1600" dirty="0" smtClean="0"/>
          </a:p>
          <a:p>
            <a:r>
              <a:rPr lang="ja-JP" altLang="en-US" sz="1600" dirty="0"/>
              <a:t>　</a:t>
            </a:r>
            <a:r>
              <a:rPr lang="ja-JP" altLang="ja-JP" sz="1600" dirty="0"/>
              <a:t>優秀</a:t>
            </a:r>
            <a:r>
              <a:rPr lang="ja-JP" altLang="ja-JP" sz="1600" dirty="0" smtClean="0"/>
              <a:t>賞</a:t>
            </a:r>
            <a:r>
              <a:rPr lang="ja-JP" altLang="en-US" sz="1600" dirty="0" smtClean="0"/>
              <a:t>　　　：３事業者程度</a:t>
            </a:r>
            <a:endParaRPr lang="en-US" altLang="ja-JP" sz="1600" dirty="0" smtClean="0"/>
          </a:p>
          <a:p>
            <a:r>
              <a:rPr lang="ja-JP" altLang="en-US" sz="1600" dirty="0" smtClean="0"/>
              <a:t>　　　　　　　　</a:t>
            </a:r>
            <a:r>
              <a:rPr lang="en-US" altLang="ja-JP" sz="1600" dirty="0" smtClean="0"/>
              <a:t>※H29</a:t>
            </a:r>
            <a:r>
              <a:rPr lang="ja-JP" altLang="en-US" sz="1600" dirty="0" smtClean="0"/>
              <a:t>までは６事業者程度</a:t>
            </a:r>
            <a:endParaRPr lang="en-US" altLang="ja-JP" sz="1600" dirty="0" smtClean="0"/>
          </a:p>
          <a:p>
            <a:r>
              <a:rPr lang="ja-JP" altLang="en-US" sz="1600" dirty="0" smtClean="0"/>
              <a:t>　特別</a:t>
            </a:r>
            <a:r>
              <a:rPr lang="ja-JP" altLang="ja-JP" sz="1600" dirty="0" smtClean="0"/>
              <a:t>賞</a:t>
            </a:r>
            <a:r>
              <a:rPr lang="ja-JP" altLang="en-US" sz="1600" dirty="0" smtClean="0"/>
              <a:t>　　　：授与することがある</a:t>
            </a:r>
            <a:endParaRPr lang="en-US" altLang="ja-JP" sz="1600" dirty="0" smtClean="0"/>
          </a:p>
          <a:p>
            <a:r>
              <a:rPr lang="ja-JP" altLang="en-US" sz="1600" dirty="0" smtClean="0">
                <a:latin typeface="ＭＳ ゴシック" panose="020B0609070205080204" pitchFamily="49" charset="-128"/>
                <a:ea typeface="ＭＳ ゴシック" panose="020B0609070205080204" pitchFamily="49" charset="-128"/>
              </a:rPr>
              <a:t>（各賞の決定方法）</a:t>
            </a:r>
            <a:endParaRPr lang="en-US" altLang="ja-JP" sz="1600" dirty="0" smtClean="0"/>
          </a:p>
          <a:p>
            <a:r>
              <a:rPr lang="ja-JP" altLang="ja-JP" sz="1600" dirty="0" smtClean="0"/>
              <a:t>他</a:t>
            </a:r>
            <a:r>
              <a:rPr lang="ja-JP" altLang="ja-JP" sz="1600" dirty="0"/>
              <a:t>の事業者等の模範となる最も優れた取組みを実施した事業者等に大阪府知事賞を授与し、その他優れた取組みを実施した事業者等には優秀賞を授与する</a:t>
            </a:r>
            <a:r>
              <a:rPr lang="ja-JP" altLang="ja-JP" sz="1600" dirty="0" smtClean="0"/>
              <a:t>。</a:t>
            </a:r>
            <a:endParaRPr lang="en-US" altLang="ja-JP" sz="1600" dirty="0" smtClean="0"/>
          </a:p>
          <a:p>
            <a:r>
              <a:rPr lang="ja-JP" altLang="en-US" sz="1600" dirty="0"/>
              <a:t>　</a:t>
            </a:r>
            <a:r>
              <a:rPr lang="ja-JP" altLang="en-US" sz="1600" dirty="0" smtClean="0"/>
              <a:t>また、</a:t>
            </a:r>
            <a:r>
              <a:rPr lang="ja-JP" altLang="ja-JP" sz="1600" dirty="0" smtClean="0"/>
              <a:t>その他</a:t>
            </a:r>
            <a:r>
              <a:rPr lang="ja-JP" altLang="en-US" sz="1600" dirty="0" smtClean="0"/>
              <a:t>特に</a:t>
            </a:r>
            <a:r>
              <a:rPr lang="ja-JP" altLang="ja-JP" sz="1600" dirty="0" smtClean="0"/>
              <a:t>優れた</a:t>
            </a:r>
            <a:r>
              <a:rPr lang="ja-JP" altLang="ja-JP" sz="1600" dirty="0"/>
              <a:t>取組みを実施した事業者等には</a:t>
            </a:r>
            <a:r>
              <a:rPr lang="ja-JP" altLang="en-US" sz="1600" dirty="0"/>
              <a:t>特別</a:t>
            </a:r>
            <a:r>
              <a:rPr lang="ja-JP" altLang="ja-JP" sz="1600" dirty="0"/>
              <a:t>賞を授与する</a:t>
            </a:r>
            <a:r>
              <a:rPr lang="ja-JP" altLang="en-US" sz="1600" dirty="0"/>
              <a:t>こと</a:t>
            </a:r>
            <a:r>
              <a:rPr lang="ja-JP" altLang="en-US" sz="1600" dirty="0" smtClean="0"/>
              <a:t>があ</a:t>
            </a:r>
            <a:r>
              <a:rPr lang="ja-JP" altLang="en-US" sz="1600" dirty="0"/>
              <a:t>る</a:t>
            </a:r>
            <a:r>
              <a:rPr lang="ja-JP" altLang="ja-JP" sz="1600" dirty="0" smtClean="0"/>
              <a:t>。</a:t>
            </a:r>
            <a:endParaRPr lang="en-US" altLang="ja-JP" sz="1600" dirty="0"/>
          </a:p>
        </p:txBody>
      </p:sp>
      <p:sp>
        <p:nvSpPr>
          <p:cNvPr id="19" name="正方形/長方形 18"/>
          <p:cNvSpPr/>
          <p:nvPr/>
        </p:nvSpPr>
        <p:spPr>
          <a:xfrm>
            <a:off x="374071" y="598092"/>
            <a:ext cx="8470326" cy="49641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2000" b="1" dirty="0" smtClean="0"/>
              <a:t>（案）表彰数及び各賞の決定方法を見直す。</a:t>
            </a:r>
            <a:endParaRPr kumimoji="1" lang="ja-JP" altLang="en-US" sz="2000" b="1" dirty="0">
              <a:latin typeface="ＭＳ ゴシック" panose="020B0609070205080204" pitchFamily="49" charset="-128"/>
              <a:ea typeface="ＭＳ ゴシック" panose="020B0609070205080204" pitchFamily="49"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957623366"/>
              </p:ext>
            </p:extLst>
          </p:nvPr>
        </p:nvGraphicFramePr>
        <p:xfrm>
          <a:off x="4826579" y="4010010"/>
          <a:ext cx="4017818" cy="1371600"/>
        </p:xfrm>
        <a:graphic>
          <a:graphicData uri="http://schemas.openxmlformats.org/drawingml/2006/table">
            <a:tbl>
              <a:tblPr firstRow="1" bandRow="1">
                <a:tableStyleId>{5940675A-B579-460E-94D1-54222C63F5DA}</a:tableStyleId>
              </a:tblPr>
              <a:tblGrid>
                <a:gridCol w="2008909">
                  <a:extLst>
                    <a:ext uri="{9D8B030D-6E8A-4147-A177-3AD203B41FA5}">
                      <a16:colId xmlns:a16="http://schemas.microsoft.com/office/drawing/2014/main" val="1339310290"/>
                    </a:ext>
                  </a:extLst>
                </a:gridCol>
                <a:gridCol w="2008909">
                  <a:extLst>
                    <a:ext uri="{9D8B030D-6E8A-4147-A177-3AD203B41FA5}">
                      <a16:colId xmlns:a16="http://schemas.microsoft.com/office/drawing/2014/main" val="1837460582"/>
                    </a:ext>
                  </a:extLst>
                </a:gridCol>
              </a:tblGrid>
              <a:tr h="302183">
                <a:tc>
                  <a:txBody>
                    <a:bodyPr/>
                    <a:lstStyle/>
                    <a:p>
                      <a:pPr algn="ctr"/>
                      <a:r>
                        <a:rPr kumimoji="1" lang="ja-JP" altLang="en-US" b="1" dirty="0" smtClean="0"/>
                        <a:t>緩和策部門</a:t>
                      </a:r>
                      <a:endParaRPr kumimoji="1" lang="ja-JP" altLang="en-US" b="1"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accent1">
                        <a:lumMod val="40000"/>
                        <a:lumOff val="60000"/>
                      </a:schemeClr>
                    </a:solidFill>
                  </a:tcPr>
                </a:tc>
                <a:tc>
                  <a:txBody>
                    <a:bodyPr/>
                    <a:lstStyle/>
                    <a:p>
                      <a:pPr algn="ctr"/>
                      <a:r>
                        <a:rPr kumimoji="1" lang="ja-JP" altLang="en-US" b="1" dirty="0" smtClean="0"/>
                        <a:t>適応策部門</a:t>
                      </a:r>
                      <a:endParaRPr kumimoji="1" lang="ja-JP" altLang="en-US" b="1"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accent1">
                        <a:lumMod val="40000"/>
                        <a:lumOff val="60000"/>
                      </a:schemeClr>
                    </a:solidFill>
                  </a:tcPr>
                </a:tc>
                <a:extLst>
                  <a:ext uri="{0D108BD9-81ED-4DB2-BD59-A6C34878D82A}">
                    <a16:rowId xmlns:a16="http://schemas.microsoft.com/office/drawing/2014/main" val="1332881569"/>
                  </a:ext>
                </a:extLst>
              </a:tr>
              <a:tr h="302183">
                <a:tc>
                  <a:txBody>
                    <a:bodyPr/>
                    <a:lstStyle/>
                    <a:p>
                      <a:r>
                        <a:rPr kumimoji="1" lang="ja-JP" altLang="en-US" sz="1600" dirty="0" smtClean="0"/>
                        <a:t>府知事賞：最大１</a:t>
                      </a:r>
                      <a:endParaRPr kumimoji="1" lang="ja-JP" altLang="en-US" sz="16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c>
                  <a:txBody>
                    <a:bodyPr/>
                    <a:lstStyle/>
                    <a:p>
                      <a:r>
                        <a:rPr kumimoji="1" lang="ja-JP" altLang="en-US" sz="1600" dirty="0" smtClean="0"/>
                        <a:t>府知事賞：最大１</a:t>
                      </a:r>
                      <a:endParaRPr kumimoji="1" lang="ja-JP" altLang="en-US" sz="16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51718048"/>
                  </a:ext>
                </a:extLst>
              </a:tr>
              <a:tr h="302183">
                <a:tc>
                  <a:txBody>
                    <a:bodyPr/>
                    <a:lstStyle/>
                    <a:p>
                      <a:r>
                        <a:rPr kumimoji="1" lang="ja-JP" altLang="en-US" sz="1600" dirty="0" smtClean="0"/>
                        <a:t>優秀賞：２程度</a:t>
                      </a:r>
                      <a:endParaRPr kumimoji="1" lang="ja-JP" altLang="en-US" sz="16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r>
                        <a:rPr kumimoji="1" lang="ja-JP" altLang="en-US" sz="1600" dirty="0" smtClean="0"/>
                        <a:t>優秀賞：２程度</a:t>
                      </a:r>
                      <a:endParaRPr kumimoji="1" lang="ja-JP" altLang="en-US" sz="16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accent1">
                        <a:lumMod val="20000"/>
                        <a:lumOff val="80000"/>
                      </a:schemeClr>
                    </a:solidFill>
                  </a:tcPr>
                </a:tc>
                <a:extLst>
                  <a:ext uri="{0D108BD9-81ED-4DB2-BD59-A6C34878D82A}">
                    <a16:rowId xmlns:a16="http://schemas.microsoft.com/office/drawing/2014/main" val="1731306547"/>
                  </a:ext>
                </a:extLst>
              </a:tr>
              <a:tr h="302183">
                <a:tc>
                  <a:txBody>
                    <a:bodyPr/>
                    <a:lstStyle/>
                    <a:p>
                      <a:r>
                        <a:rPr kumimoji="1" lang="ja-JP" altLang="en-US" sz="1600" dirty="0" smtClean="0"/>
                        <a:t>特別賞：若干数</a:t>
                      </a:r>
                      <a:endParaRPr kumimoji="1" lang="ja-JP" altLang="en-US" sz="16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r>
                        <a:rPr kumimoji="1" lang="ja-JP" altLang="en-US" sz="1600" dirty="0" smtClean="0"/>
                        <a:t>特別賞：若干数</a:t>
                      </a:r>
                      <a:endParaRPr kumimoji="1" lang="ja-JP" altLang="en-US" sz="16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36199084"/>
                  </a:ext>
                </a:extLst>
              </a:tr>
            </a:tbl>
          </a:graphicData>
        </a:graphic>
      </p:graphicFrame>
      <p:graphicFrame>
        <p:nvGraphicFramePr>
          <p:cNvPr id="24" name="表 23"/>
          <p:cNvGraphicFramePr>
            <a:graphicFrameLocks noGrp="1"/>
          </p:cNvGraphicFramePr>
          <p:nvPr>
            <p:extLst>
              <p:ext uri="{D42A27DB-BD31-4B8C-83A1-F6EECF244321}">
                <p14:modId xmlns:p14="http://schemas.microsoft.com/office/powerpoint/2010/main" val="3782203717"/>
              </p:ext>
            </p:extLst>
          </p:nvPr>
        </p:nvGraphicFramePr>
        <p:xfrm>
          <a:off x="5985168" y="1220413"/>
          <a:ext cx="2008909" cy="1645920"/>
        </p:xfrm>
        <a:graphic>
          <a:graphicData uri="http://schemas.openxmlformats.org/drawingml/2006/table">
            <a:tbl>
              <a:tblPr firstRow="1" bandRow="1">
                <a:tableStyleId>{5940675A-B579-460E-94D1-54222C63F5DA}</a:tableStyleId>
              </a:tblPr>
              <a:tblGrid>
                <a:gridCol w="2008909">
                  <a:extLst>
                    <a:ext uri="{9D8B030D-6E8A-4147-A177-3AD203B41FA5}">
                      <a16:colId xmlns:a16="http://schemas.microsoft.com/office/drawing/2014/main" val="1339310290"/>
                    </a:ext>
                  </a:extLst>
                </a:gridCol>
              </a:tblGrid>
              <a:tr h="521575">
                <a:tc>
                  <a:txBody>
                    <a:bodyPr/>
                    <a:lstStyle/>
                    <a:p>
                      <a:pPr algn="ctr"/>
                      <a:r>
                        <a:rPr kumimoji="1" lang="ja-JP" altLang="en-US" sz="1800" b="1" dirty="0" smtClean="0">
                          <a:latin typeface="ＭＳ ゴシック" panose="020B0609070205080204" pitchFamily="49" charset="-128"/>
                          <a:ea typeface="ＭＳ ゴシック" panose="020B0609070205080204" pitchFamily="49" charset="-128"/>
                        </a:rPr>
                        <a:t>仮称　事業者部門公募型</a:t>
                      </a:r>
                      <a:endParaRPr kumimoji="1" lang="ja-JP" altLang="en-US" b="1"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accent1">
                        <a:lumMod val="40000"/>
                        <a:lumOff val="60000"/>
                      </a:schemeClr>
                    </a:solidFill>
                  </a:tcPr>
                </a:tc>
                <a:extLst>
                  <a:ext uri="{0D108BD9-81ED-4DB2-BD59-A6C34878D82A}">
                    <a16:rowId xmlns:a16="http://schemas.microsoft.com/office/drawing/2014/main" val="1332881569"/>
                  </a:ext>
                </a:extLst>
              </a:tr>
              <a:tr h="302183">
                <a:tc>
                  <a:txBody>
                    <a:bodyPr/>
                    <a:lstStyle/>
                    <a:p>
                      <a:r>
                        <a:rPr kumimoji="1" lang="ja-JP" altLang="en-US" sz="1600" dirty="0" smtClean="0"/>
                        <a:t>府知事賞：１</a:t>
                      </a:r>
                      <a:endParaRPr kumimoji="1" lang="ja-JP" altLang="en-US" sz="16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51718048"/>
                  </a:ext>
                </a:extLst>
              </a:tr>
              <a:tr h="302183">
                <a:tc>
                  <a:txBody>
                    <a:bodyPr/>
                    <a:lstStyle/>
                    <a:p>
                      <a:r>
                        <a:rPr kumimoji="1" lang="ja-JP" altLang="en-US" sz="1600" dirty="0" smtClean="0"/>
                        <a:t>優秀賞：３程度</a:t>
                      </a:r>
                      <a:endParaRPr kumimoji="1" lang="ja-JP" altLang="en-US" sz="16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accent1">
                        <a:lumMod val="20000"/>
                        <a:lumOff val="80000"/>
                      </a:schemeClr>
                    </a:solidFill>
                  </a:tcPr>
                </a:tc>
                <a:extLst>
                  <a:ext uri="{0D108BD9-81ED-4DB2-BD59-A6C34878D82A}">
                    <a16:rowId xmlns:a16="http://schemas.microsoft.com/office/drawing/2014/main" val="1731306547"/>
                  </a:ext>
                </a:extLst>
              </a:tr>
              <a:tr h="302183">
                <a:tc>
                  <a:txBody>
                    <a:bodyPr/>
                    <a:lstStyle/>
                    <a:p>
                      <a:r>
                        <a:rPr kumimoji="1" lang="ja-JP" altLang="en-US" sz="1600" dirty="0" smtClean="0"/>
                        <a:t>特別賞：若干数</a:t>
                      </a:r>
                      <a:endParaRPr kumimoji="1" lang="ja-JP" altLang="en-US" sz="16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36199084"/>
                  </a:ext>
                </a:extLst>
              </a:tr>
            </a:tbl>
          </a:graphicData>
        </a:graphic>
      </p:graphicFrame>
      <p:sp>
        <p:nvSpPr>
          <p:cNvPr id="6" name="スライド番号プレースホルダー 5"/>
          <p:cNvSpPr>
            <a:spLocks noGrp="1"/>
          </p:cNvSpPr>
          <p:nvPr>
            <p:ph type="sldNum" sz="quarter" idx="12"/>
          </p:nvPr>
        </p:nvSpPr>
        <p:spPr/>
        <p:txBody>
          <a:bodyPr/>
          <a:lstStyle/>
          <a:p>
            <a:fld id="{EB93A50F-5785-4EC6-9E7C-C6E00FA627EB}" type="slidenum">
              <a:rPr kumimoji="1" lang="ja-JP" altLang="en-US" smtClean="0"/>
              <a:pPr/>
              <a:t>13</a:t>
            </a:fld>
            <a:endParaRPr kumimoji="1" lang="ja-JP" altLang="en-US"/>
          </a:p>
        </p:txBody>
      </p:sp>
    </p:spTree>
    <p:extLst>
      <p:ext uri="{BB962C8B-B14F-4D97-AF65-F5344CB8AC3E}">
        <p14:creationId xmlns:p14="http://schemas.microsoft.com/office/powerpoint/2010/main" val="6325323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454913" y="1094828"/>
            <a:ext cx="8338705" cy="3136132"/>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nSpc>
                <a:spcPts val="2400"/>
              </a:lnSpc>
            </a:pPr>
            <a:r>
              <a:rPr lang="ja-JP" altLang="en-US" dirty="0">
                <a:solidFill>
                  <a:schemeClr val="tx1"/>
                </a:solidFill>
                <a:latin typeface="ＭＳ ゴシック" panose="020B0609070205080204" pitchFamily="49" charset="-128"/>
                <a:ea typeface="ＭＳ ゴシック" panose="020B0609070205080204" pitchFamily="49" charset="-128"/>
              </a:rPr>
              <a:t>〇対象分野　表彰対象を現状の分野（緩和策）に加え、適応策も追加</a:t>
            </a:r>
          </a:p>
          <a:p>
            <a:pPr>
              <a:lnSpc>
                <a:spcPts val="2400"/>
              </a:lnSpc>
            </a:pPr>
            <a:r>
              <a:rPr lang="ja-JP" altLang="en-US" dirty="0">
                <a:solidFill>
                  <a:schemeClr val="tx1"/>
                </a:solidFill>
                <a:latin typeface="ＭＳ ゴシック" panose="020B0609070205080204" pitchFamily="49" charset="-128"/>
                <a:ea typeface="ＭＳ ゴシック" panose="020B0609070205080204" pitchFamily="49" charset="-128"/>
              </a:rPr>
              <a:t>〇募集方法　応募（自薦）だけでなく推薦（他薦）による募集を</a:t>
            </a:r>
            <a:r>
              <a:rPr lang="ja-JP" altLang="en-US" dirty="0" smtClean="0">
                <a:solidFill>
                  <a:schemeClr val="tx1"/>
                </a:solidFill>
                <a:latin typeface="ＭＳ ゴシック" panose="020B0609070205080204" pitchFamily="49" charset="-128"/>
                <a:ea typeface="ＭＳ ゴシック" panose="020B0609070205080204" pitchFamily="49" charset="-128"/>
              </a:rPr>
              <a:t>追加</a:t>
            </a:r>
            <a:endParaRPr lang="en-US" altLang="ja-JP" dirty="0" smtClean="0">
              <a:solidFill>
                <a:schemeClr val="tx1"/>
              </a:solidFill>
              <a:latin typeface="ＭＳ ゴシック" panose="020B0609070205080204" pitchFamily="49" charset="-128"/>
              <a:ea typeface="ＭＳ ゴシック" panose="020B0609070205080204" pitchFamily="49" charset="-128"/>
            </a:endParaRPr>
          </a:p>
          <a:p>
            <a:pPr>
              <a:lnSpc>
                <a:spcPts val="2400"/>
              </a:lnSpc>
            </a:pPr>
            <a:r>
              <a:rPr lang="ja-JP" altLang="en-US" dirty="0" smtClean="0">
                <a:solidFill>
                  <a:schemeClr val="tx1"/>
                </a:solidFill>
                <a:latin typeface="ＭＳ ゴシック" panose="020B0609070205080204" pitchFamily="49" charset="-128"/>
                <a:ea typeface="ＭＳ ゴシック" panose="020B0609070205080204" pitchFamily="49" charset="-128"/>
              </a:rPr>
              <a:t>〇募集期間　２か月から３か月に延長</a:t>
            </a:r>
            <a:endParaRPr lang="ja-JP" altLang="en-US" dirty="0">
              <a:solidFill>
                <a:schemeClr val="tx1"/>
              </a:solidFill>
              <a:latin typeface="ＭＳ ゴシック" panose="020B0609070205080204" pitchFamily="49" charset="-128"/>
              <a:ea typeface="ＭＳ ゴシック" panose="020B0609070205080204" pitchFamily="49" charset="-128"/>
            </a:endParaRPr>
          </a:p>
          <a:p>
            <a:pPr>
              <a:lnSpc>
                <a:spcPts val="2400"/>
              </a:lnSpc>
            </a:pPr>
            <a:r>
              <a:rPr lang="ja-JP" altLang="en-US" dirty="0">
                <a:solidFill>
                  <a:schemeClr val="tx1"/>
                </a:solidFill>
                <a:latin typeface="ＭＳ ゴシック" panose="020B0609070205080204" pitchFamily="49" charset="-128"/>
                <a:ea typeface="ＭＳ ゴシック" panose="020B0609070205080204" pitchFamily="49" charset="-128"/>
              </a:rPr>
              <a:t>〇選定基準　気候変動アクション環境大臣</a:t>
            </a:r>
            <a:r>
              <a:rPr lang="ja-JP" altLang="en-US" dirty="0" smtClean="0">
                <a:solidFill>
                  <a:schemeClr val="tx1"/>
                </a:solidFill>
                <a:latin typeface="ＭＳ ゴシック" panose="020B0609070205080204" pitchFamily="49" charset="-128"/>
                <a:ea typeface="ＭＳ ゴシック" panose="020B0609070205080204" pitchFamily="49" charset="-128"/>
              </a:rPr>
              <a:t>表彰に準ずる</a:t>
            </a:r>
            <a:endParaRPr lang="en-US" altLang="ja-JP" dirty="0" smtClean="0">
              <a:solidFill>
                <a:schemeClr val="tx1"/>
              </a:solidFill>
              <a:latin typeface="ＭＳ ゴシック" panose="020B0609070205080204" pitchFamily="49" charset="-128"/>
              <a:ea typeface="ＭＳ ゴシック" panose="020B0609070205080204" pitchFamily="49" charset="-128"/>
            </a:endParaRPr>
          </a:p>
          <a:p>
            <a:pPr>
              <a:lnSpc>
                <a:spcPts val="2400"/>
              </a:lnSpc>
            </a:pPr>
            <a:r>
              <a:rPr lang="ja-JP" altLang="en-US" dirty="0" smtClean="0">
                <a:solidFill>
                  <a:schemeClr val="tx1"/>
                </a:solidFill>
                <a:latin typeface="ＭＳ ゴシック" panose="020B0609070205080204" pitchFamily="49" charset="-128"/>
                <a:ea typeface="ＭＳ ゴシック" panose="020B0609070205080204" pitchFamily="49" charset="-128"/>
              </a:rPr>
              <a:t>〇表</a:t>
            </a:r>
            <a:r>
              <a:rPr lang="ja-JP" altLang="en-US" dirty="0">
                <a:solidFill>
                  <a:schemeClr val="tx1"/>
                </a:solidFill>
                <a:latin typeface="ＭＳ ゴシック" panose="020B0609070205080204" pitchFamily="49" charset="-128"/>
                <a:ea typeface="ＭＳ ゴシック" panose="020B0609070205080204" pitchFamily="49" charset="-128"/>
              </a:rPr>
              <a:t>彰件数　</a:t>
            </a:r>
            <a:r>
              <a:rPr lang="ja-JP" altLang="en-US" dirty="0" smtClean="0">
                <a:solidFill>
                  <a:schemeClr val="tx1"/>
                </a:solidFill>
                <a:latin typeface="ＭＳ ゴシック" panose="020B0609070205080204" pitchFamily="49" charset="-128"/>
                <a:ea typeface="ＭＳ ゴシック" panose="020B0609070205080204" pitchFamily="49" charset="-128"/>
              </a:rPr>
              <a:t>府知事賞：最大２事業者（緩和策・適応策それぞれ１事業者）</a:t>
            </a:r>
            <a:endParaRPr lang="en-US" altLang="ja-JP" dirty="0" smtClean="0">
              <a:solidFill>
                <a:schemeClr val="tx1"/>
              </a:solidFill>
              <a:latin typeface="ＭＳ ゴシック" panose="020B0609070205080204" pitchFamily="49" charset="-128"/>
              <a:ea typeface="ＭＳ ゴシック" panose="020B0609070205080204" pitchFamily="49" charset="-128"/>
            </a:endParaRPr>
          </a:p>
          <a:p>
            <a:pPr>
              <a:lnSpc>
                <a:spcPts val="2400"/>
              </a:lnSpc>
            </a:pPr>
            <a:r>
              <a:rPr lang="ja-JP" altLang="en-US" dirty="0">
                <a:solidFill>
                  <a:schemeClr val="tx1"/>
                </a:solidFill>
                <a:latin typeface="ＭＳ ゴシック" panose="020B0609070205080204" pitchFamily="49" charset="-128"/>
                <a:ea typeface="ＭＳ ゴシック" panose="020B0609070205080204" pitchFamily="49" charset="-128"/>
              </a:rPr>
              <a:t>　</a:t>
            </a:r>
            <a:r>
              <a:rPr lang="ja-JP" altLang="en-US" dirty="0" smtClean="0">
                <a:solidFill>
                  <a:schemeClr val="tx1"/>
                </a:solidFill>
                <a:latin typeface="ＭＳ ゴシック" panose="020B0609070205080204" pitchFamily="49" charset="-128"/>
                <a:ea typeface="ＭＳ ゴシック" panose="020B0609070205080204" pitchFamily="49" charset="-128"/>
              </a:rPr>
              <a:t>　　　　　　緩和策、適応策それぞれ</a:t>
            </a:r>
            <a:r>
              <a:rPr lang="en-US" altLang="ja-JP" dirty="0" smtClean="0">
                <a:solidFill>
                  <a:schemeClr val="tx1"/>
                </a:solidFill>
                <a:latin typeface="ＭＳ ゴシック" panose="020B0609070205080204" pitchFamily="49" charset="-128"/>
                <a:ea typeface="ＭＳ ゴシック" panose="020B0609070205080204" pitchFamily="49" charset="-128"/>
              </a:rPr>
              <a:t>80</a:t>
            </a:r>
            <a:r>
              <a:rPr lang="ja-JP" altLang="en-US" dirty="0" smtClean="0">
                <a:solidFill>
                  <a:schemeClr val="tx1"/>
                </a:solidFill>
                <a:latin typeface="ＭＳ ゴシック" panose="020B0609070205080204" pitchFamily="49" charset="-128"/>
                <a:ea typeface="ＭＳ ゴシック" panose="020B0609070205080204" pitchFamily="49" charset="-128"/>
              </a:rPr>
              <a:t>点以上かつ最も優れた候補者</a:t>
            </a:r>
            <a:endParaRPr lang="en-US" altLang="ja-JP" dirty="0" smtClean="0">
              <a:solidFill>
                <a:schemeClr val="tx1"/>
              </a:solidFill>
              <a:latin typeface="ＭＳ ゴシック" panose="020B0609070205080204" pitchFamily="49" charset="-128"/>
              <a:ea typeface="ＭＳ ゴシック" panose="020B0609070205080204" pitchFamily="49" charset="-128"/>
            </a:endParaRPr>
          </a:p>
          <a:p>
            <a:pPr>
              <a:lnSpc>
                <a:spcPts val="2400"/>
              </a:lnSpc>
            </a:pPr>
            <a:r>
              <a:rPr lang="ja-JP" altLang="en-US" dirty="0" smtClean="0">
                <a:solidFill>
                  <a:schemeClr val="tx1"/>
                </a:solidFill>
                <a:latin typeface="ＭＳ ゴシック" panose="020B0609070205080204" pitchFamily="49" charset="-128"/>
                <a:ea typeface="ＭＳ ゴシック" panose="020B0609070205080204" pitchFamily="49" charset="-128"/>
              </a:rPr>
              <a:t>　　　　　　優秀賞：４事</a:t>
            </a:r>
            <a:r>
              <a:rPr lang="ja-JP" altLang="en-US" dirty="0">
                <a:solidFill>
                  <a:schemeClr val="tx1"/>
                </a:solidFill>
                <a:latin typeface="ＭＳ ゴシック" panose="020B0609070205080204" pitchFamily="49" charset="-128"/>
                <a:ea typeface="ＭＳ ゴシック" panose="020B0609070205080204" pitchFamily="49" charset="-128"/>
              </a:rPr>
              <a:t>業者</a:t>
            </a:r>
            <a:r>
              <a:rPr lang="ja-JP" altLang="en-US" dirty="0" smtClean="0">
                <a:solidFill>
                  <a:schemeClr val="tx1"/>
                </a:solidFill>
                <a:latin typeface="ＭＳ ゴシック" panose="020B0609070205080204" pitchFamily="49" charset="-128"/>
                <a:ea typeface="ＭＳ ゴシック" panose="020B0609070205080204" pitchFamily="49" charset="-128"/>
              </a:rPr>
              <a:t>程度（緩和策・適応策それぞれ２事業者程度）</a:t>
            </a:r>
            <a:endParaRPr lang="ja-JP" altLang="en-US" dirty="0">
              <a:solidFill>
                <a:schemeClr val="tx1"/>
              </a:solidFill>
              <a:latin typeface="ＭＳ ゴシック" panose="020B0609070205080204" pitchFamily="49" charset="-128"/>
              <a:ea typeface="ＭＳ ゴシック" panose="020B0609070205080204" pitchFamily="49" charset="-128"/>
            </a:endParaRPr>
          </a:p>
          <a:p>
            <a:pPr>
              <a:lnSpc>
                <a:spcPts val="2400"/>
              </a:lnSpc>
            </a:pPr>
            <a:r>
              <a:rPr lang="ja-JP" altLang="en-US" dirty="0" smtClean="0">
                <a:solidFill>
                  <a:schemeClr val="tx1"/>
                </a:solidFill>
                <a:latin typeface="ＭＳ ゴシック" panose="020B0609070205080204" pitchFamily="49" charset="-128"/>
                <a:ea typeface="ＭＳ ゴシック" panose="020B0609070205080204" pitchFamily="49" charset="-128"/>
              </a:rPr>
              <a:t>　　　　　　　緩和策、適応策それぞれ</a:t>
            </a:r>
            <a:r>
              <a:rPr lang="en-US" altLang="ja-JP" dirty="0" smtClean="0">
                <a:solidFill>
                  <a:schemeClr val="tx1"/>
                </a:solidFill>
                <a:latin typeface="ＭＳ ゴシック" panose="020B0609070205080204" pitchFamily="49" charset="-128"/>
                <a:ea typeface="ＭＳ ゴシック" panose="020B0609070205080204" pitchFamily="49" charset="-128"/>
              </a:rPr>
              <a:t>60</a:t>
            </a:r>
            <a:r>
              <a:rPr lang="ja-JP" altLang="en-US" dirty="0" smtClean="0">
                <a:solidFill>
                  <a:schemeClr val="tx1"/>
                </a:solidFill>
                <a:latin typeface="ＭＳ ゴシック" panose="020B0609070205080204" pitchFamily="49" charset="-128"/>
                <a:ea typeface="ＭＳ ゴシック" panose="020B0609070205080204" pitchFamily="49" charset="-128"/>
              </a:rPr>
              <a:t>点以上かつ優れた候補者</a:t>
            </a:r>
            <a:endParaRPr lang="en-US" altLang="ja-JP" dirty="0" smtClean="0">
              <a:solidFill>
                <a:schemeClr val="tx1"/>
              </a:solidFill>
              <a:latin typeface="ＭＳ ゴシック" panose="020B0609070205080204" pitchFamily="49" charset="-128"/>
              <a:ea typeface="ＭＳ ゴシック" panose="020B0609070205080204" pitchFamily="49" charset="-128"/>
            </a:endParaRPr>
          </a:p>
          <a:p>
            <a:pPr>
              <a:lnSpc>
                <a:spcPts val="2400"/>
              </a:lnSpc>
            </a:pPr>
            <a:r>
              <a:rPr lang="ja-JP" altLang="en-US" dirty="0" smtClean="0">
                <a:solidFill>
                  <a:schemeClr val="tx1"/>
                </a:solidFill>
                <a:latin typeface="ＭＳ ゴシック" panose="020B0609070205080204" pitchFamily="49" charset="-128"/>
                <a:ea typeface="ＭＳ ゴシック" panose="020B0609070205080204" pitchFamily="49" charset="-128"/>
              </a:rPr>
              <a:t>　　　　　　</a:t>
            </a:r>
            <a:r>
              <a:rPr lang="zh-TW" altLang="en-US" dirty="0" smtClean="0">
                <a:solidFill>
                  <a:schemeClr val="tx1"/>
                </a:solidFill>
                <a:latin typeface="ＭＳ ゴシック" panose="020B0609070205080204" pitchFamily="49" charset="-128"/>
                <a:ea typeface="ＭＳ ゴシック" panose="020B0609070205080204" pitchFamily="49" charset="-128"/>
              </a:rPr>
              <a:t>特別賞：若干数</a:t>
            </a:r>
            <a:endParaRPr lang="en-US" altLang="zh-TW" dirty="0" smtClean="0">
              <a:solidFill>
                <a:schemeClr val="tx1"/>
              </a:solidFill>
              <a:latin typeface="ＭＳ ゴシック" panose="020B0609070205080204" pitchFamily="49" charset="-128"/>
              <a:ea typeface="ＭＳ ゴシック" panose="020B0609070205080204" pitchFamily="49" charset="-128"/>
            </a:endParaRPr>
          </a:p>
          <a:p>
            <a:pPr>
              <a:lnSpc>
                <a:spcPts val="2400"/>
              </a:lnSpc>
            </a:pPr>
            <a:r>
              <a:rPr lang="ja-JP" altLang="en-US" dirty="0">
                <a:solidFill>
                  <a:schemeClr val="tx1"/>
                </a:solidFill>
                <a:latin typeface="ＭＳ ゴシック" panose="020B0609070205080204" pitchFamily="49" charset="-128"/>
                <a:ea typeface="ＭＳ ゴシック" panose="020B0609070205080204" pitchFamily="49" charset="-128"/>
              </a:rPr>
              <a:t>　</a:t>
            </a:r>
            <a:r>
              <a:rPr lang="ja-JP" altLang="en-US" dirty="0" smtClean="0">
                <a:solidFill>
                  <a:schemeClr val="tx1"/>
                </a:solidFill>
                <a:latin typeface="ＭＳ ゴシック" panose="020B0609070205080204" pitchFamily="49" charset="-128"/>
                <a:ea typeface="ＭＳ ゴシック" panose="020B0609070205080204" pitchFamily="49" charset="-128"/>
              </a:rPr>
              <a:t>　　　　　　緩和策、適応策それぞれ</a:t>
            </a:r>
            <a:r>
              <a:rPr lang="en-US" altLang="ja-JP" dirty="0" smtClean="0">
                <a:solidFill>
                  <a:schemeClr val="tx1"/>
                </a:solidFill>
                <a:latin typeface="ＭＳ ゴシック" panose="020B0609070205080204" pitchFamily="49" charset="-128"/>
                <a:ea typeface="ＭＳ ゴシック" panose="020B0609070205080204" pitchFamily="49" charset="-128"/>
              </a:rPr>
              <a:t>60</a:t>
            </a:r>
            <a:r>
              <a:rPr lang="ja-JP" altLang="en-US" dirty="0">
                <a:solidFill>
                  <a:schemeClr val="tx1"/>
                </a:solidFill>
                <a:latin typeface="ＭＳ ゴシック" panose="020B0609070205080204" pitchFamily="49" charset="-128"/>
                <a:ea typeface="ＭＳ ゴシック" panose="020B0609070205080204" pitchFamily="49" charset="-128"/>
              </a:rPr>
              <a:t>点以上</a:t>
            </a:r>
            <a:r>
              <a:rPr lang="ja-JP" altLang="en-US" dirty="0" smtClean="0">
                <a:solidFill>
                  <a:schemeClr val="tx1"/>
                </a:solidFill>
                <a:latin typeface="ＭＳ ゴシック" panose="020B0609070205080204" pitchFamily="49" charset="-128"/>
                <a:ea typeface="ＭＳ ゴシック" panose="020B0609070205080204" pitchFamily="49" charset="-128"/>
              </a:rPr>
              <a:t>かつその他優れた候補者</a:t>
            </a:r>
            <a:endParaRPr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3" name="正方形/長方形 2"/>
          <p:cNvSpPr/>
          <p:nvPr/>
        </p:nvSpPr>
        <p:spPr>
          <a:xfrm>
            <a:off x="2827779" y="328917"/>
            <a:ext cx="3300904" cy="507831"/>
          </a:xfrm>
          <a:prstGeom prst="rect">
            <a:avLst/>
          </a:prstGeom>
        </p:spPr>
        <p:txBody>
          <a:bodyPr wrap="none">
            <a:spAutoFit/>
          </a:bodyPr>
          <a:lstStyle/>
          <a:p>
            <a:pPr algn="ctr"/>
            <a:r>
              <a:rPr lang="ja-JP" altLang="en-US" sz="2700" dirty="0">
                <a:latin typeface="ＭＳ ゴシック" panose="020B0609070205080204" pitchFamily="49" charset="-128"/>
                <a:ea typeface="ＭＳ ゴシック" panose="020B0609070205080204" pitchFamily="49" charset="-128"/>
              </a:rPr>
              <a:t>主な</a:t>
            </a:r>
            <a:r>
              <a:rPr lang="ja-JP" altLang="en-US" sz="2700" dirty="0" smtClean="0">
                <a:latin typeface="ＭＳ ゴシック" panose="020B0609070205080204" pitchFamily="49" charset="-128"/>
                <a:ea typeface="ＭＳ ゴシック" panose="020B0609070205080204" pitchFamily="49" charset="-128"/>
              </a:rPr>
              <a:t>変更項目まとめ</a:t>
            </a:r>
            <a:endParaRPr lang="en-US" altLang="ja-JP" sz="2700" dirty="0">
              <a:latin typeface="ＭＳ ゴシック" panose="020B0609070205080204" pitchFamily="49" charset="-128"/>
              <a:ea typeface="ＭＳ ゴシック" panose="020B0609070205080204" pitchFamily="49" charset="-128"/>
            </a:endParaRPr>
          </a:p>
        </p:txBody>
      </p:sp>
      <p:cxnSp>
        <p:nvCxnSpPr>
          <p:cNvPr id="4" name="直線矢印コネクタ 3"/>
          <p:cNvCxnSpPr/>
          <p:nvPr/>
        </p:nvCxnSpPr>
        <p:spPr>
          <a:xfrm>
            <a:off x="859333" y="5633883"/>
            <a:ext cx="467591"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814574" y="5226952"/>
            <a:ext cx="598241" cy="338554"/>
          </a:xfrm>
          <a:prstGeom prst="rect">
            <a:avLst/>
          </a:prstGeom>
          <a:noFill/>
        </p:spPr>
        <p:txBody>
          <a:bodyPr wrap="none" rtlCol="0">
            <a:spAutoFit/>
          </a:bodyPr>
          <a:lstStyle/>
          <a:p>
            <a:r>
              <a:rPr lang="ja-JP" altLang="en-US" sz="1600" b="1" dirty="0">
                <a:latin typeface="ＭＳ ゴシック" panose="020B0609070205080204" pitchFamily="49" charset="-128"/>
                <a:ea typeface="ＭＳ ゴシック" panose="020B0609070205080204" pitchFamily="49" charset="-128"/>
              </a:rPr>
              <a:t>自薦</a:t>
            </a:r>
          </a:p>
        </p:txBody>
      </p:sp>
      <p:cxnSp>
        <p:nvCxnSpPr>
          <p:cNvPr id="6" name="直線矢印コネクタ 5"/>
          <p:cNvCxnSpPr/>
          <p:nvPr/>
        </p:nvCxnSpPr>
        <p:spPr>
          <a:xfrm>
            <a:off x="859333" y="5831311"/>
            <a:ext cx="467591"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802729" y="6006610"/>
            <a:ext cx="595035" cy="338554"/>
          </a:xfrm>
          <a:prstGeom prst="rect">
            <a:avLst/>
          </a:prstGeom>
          <a:noFill/>
        </p:spPr>
        <p:txBody>
          <a:bodyPr wrap="none" rtlCol="0">
            <a:spAutoFit/>
          </a:bodyPr>
          <a:lstStyle/>
          <a:p>
            <a:r>
              <a:rPr lang="ja-JP" altLang="en-US" sz="1600" dirty="0">
                <a:latin typeface="ＭＳ ゴシック" panose="020B0609070205080204" pitchFamily="49" charset="-128"/>
                <a:ea typeface="ＭＳ ゴシック" panose="020B0609070205080204" pitchFamily="49" charset="-128"/>
              </a:rPr>
              <a:t>他薦</a:t>
            </a:r>
          </a:p>
        </p:txBody>
      </p:sp>
      <p:sp>
        <p:nvSpPr>
          <p:cNvPr id="8" name="乗算 7"/>
          <p:cNvSpPr/>
          <p:nvPr/>
        </p:nvSpPr>
        <p:spPr>
          <a:xfrm>
            <a:off x="807379" y="5642496"/>
            <a:ext cx="491943" cy="386243"/>
          </a:xfrm>
          <a:prstGeom prst="mathMultiply">
            <a:avLst/>
          </a:prstGeom>
          <a:solidFill>
            <a:srgbClr val="FF0000"/>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ja-JP" altLang="en-US" sz="1600">
              <a:latin typeface="ＭＳ ゴシック" panose="020B0609070205080204" pitchFamily="49" charset="-128"/>
              <a:ea typeface="ＭＳ ゴシック" panose="020B0609070205080204" pitchFamily="49" charset="-128"/>
            </a:endParaRPr>
          </a:p>
        </p:txBody>
      </p:sp>
      <p:cxnSp>
        <p:nvCxnSpPr>
          <p:cNvPr id="9" name="直線矢印コネクタ 8"/>
          <p:cNvCxnSpPr/>
          <p:nvPr/>
        </p:nvCxnSpPr>
        <p:spPr>
          <a:xfrm>
            <a:off x="4348067" y="5590385"/>
            <a:ext cx="467591"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4282527" y="5197309"/>
            <a:ext cx="598241" cy="338554"/>
          </a:xfrm>
          <a:prstGeom prst="rect">
            <a:avLst/>
          </a:prstGeom>
          <a:noFill/>
        </p:spPr>
        <p:txBody>
          <a:bodyPr wrap="none" rtlCol="0">
            <a:spAutoFit/>
          </a:bodyPr>
          <a:lstStyle/>
          <a:p>
            <a:r>
              <a:rPr lang="ja-JP" altLang="en-US" sz="1600" b="1" dirty="0">
                <a:latin typeface="ＭＳ ゴシック" panose="020B0609070205080204" pitchFamily="49" charset="-128"/>
                <a:ea typeface="ＭＳ ゴシック" panose="020B0609070205080204" pitchFamily="49" charset="-128"/>
              </a:rPr>
              <a:t>自薦</a:t>
            </a:r>
          </a:p>
        </p:txBody>
      </p:sp>
      <p:cxnSp>
        <p:nvCxnSpPr>
          <p:cNvPr id="11" name="直線矢印コネクタ 10"/>
          <p:cNvCxnSpPr/>
          <p:nvPr/>
        </p:nvCxnSpPr>
        <p:spPr>
          <a:xfrm>
            <a:off x="4348067" y="5787813"/>
            <a:ext cx="467591"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4294543" y="5866561"/>
            <a:ext cx="598241" cy="338554"/>
          </a:xfrm>
          <a:prstGeom prst="rect">
            <a:avLst/>
          </a:prstGeom>
          <a:noFill/>
        </p:spPr>
        <p:txBody>
          <a:bodyPr wrap="none" rtlCol="0">
            <a:spAutoFit/>
          </a:bodyPr>
          <a:lstStyle/>
          <a:p>
            <a:r>
              <a:rPr lang="ja-JP" altLang="en-US" sz="1600" b="1" dirty="0">
                <a:latin typeface="ＭＳ ゴシック" panose="020B0609070205080204" pitchFamily="49" charset="-128"/>
                <a:ea typeface="ＭＳ ゴシック" panose="020B0609070205080204" pitchFamily="49" charset="-128"/>
              </a:rPr>
              <a:t>他薦</a:t>
            </a:r>
          </a:p>
        </p:txBody>
      </p:sp>
      <p:cxnSp>
        <p:nvCxnSpPr>
          <p:cNvPr id="13" name="直線コネクタ 12"/>
          <p:cNvCxnSpPr/>
          <p:nvPr/>
        </p:nvCxnSpPr>
        <p:spPr>
          <a:xfrm>
            <a:off x="3717841" y="4436544"/>
            <a:ext cx="20782" cy="1675745"/>
          </a:xfrm>
          <a:prstGeom prst="line">
            <a:avLst/>
          </a:prstGeom>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370960" y="4474190"/>
            <a:ext cx="955964" cy="3740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a:latin typeface="ＭＳ ゴシック" panose="020B0609070205080204" pitchFamily="49" charset="-128"/>
                <a:ea typeface="ＭＳ ゴシック" panose="020B0609070205080204" pitchFamily="49" charset="-128"/>
              </a:rPr>
              <a:t>現状</a:t>
            </a:r>
          </a:p>
        </p:txBody>
      </p:sp>
      <p:sp>
        <p:nvSpPr>
          <p:cNvPr id="19" name="正方形/長方形 18"/>
          <p:cNvSpPr/>
          <p:nvPr/>
        </p:nvSpPr>
        <p:spPr>
          <a:xfrm>
            <a:off x="4388213" y="4461805"/>
            <a:ext cx="1127414" cy="3740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a:latin typeface="ＭＳ ゴシック" panose="020B0609070205080204" pitchFamily="49" charset="-128"/>
                <a:ea typeface="ＭＳ ゴシック" panose="020B0609070205080204" pitchFamily="49" charset="-128"/>
              </a:rPr>
              <a:t>変更後案</a:t>
            </a:r>
          </a:p>
        </p:txBody>
      </p:sp>
      <p:sp>
        <p:nvSpPr>
          <p:cNvPr id="20" name="テキスト ボックス 19"/>
          <p:cNvSpPr txBox="1"/>
          <p:nvPr/>
        </p:nvSpPr>
        <p:spPr>
          <a:xfrm>
            <a:off x="231902" y="5616781"/>
            <a:ext cx="595035" cy="338554"/>
          </a:xfrm>
          <a:prstGeom prst="rect">
            <a:avLst/>
          </a:prstGeom>
          <a:noFill/>
        </p:spPr>
        <p:txBody>
          <a:bodyPr wrap="none" rtlCol="0">
            <a:spAutoFit/>
          </a:bodyPr>
          <a:lstStyle/>
          <a:p>
            <a:r>
              <a:rPr lang="ja-JP" altLang="en-US" sz="1600" dirty="0">
                <a:latin typeface="ＭＳ ゴシック" panose="020B0609070205080204" pitchFamily="49" charset="-128"/>
                <a:ea typeface="ＭＳ ゴシック" panose="020B0609070205080204" pitchFamily="49" charset="-128"/>
              </a:rPr>
              <a:t>公募</a:t>
            </a:r>
          </a:p>
        </p:txBody>
      </p:sp>
      <p:sp>
        <p:nvSpPr>
          <p:cNvPr id="21" name="テキスト ボックス 20"/>
          <p:cNvSpPr txBox="1"/>
          <p:nvPr/>
        </p:nvSpPr>
        <p:spPr>
          <a:xfrm>
            <a:off x="3817463" y="5551341"/>
            <a:ext cx="530915" cy="300082"/>
          </a:xfrm>
          <a:prstGeom prst="rect">
            <a:avLst/>
          </a:prstGeom>
          <a:noFill/>
        </p:spPr>
        <p:txBody>
          <a:bodyPr wrap="none" rtlCol="0">
            <a:spAutoFit/>
          </a:bodyPr>
          <a:lstStyle/>
          <a:p>
            <a:r>
              <a:rPr lang="ja-JP" altLang="en-US" sz="1350" dirty="0">
                <a:latin typeface="ＭＳ ゴシック" panose="020B0609070205080204" pitchFamily="49" charset="-128"/>
                <a:ea typeface="ＭＳ ゴシック" panose="020B0609070205080204" pitchFamily="49" charset="-128"/>
              </a:rPr>
              <a:t>公募</a:t>
            </a:r>
          </a:p>
        </p:txBody>
      </p:sp>
      <p:graphicFrame>
        <p:nvGraphicFramePr>
          <p:cNvPr id="36" name="表 35"/>
          <p:cNvGraphicFramePr>
            <a:graphicFrameLocks noGrp="1"/>
          </p:cNvGraphicFramePr>
          <p:nvPr>
            <p:extLst>
              <p:ext uri="{D42A27DB-BD31-4B8C-83A1-F6EECF244321}">
                <p14:modId xmlns:p14="http://schemas.microsoft.com/office/powerpoint/2010/main" val="2938735227"/>
              </p:ext>
            </p:extLst>
          </p:nvPr>
        </p:nvGraphicFramePr>
        <p:xfrm>
          <a:off x="4951920" y="5006418"/>
          <a:ext cx="4017818" cy="1371600"/>
        </p:xfrm>
        <a:graphic>
          <a:graphicData uri="http://schemas.openxmlformats.org/drawingml/2006/table">
            <a:tbl>
              <a:tblPr firstRow="1" bandRow="1">
                <a:tableStyleId>{5940675A-B579-460E-94D1-54222C63F5DA}</a:tableStyleId>
              </a:tblPr>
              <a:tblGrid>
                <a:gridCol w="2008909">
                  <a:extLst>
                    <a:ext uri="{9D8B030D-6E8A-4147-A177-3AD203B41FA5}">
                      <a16:colId xmlns:a16="http://schemas.microsoft.com/office/drawing/2014/main" val="1339310290"/>
                    </a:ext>
                  </a:extLst>
                </a:gridCol>
                <a:gridCol w="2008909">
                  <a:extLst>
                    <a:ext uri="{9D8B030D-6E8A-4147-A177-3AD203B41FA5}">
                      <a16:colId xmlns:a16="http://schemas.microsoft.com/office/drawing/2014/main" val="1837460582"/>
                    </a:ext>
                  </a:extLst>
                </a:gridCol>
              </a:tblGrid>
              <a:tr h="302183">
                <a:tc>
                  <a:txBody>
                    <a:bodyPr/>
                    <a:lstStyle/>
                    <a:p>
                      <a:pPr algn="ctr"/>
                      <a:r>
                        <a:rPr kumimoji="1" lang="ja-JP" altLang="en-US" b="1" dirty="0" smtClean="0"/>
                        <a:t>緩和策部門</a:t>
                      </a:r>
                      <a:endParaRPr kumimoji="1" lang="ja-JP" altLang="en-US" b="1"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accent1">
                        <a:lumMod val="40000"/>
                        <a:lumOff val="60000"/>
                      </a:schemeClr>
                    </a:solidFill>
                  </a:tcPr>
                </a:tc>
                <a:tc>
                  <a:txBody>
                    <a:bodyPr/>
                    <a:lstStyle/>
                    <a:p>
                      <a:pPr algn="ctr"/>
                      <a:r>
                        <a:rPr kumimoji="1" lang="ja-JP" altLang="en-US" b="1" dirty="0" smtClean="0"/>
                        <a:t>適応策部門</a:t>
                      </a:r>
                      <a:endParaRPr kumimoji="1" lang="ja-JP" altLang="en-US" b="1"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accent1">
                        <a:lumMod val="40000"/>
                        <a:lumOff val="60000"/>
                      </a:schemeClr>
                    </a:solidFill>
                  </a:tcPr>
                </a:tc>
                <a:extLst>
                  <a:ext uri="{0D108BD9-81ED-4DB2-BD59-A6C34878D82A}">
                    <a16:rowId xmlns:a16="http://schemas.microsoft.com/office/drawing/2014/main" val="1332881569"/>
                  </a:ext>
                </a:extLst>
              </a:tr>
              <a:tr h="302183">
                <a:tc>
                  <a:txBody>
                    <a:bodyPr/>
                    <a:lstStyle/>
                    <a:p>
                      <a:r>
                        <a:rPr kumimoji="1" lang="ja-JP" altLang="en-US" sz="1600" dirty="0" smtClean="0"/>
                        <a:t>府知事賞：最大１</a:t>
                      </a:r>
                      <a:endParaRPr kumimoji="1" lang="ja-JP" altLang="en-US" sz="16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c>
                  <a:txBody>
                    <a:bodyPr/>
                    <a:lstStyle/>
                    <a:p>
                      <a:r>
                        <a:rPr kumimoji="1" lang="ja-JP" altLang="en-US" sz="1600" dirty="0" smtClean="0"/>
                        <a:t>府知事賞：最大１</a:t>
                      </a:r>
                      <a:endParaRPr kumimoji="1" lang="ja-JP" altLang="en-US" sz="16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51718048"/>
                  </a:ext>
                </a:extLst>
              </a:tr>
              <a:tr h="302183">
                <a:tc>
                  <a:txBody>
                    <a:bodyPr/>
                    <a:lstStyle/>
                    <a:p>
                      <a:r>
                        <a:rPr kumimoji="1" lang="ja-JP" altLang="en-US" sz="1600" dirty="0" smtClean="0"/>
                        <a:t>優秀賞：２程度</a:t>
                      </a:r>
                      <a:endParaRPr kumimoji="1" lang="ja-JP" altLang="en-US" sz="16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r>
                        <a:rPr kumimoji="1" lang="ja-JP" altLang="en-US" sz="1600" dirty="0" smtClean="0"/>
                        <a:t>優秀賞：２程度</a:t>
                      </a:r>
                      <a:endParaRPr kumimoji="1" lang="ja-JP" altLang="en-US" sz="16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accent1">
                        <a:lumMod val="20000"/>
                        <a:lumOff val="80000"/>
                      </a:schemeClr>
                    </a:solidFill>
                  </a:tcPr>
                </a:tc>
                <a:extLst>
                  <a:ext uri="{0D108BD9-81ED-4DB2-BD59-A6C34878D82A}">
                    <a16:rowId xmlns:a16="http://schemas.microsoft.com/office/drawing/2014/main" val="1731306547"/>
                  </a:ext>
                </a:extLst>
              </a:tr>
              <a:tr h="302183">
                <a:tc>
                  <a:txBody>
                    <a:bodyPr/>
                    <a:lstStyle/>
                    <a:p>
                      <a:r>
                        <a:rPr kumimoji="1" lang="ja-JP" altLang="en-US" sz="1600" dirty="0" smtClean="0"/>
                        <a:t>特別賞：若干数</a:t>
                      </a:r>
                      <a:endParaRPr kumimoji="1" lang="ja-JP" altLang="en-US" sz="16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r>
                        <a:rPr kumimoji="1" lang="ja-JP" altLang="en-US" sz="1600" dirty="0" smtClean="0"/>
                        <a:t>特別賞：若干数</a:t>
                      </a:r>
                      <a:endParaRPr kumimoji="1" lang="ja-JP" altLang="en-US" sz="16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36199084"/>
                  </a:ext>
                </a:extLst>
              </a:tr>
            </a:tbl>
          </a:graphicData>
        </a:graphic>
      </p:graphicFrame>
      <p:graphicFrame>
        <p:nvGraphicFramePr>
          <p:cNvPr id="37" name="表 36"/>
          <p:cNvGraphicFramePr>
            <a:graphicFrameLocks noGrp="1"/>
          </p:cNvGraphicFramePr>
          <p:nvPr>
            <p:extLst>
              <p:ext uri="{D42A27DB-BD31-4B8C-83A1-F6EECF244321}">
                <p14:modId xmlns:p14="http://schemas.microsoft.com/office/powerpoint/2010/main" val="1500485464"/>
              </p:ext>
            </p:extLst>
          </p:nvPr>
        </p:nvGraphicFramePr>
        <p:xfrm>
          <a:off x="1456900" y="4732098"/>
          <a:ext cx="2008909" cy="1645920"/>
        </p:xfrm>
        <a:graphic>
          <a:graphicData uri="http://schemas.openxmlformats.org/drawingml/2006/table">
            <a:tbl>
              <a:tblPr firstRow="1" bandRow="1">
                <a:tableStyleId>{5940675A-B579-460E-94D1-54222C63F5DA}</a:tableStyleId>
              </a:tblPr>
              <a:tblGrid>
                <a:gridCol w="2008909">
                  <a:extLst>
                    <a:ext uri="{9D8B030D-6E8A-4147-A177-3AD203B41FA5}">
                      <a16:colId xmlns:a16="http://schemas.microsoft.com/office/drawing/2014/main" val="1339310290"/>
                    </a:ext>
                  </a:extLst>
                </a:gridCol>
              </a:tblGrid>
              <a:tr h="521575">
                <a:tc>
                  <a:txBody>
                    <a:bodyPr/>
                    <a:lstStyle/>
                    <a:p>
                      <a:pPr algn="ctr"/>
                      <a:r>
                        <a:rPr kumimoji="1" lang="ja-JP" altLang="en-US" sz="1800" b="1" dirty="0" smtClean="0">
                          <a:latin typeface="ＭＳ ゴシック" panose="020B0609070205080204" pitchFamily="49" charset="-128"/>
                          <a:ea typeface="ＭＳ ゴシック" panose="020B0609070205080204" pitchFamily="49" charset="-128"/>
                        </a:rPr>
                        <a:t>仮称　事業者部門公募型</a:t>
                      </a:r>
                      <a:endParaRPr kumimoji="1" lang="ja-JP" altLang="en-US" b="1"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accent1">
                        <a:lumMod val="40000"/>
                        <a:lumOff val="60000"/>
                      </a:schemeClr>
                    </a:solidFill>
                  </a:tcPr>
                </a:tc>
                <a:extLst>
                  <a:ext uri="{0D108BD9-81ED-4DB2-BD59-A6C34878D82A}">
                    <a16:rowId xmlns:a16="http://schemas.microsoft.com/office/drawing/2014/main" val="1332881569"/>
                  </a:ext>
                </a:extLst>
              </a:tr>
              <a:tr h="302183">
                <a:tc>
                  <a:txBody>
                    <a:bodyPr/>
                    <a:lstStyle/>
                    <a:p>
                      <a:r>
                        <a:rPr kumimoji="1" lang="ja-JP" altLang="en-US" sz="1600" dirty="0" smtClean="0"/>
                        <a:t>府知事賞：１</a:t>
                      </a:r>
                      <a:endParaRPr kumimoji="1" lang="ja-JP" altLang="en-US" sz="16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51718048"/>
                  </a:ext>
                </a:extLst>
              </a:tr>
              <a:tr h="302183">
                <a:tc>
                  <a:txBody>
                    <a:bodyPr/>
                    <a:lstStyle/>
                    <a:p>
                      <a:r>
                        <a:rPr kumimoji="1" lang="ja-JP" altLang="en-US" sz="1600" dirty="0" smtClean="0"/>
                        <a:t>優秀賞：３程度</a:t>
                      </a:r>
                      <a:endParaRPr kumimoji="1" lang="ja-JP" altLang="en-US" sz="16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accent1">
                        <a:lumMod val="20000"/>
                        <a:lumOff val="80000"/>
                      </a:schemeClr>
                    </a:solidFill>
                  </a:tcPr>
                </a:tc>
                <a:extLst>
                  <a:ext uri="{0D108BD9-81ED-4DB2-BD59-A6C34878D82A}">
                    <a16:rowId xmlns:a16="http://schemas.microsoft.com/office/drawing/2014/main" val="1731306547"/>
                  </a:ext>
                </a:extLst>
              </a:tr>
              <a:tr h="302183">
                <a:tc>
                  <a:txBody>
                    <a:bodyPr/>
                    <a:lstStyle/>
                    <a:p>
                      <a:r>
                        <a:rPr kumimoji="1" lang="ja-JP" altLang="en-US" sz="1600" dirty="0" smtClean="0"/>
                        <a:t>特別賞：若干数</a:t>
                      </a:r>
                      <a:endParaRPr kumimoji="1" lang="ja-JP" altLang="en-US" sz="16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36199084"/>
                  </a:ext>
                </a:extLst>
              </a:tr>
            </a:tbl>
          </a:graphicData>
        </a:graphic>
      </p:graphicFrame>
      <p:sp>
        <p:nvSpPr>
          <p:cNvPr id="15" name="テキスト ボックス 14"/>
          <p:cNvSpPr txBox="1"/>
          <p:nvPr/>
        </p:nvSpPr>
        <p:spPr>
          <a:xfrm>
            <a:off x="6575216" y="4269673"/>
            <a:ext cx="2339102" cy="307777"/>
          </a:xfrm>
          <a:prstGeom prst="rect">
            <a:avLst/>
          </a:prstGeom>
          <a:noFill/>
        </p:spPr>
        <p:txBody>
          <a:bodyPr wrap="none" rtlCol="0">
            <a:spAutoFit/>
          </a:bodyPr>
          <a:lstStyle/>
          <a:p>
            <a:r>
              <a:rPr kumimoji="1" lang="en-US" altLang="ja-JP" sz="1400" dirty="0" smtClean="0"/>
              <a:t>※</a:t>
            </a:r>
            <a:r>
              <a:rPr kumimoji="1" lang="ja-JP" altLang="en-US" sz="1400" dirty="0" smtClean="0"/>
              <a:t>令和４年度から変更予定</a:t>
            </a:r>
            <a:endParaRPr kumimoji="1" lang="ja-JP" altLang="en-US" sz="1400" dirty="0"/>
          </a:p>
        </p:txBody>
      </p:sp>
      <p:sp>
        <p:nvSpPr>
          <p:cNvPr id="18" name="スライド番号プレースホルダー 17"/>
          <p:cNvSpPr>
            <a:spLocks noGrp="1"/>
          </p:cNvSpPr>
          <p:nvPr>
            <p:ph type="sldNum" sz="quarter" idx="12"/>
          </p:nvPr>
        </p:nvSpPr>
        <p:spPr/>
        <p:txBody>
          <a:bodyPr/>
          <a:lstStyle/>
          <a:p>
            <a:fld id="{EB93A50F-5785-4EC6-9E7C-C6E00FA627EB}" type="slidenum">
              <a:rPr kumimoji="1" lang="ja-JP" altLang="en-US" smtClean="0"/>
              <a:pPr/>
              <a:t>14</a:t>
            </a:fld>
            <a:endParaRPr kumimoji="1" lang="ja-JP" altLang="en-US"/>
          </a:p>
        </p:txBody>
      </p:sp>
    </p:spTree>
    <p:extLst>
      <p:ext uri="{BB962C8B-B14F-4D97-AF65-F5344CB8AC3E}">
        <p14:creationId xmlns:p14="http://schemas.microsoft.com/office/powerpoint/2010/main" val="26737906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3207702738"/>
              </p:ext>
            </p:extLst>
          </p:nvPr>
        </p:nvGraphicFramePr>
        <p:xfrm>
          <a:off x="349826" y="817418"/>
          <a:ext cx="8596746" cy="5275903"/>
        </p:xfrm>
        <a:graphic>
          <a:graphicData uri="http://schemas.openxmlformats.org/drawingml/2006/table">
            <a:tbl>
              <a:tblPr firstRow="1" bandRow="1">
                <a:tableStyleId>{BDBED569-4797-4DF1-A0F4-6AAB3CD982D8}</a:tableStyleId>
              </a:tblPr>
              <a:tblGrid>
                <a:gridCol w="675410">
                  <a:extLst>
                    <a:ext uri="{9D8B030D-6E8A-4147-A177-3AD203B41FA5}">
                      <a16:colId xmlns:a16="http://schemas.microsoft.com/office/drawing/2014/main" val="2257882522"/>
                    </a:ext>
                  </a:extLst>
                </a:gridCol>
                <a:gridCol w="2092037">
                  <a:extLst>
                    <a:ext uri="{9D8B030D-6E8A-4147-A177-3AD203B41FA5}">
                      <a16:colId xmlns:a16="http://schemas.microsoft.com/office/drawing/2014/main" val="1064789972"/>
                    </a:ext>
                  </a:extLst>
                </a:gridCol>
                <a:gridCol w="5829299">
                  <a:extLst>
                    <a:ext uri="{9D8B030D-6E8A-4147-A177-3AD203B41FA5}">
                      <a16:colId xmlns:a16="http://schemas.microsoft.com/office/drawing/2014/main" val="4290348229"/>
                    </a:ext>
                  </a:extLst>
                </a:gridCol>
              </a:tblGrid>
              <a:tr h="361006">
                <a:tc>
                  <a:txBody>
                    <a:bodyPr/>
                    <a:lstStyle/>
                    <a:p>
                      <a:endParaRPr kumimoji="1" lang="ja-JP" altLang="en-US" sz="1600" dirty="0">
                        <a:latin typeface="ＭＳ ゴシック" panose="020B0609070205080204" pitchFamily="49" charset="-128"/>
                        <a:ea typeface="ＭＳ ゴシック" panose="020B0609070205080204" pitchFamily="49" charset="-128"/>
                      </a:endParaRPr>
                    </a:p>
                  </a:txBody>
                  <a:tcPr marL="68580" marR="68580" marT="34290" marB="34290"/>
                </a:tc>
                <a:tc>
                  <a:txBody>
                    <a:bodyPr/>
                    <a:lstStyle/>
                    <a:p>
                      <a:r>
                        <a:rPr kumimoji="1" lang="ja-JP" altLang="en-US" sz="1600" dirty="0" smtClean="0"/>
                        <a:t>府民活動</a:t>
                      </a:r>
                      <a:endParaRPr kumimoji="1" lang="ja-JP" altLang="en-US" sz="1600" dirty="0">
                        <a:latin typeface="ＭＳ ゴシック" panose="020B0609070205080204" pitchFamily="49" charset="-128"/>
                        <a:ea typeface="ＭＳ ゴシック" panose="020B0609070205080204" pitchFamily="49" charset="-128"/>
                      </a:endParaRPr>
                    </a:p>
                  </a:txBody>
                  <a:tcPr marL="68580" marR="68580" marT="34290" marB="34290"/>
                </a:tc>
                <a:tc>
                  <a:txBody>
                    <a:bodyPr/>
                    <a:lstStyle/>
                    <a:p>
                      <a:r>
                        <a:rPr kumimoji="1" lang="ja-JP" altLang="en-US" sz="1600" dirty="0" smtClean="0"/>
                        <a:t>事業者活動</a:t>
                      </a:r>
                      <a:endParaRPr kumimoji="1" lang="ja-JP" altLang="en-US" sz="1600" dirty="0">
                        <a:latin typeface="ＭＳ ゴシック" panose="020B0609070205080204" pitchFamily="49" charset="-128"/>
                        <a:ea typeface="ＭＳ ゴシック" panose="020B0609070205080204" pitchFamily="49" charset="-128"/>
                      </a:endParaRPr>
                    </a:p>
                  </a:txBody>
                  <a:tcPr marL="68580" marR="68580" marT="34290" marB="34290"/>
                </a:tc>
                <a:extLst>
                  <a:ext uri="{0D108BD9-81ED-4DB2-BD59-A6C34878D82A}">
                    <a16:rowId xmlns:a16="http://schemas.microsoft.com/office/drawing/2014/main" val="2061651257"/>
                  </a:ext>
                </a:extLst>
              </a:tr>
              <a:tr h="2368340">
                <a:tc>
                  <a:txBody>
                    <a:bodyPr/>
                    <a:lstStyle/>
                    <a:p>
                      <a:r>
                        <a:rPr kumimoji="1" lang="ja-JP" altLang="en-US" sz="1600" dirty="0" smtClean="0"/>
                        <a:t>従来</a:t>
                      </a:r>
                      <a:endParaRPr kumimoji="1" lang="ja-JP" altLang="en-US" sz="1600" dirty="0">
                        <a:latin typeface="ＭＳ ゴシック" panose="020B0609070205080204" pitchFamily="49" charset="-128"/>
                        <a:ea typeface="ＭＳ ゴシック" panose="020B0609070205080204" pitchFamily="49" charset="-128"/>
                      </a:endParaRPr>
                    </a:p>
                  </a:txBody>
                  <a:tcPr marL="68580" marR="68580" marT="34290" marB="34290"/>
                </a:tc>
                <a:tc>
                  <a:txBody>
                    <a:bodyPr/>
                    <a:lstStyle/>
                    <a:p>
                      <a:r>
                        <a:rPr lang="ja-JP" altLang="ja-JP" sz="1600" dirty="0" smtClean="0"/>
                        <a:t>大阪府内で個人・団体が自主的に取り組む豊かな環境の保全又は創造に資する調査研究活動、教育啓発活動、実践活動、その他これに類する活動</a:t>
                      </a:r>
                      <a:endParaRPr kumimoji="1" lang="ja-JP" altLang="en-US" sz="1600" dirty="0">
                        <a:latin typeface="ＭＳ ゴシック" panose="020B0609070205080204" pitchFamily="49" charset="-128"/>
                        <a:ea typeface="ＭＳ ゴシック" panose="020B0609070205080204" pitchFamily="49" charset="-128"/>
                      </a:endParaRPr>
                    </a:p>
                  </a:txBody>
                  <a:tcPr marL="68580" marR="68580" marT="34290" marB="34290"/>
                </a:tc>
                <a:tc>
                  <a:txBody>
                    <a:bodyPr/>
                    <a:lstStyle/>
                    <a:p>
                      <a:r>
                        <a:rPr lang="ja-JP" altLang="ja-JP" sz="1600" dirty="0" smtClean="0"/>
                        <a:t>大阪府内で事業者が取り組む豊かな環境の保全又は創造に資する活動とする。</a:t>
                      </a:r>
                      <a:endParaRPr lang="en-US" altLang="ja-JP" sz="1600" dirty="0" smtClean="0"/>
                    </a:p>
                    <a:p>
                      <a:r>
                        <a:rPr lang="ja-JP" altLang="ja-JP" sz="1600" dirty="0" smtClean="0"/>
                        <a:t>ただし、製品・技術の開発で自社のみの利益に限られるものや、省エネルギー・廃棄物削減などの活動で自社内に限られるものは除く</a:t>
                      </a:r>
                      <a:endParaRPr lang="en-US" altLang="ja-JP" sz="1600" dirty="0" smtClean="0"/>
                    </a:p>
                    <a:p>
                      <a:endParaRPr lang="en-US" altLang="ja-JP" sz="1600" dirty="0" smtClean="0">
                        <a:latin typeface="ＭＳ ゴシック" panose="020B0609070205080204" pitchFamily="49" charset="-128"/>
                        <a:ea typeface="ＭＳ ゴシック" panose="020B0609070205080204" pitchFamily="49" charset="-128"/>
                      </a:endParaRPr>
                    </a:p>
                  </a:txBody>
                  <a:tcPr marL="68580" marR="68580" marT="34290" marB="34290"/>
                </a:tc>
                <a:extLst>
                  <a:ext uri="{0D108BD9-81ED-4DB2-BD59-A6C34878D82A}">
                    <a16:rowId xmlns:a16="http://schemas.microsoft.com/office/drawing/2014/main" val="4063953022"/>
                  </a:ext>
                </a:extLst>
              </a:tr>
              <a:tr h="2546557">
                <a:tc>
                  <a:txBody>
                    <a:bodyPr/>
                    <a:lstStyle/>
                    <a:p>
                      <a:r>
                        <a:rPr kumimoji="1" lang="ja-JP" altLang="en-US" sz="1600" dirty="0" smtClean="0"/>
                        <a:t>変更</a:t>
                      </a:r>
                      <a:endParaRPr kumimoji="1" lang="ja-JP" altLang="en-US" sz="1600" dirty="0">
                        <a:latin typeface="ＭＳ ゴシック" panose="020B0609070205080204" pitchFamily="49" charset="-128"/>
                        <a:ea typeface="ＭＳ ゴシック" panose="020B0609070205080204" pitchFamily="49" charset="-128"/>
                      </a:endParaRPr>
                    </a:p>
                  </a:txBody>
                  <a:tcPr marL="68580" marR="68580" marT="34290" marB="34290"/>
                </a:tc>
                <a:tc>
                  <a:txBody>
                    <a:bodyPr/>
                    <a:lstStyle/>
                    <a:p>
                      <a:r>
                        <a:rPr kumimoji="1" lang="ja-JP" altLang="en-US" sz="1600" dirty="0" smtClean="0">
                          <a:solidFill>
                            <a:schemeClr val="tx1"/>
                          </a:solidFill>
                        </a:rPr>
                        <a:t>従来通り</a:t>
                      </a:r>
                      <a:endParaRPr kumimoji="1" lang="ja-JP" altLang="en-US" sz="1600" dirty="0">
                        <a:solidFill>
                          <a:schemeClr val="tx1"/>
                        </a:solidFill>
                        <a:latin typeface="ＭＳ ゴシック" panose="020B0609070205080204" pitchFamily="49" charset="-128"/>
                        <a:ea typeface="ＭＳ ゴシック" panose="020B0609070205080204" pitchFamily="49" charset="-128"/>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dirty="0" smtClean="0">
                          <a:solidFill>
                            <a:schemeClr val="tx1"/>
                          </a:solidFill>
                        </a:rPr>
                        <a:t>【</a:t>
                      </a:r>
                      <a:r>
                        <a:rPr lang="ja-JP" altLang="en-US" sz="1600" dirty="0" smtClean="0">
                          <a:solidFill>
                            <a:schemeClr val="tx1"/>
                          </a:solidFill>
                        </a:rPr>
                        <a:t>今後さらなる事案収集を図る分野</a:t>
                      </a:r>
                      <a:r>
                        <a:rPr lang="en-US" altLang="ja-JP" sz="1600" dirty="0" smtClean="0">
                          <a:solidFill>
                            <a:schemeClr val="tx1"/>
                          </a:solidFill>
                        </a:rPr>
                        <a:t>】</a:t>
                      </a:r>
                    </a:p>
                    <a:p>
                      <a:r>
                        <a:rPr kumimoji="1" lang="ja-JP" altLang="en-US" sz="1600" dirty="0" smtClean="0">
                          <a:solidFill>
                            <a:schemeClr val="tx1"/>
                          </a:solidFill>
                        </a:rPr>
                        <a:t>環境の課題との同時解決を図る優れた手法やアイデアを含む経済・社会活動（経済・社会に大きな影響を与えた、又は与えることが期待される事例）</a:t>
                      </a:r>
                      <a:endParaRPr kumimoji="1" lang="en-US" altLang="ja-JP" sz="1600" dirty="0" smtClean="0">
                        <a:solidFill>
                          <a:schemeClr val="tx1"/>
                        </a:solidFill>
                      </a:endParaRPr>
                    </a:p>
                    <a:p>
                      <a:r>
                        <a:rPr kumimoji="1" lang="ja-JP" altLang="en-US" sz="1600" dirty="0" smtClean="0">
                          <a:solidFill>
                            <a:schemeClr val="tx1"/>
                          </a:solidFill>
                        </a:rPr>
                        <a:t>ただし、自社のみの利益、もしくは自社のみの環境負荷削減に寄与する活動を対象としない点は、これまで通りとする。</a:t>
                      </a:r>
                      <a:endParaRPr kumimoji="1" lang="en-US" altLang="ja-JP" sz="1600" dirty="0" smtClean="0">
                        <a:solidFill>
                          <a:schemeClr val="tx1"/>
                        </a:solidFill>
                      </a:endParaRPr>
                    </a:p>
                  </a:txBody>
                  <a:tcPr marL="68580" marR="68580" marT="34290" marB="34290"/>
                </a:tc>
                <a:extLst>
                  <a:ext uri="{0D108BD9-81ED-4DB2-BD59-A6C34878D82A}">
                    <a16:rowId xmlns:a16="http://schemas.microsoft.com/office/drawing/2014/main" val="2638188493"/>
                  </a:ext>
                </a:extLst>
              </a:tr>
            </a:tbl>
          </a:graphicData>
        </a:graphic>
      </p:graphicFrame>
      <p:sp>
        <p:nvSpPr>
          <p:cNvPr id="4" name="正方形/長方形 3"/>
          <p:cNvSpPr/>
          <p:nvPr/>
        </p:nvSpPr>
        <p:spPr>
          <a:xfrm>
            <a:off x="0" y="0"/>
            <a:ext cx="9144000" cy="548909"/>
          </a:xfrm>
          <a:prstGeom prst="rect">
            <a:avLst/>
          </a:prstGeom>
          <a:solidFill>
            <a:schemeClr val="accent4"/>
          </a:solidFill>
          <a:ln w="38100">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2400" dirty="0">
                <a:latin typeface="ＭＳ ゴシック" panose="020B0609070205080204" pitchFamily="49" charset="-128"/>
                <a:ea typeface="ＭＳ ゴシック" panose="020B0609070205080204" pitchFamily="49" charset="-128"/>
              </a:rPr>
              <a:t>おおさか環境賞の検討中の変更内容</a:t>
            </a:r>
          </a:p>
        </p:txBody>
      </p:sp>
      <p:sp>
        <p:nvSpPr>
          <p:cNvPr id="5" name="正方形/長方形 4"/>
          <p:cNvSpPr/>
          <p:nvPr/>
        </p:nvSpPr>
        <p:spPr>
          <a:xfrm>
            <a:off x="7985191" y="87418"/>
            <a:ext cx="961381" cy="3740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350" dirty="0">
                <a:latin typeface="ＭＳ ゴシック" panose="020B0609070205080204" pitchFamily="49" charset="-128"/>
                <a:ea typeface="ＭＳ ゴシック" panose="020B0609070205080204" pitchFamily="49" charset="-128"/>
              </a:rPr>
              <a:t>（参考）</a:t>
            </a:r>
          </a:p>
        </p:txBody>
      </p:sp>
      <p:sp>
        <p:nvSpPr>
          <p:cNvPr id="6" name="スライド番号プレースホルダー 5"/>
          <p:cNvSpPr>
            <a:spLocks noGrp="1"/>
          </p:cNvSpPr>
          <p:nvPr>
            <p:ph type="sldNum" sz="quarter" idx="12"/>
          </p:nvPr>
        </p:nvSpPr>
        <p:spPr/>
        <p:txBody>
          <a:bodyPr/>
          <a:lstStyle/>
          <a:p>
            <a:fld id="{EB93A50F-5785-4EC6-9E7C-C6E00FA627EB}" type="slidenum">
              <a:rPr kumimoji="1" lang="ja-JP" altLang="en-US" smtClean="0"/>
              <a:pPr/>
              <a:t>15</a:t>
            </a:fld>
            <a:endParaRPr kumimoji="1" lang="ja-JP" altLang="en-US"/>
          </a:p>
        </p:txBody>
      </p:sp>
    </p:spTree>
    <p:extLst>
      <p:ext uri="{BB962C8B-B14F-4D97-AF65-F5344CB8AC3E}">
        <p14:creationId xmlns:p14="http://schemas.microsoft.com/office/powerpoint/2010/main" val="25675776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0" y="0"/>
            <a:ext cx="9144000" cy="548909"/>
          </a:xfrm>
          <a:prstGeom prst="rect">
            <a:avLst/>
          </a:prstGeom>
          <a:solidFill>
            <a:schemeClr val="accent4"/>
          </a:solidFill>
          <a:ln w="38100">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2400" dirty="0">
                <a:latin typeface="ＭＳ ゴシック" panose="020B0609070205080204" pitchFamily="49" charset="-128"/>
                <a:ea typeface="ＭＳ ゴシック" panose="020B0609070205080204" pitchFamily="49" charset="-128"/>
              </a:rPr>
              <a:t>気候変動アクション環境大臣表彰の</a:t>
            </a:r>
            <a:r>
              <a:rPr lang="ja-JP" altLang="en-US" sz="2400" dirty="0" smtClean="0">
                <a:latin typeface="ＭＳ ゴシック" panose="020B0609070205080204" pitchFamily="49" charset="-128"/>
                <a:ea typeface="ＭＳ ゴシック" panose="020B0609070205080204" pitchFamily="49" charset="-128"/>
              </a:rPr>
              <a:t>対象</a:t>
            </a:r>
            <a:endParaRPr lang="ja-JP" altLang="en-US" sz="2400" dirty="0">
              <a:latin typeface="ＭＳ ゴシック" panose="020B0609070205080204" pitchFamily="49" charset="-128"/>
              <a:ea typeface="ＭＳ ゴシック" panose="020B0609070205080204" pitchFamily="49" charset="-128"/>
            </a:endParaRPr>
          </a:p>
        </p:txBody>
      </p:sp>
      <p:sp>
        <p:nvSpPr>
          <p:cNvPr id="20" name="正方形/長方形 19"/>
          <p:cNvSpPr/>
          <p:nvPr/>
        </p:nvSpPr>
        <p:spPr>
          <a:xfrm>
            <a:off x="8063348" y="101918"/>
            <a:ext cx="961381" cy="3740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350" dirty="0">
                <a:latin typeface="ＭＳ ゴシック" panose="020B0609070205080204" pitchFamily="49" charset="-128"/>
                <a:ea typeface="ＭＳ ゴシック" panose="020B0609070205080204" pitchFamily="49" charset="-128"/>
              </a:rPr>
              <a:t>（参考）</a:t>
            </a:r>
          </a:p>
        </p:txBody>
      </p:sp>
      <p:graphicFrame>
        <p:nvGraphicFramePr>
          <p:cNvPr id="2" name="表 1"/>
          <p:cNvGraphicFramePr>
            <a:graphicFrameLocks noGrp="1"/>
          </p:cNvGraphicFramePr>
          <p:nvPr>
            <p:extLst>
              <p:ext uri="{D42A27DB-BD31-4B8C-83A1-F6EECF244321}">
                <p14:modId xmlns:p14="http://schemas.microsoft.com/office/powerpoint/2010/main" val="499762828"/>
              </p:ext>
            </p:extLst>
          </p:nvPr>
        </p:nvGraphicFramePr>
        <p:xfrm>
          <a:off x="207818" y="1052946"/>
          <a:ext cx="8816911" cy="5271453"/>
        </p:xfrm>
        <a:graphic>
          <a:graphicData uri="http://schemas.openxmlformats.org/drawingml/2006/table">
            <a:tbl>
              <a:tblPr firstRow="1" bandRow="1">
                <a:tableStyleId>{BDBED569-4797-4DF1-A0F4-6AAB3CD982D8}</a:tableStyleId>
              </a:tblPr>
              <a:tblGrid>
                <a:gridCol w="1122218">
                  <a:extLst>
                    <a:ext uri="{9D8B030D-6E8A-4147-A177-3AD203B41FA5}">
                      <a16:colId xmlns:a16="http://schemas.microsoft.com/office/drawing/2014/main" val="969014868"/>
                    </a:ext>
                  </a:extLst>
                </a:gridCol>
                <a:gridCol w="3657600">
                  <a:extLst>
                    <a:ext uri="{9D8B030D-6E8A-4147-A177-3AD203B41FA5}">
                      <a16:colId xmlns:a16="http://schemas.microsoft.com/office/drawing/2014/main" val="3923529862"/>
                    </a:ext>
                  </a:extLst>
                </a:gridCol>
                <a:gridCol w="4037093">
                  <a:extLst>
                    <a:ext uri="{9D8B030D-6E8A-4147-A177-3AD203B41FA5}">
                      <a16:colId xmlns:a16="http://schemas.microsoft.com/office/drawing/2014/main" val="4112366173"/>
                    </a:ext>
                  </a:extLst>
                </a:gridCol>
              </a:tblGrid>
              <a:tr h="259282">
                <a:tc>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t>（緩和分野）</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t>（適応分野）</a:t>
                      </a:r>
                    </a:p>
                  </a:txBody>
                  <a:tcPr/>
                </a:tc>
                <a:extLst>
                  <a:ext uri="{0D108BD9-81ED-4DB2-BD59-A6C34878D82A}">
                    <a16:rowId xmlns:a16="http://schemas.microsoft.com/office/drawing/2014/main" val="4071475534"/>
                  </a:ext>
                </a:extLst>
              </a:tr>
              <a:tr h="13934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t>開発・製品化部門</a:t>
                      </a:r>
                    </a:p>
                    <a:p>
                      <a:endParaRPr kumimoji="1" lang="ja-JP" alt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省エネ技術、新エネ技術、省エネ製品、省エネ建築のデザイン等、国内外の温室効果ガスの排出を低減する優れた技術の開発によりその製品化を進めたこと（商品化されていないものを含む。）に関する功績。</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 農林水産業、自然災害、水資源・水環境、自然生態系、健康等の各分野で、気候変動の影響による国内外の被害を回避又は低減する優れた技術の開発により、その製品化を進めたこと（商品化されていないものを含む。）に関する功績。</a:t>
                      </a:r>
                    </a:p>
                  </a:txBody>
                  <a:tcPr/>
                </a:tc>
                <a:extLst>
                  <a:ext uri="{0D108BD9-81ED-4DB2-BD59-A6C34878D82A}">
                    <a16:rowId xmlns:a16="http://schemas.microsoft.com/office/drawing/2014/main" val="2474866115"/>
                  </a:ext>
                </a:extLst>
              </a:tr>
              <a:tr h="2149243">
                <a:tc>
                  <a:txBody>
                    <a:bodyPr/>
                    <a:lstStyle/>
                    <a:p>
                      <a:r>
                        <a:rPr lang="ja-JP" altLang="en-US" sz="1600" dirty="0" smtClean="0"/>
                        <a:t>先進導入・</a:t>
                      </a:r>
                      <a:endParaRPr lang="en-US" altLang="ja-JP" sz="1600" dirty="0" smtClean="0"/>
                    </a:p>
                    <a:p>
                      <a:r>
                        <a:rPr lang="ja-JP" altLang="en-US" sz="1600" dirty="0" smtClean="0"/>
                        <a:t>積極実践部門</a:t>
                      </a:r>
                    </a:p>
                    <a:p>
                      <a:endParaRPr kumimoji="1" lang="ja-JP" alt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コージェネレーション、ヒートポンプ、新エネ製品、省エネ製品、省エネ型新交通システム、省エネ建物、</a:t>
                      </a:r>
                      <a:r>
                        <a:rPr lang="en-US" altLang="ja-JP" sz="1400" dirty="0" smtClean="0"/>
                        <a:t>ESG</a:t>
                      </a:r>
                      <a:r>
                        <a:rPr lang="ja-JP" altLang="en-US" sz="1400" dirty="0" smtClean="0"/>
                        <a:t>投資、脱炭素経営等、国内外の温室効果ガスの排出を低減する技術や製品、企業戦略の大規模導入・先導的導入及び積極的な活用、地球温暖化防止に資するライフスタイルや、地域における効果的な節電等に関する積極的な実践に関する功績。</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農林水産業、自然災害、水資源・水環境、自然生態系、健康等の各分野で、気候変動の影響による国内外の被害を回避又は低減する優れた適応策の先進的導入及び積極的実践、企業や地域等の気候変動への強靱性や持続可能性の向上を目的とした気候変動リスク分析及び適応策の導入における積極的かつ先進的な取組に関する功績。</a:t>
                      </a:r>
                    </a:p>
                  </a:txBody>
                  <a:tcPr/>
                </a:tc>
                <a:extLst>
                  <a:ext uri="{0D108BD9-81ED-4DB2-BD59-A6C34878D82A}">
                    <a16:rowId xmlns:a16="http://schemas.microsoft.com/office/drawing/2014/main" val="3307838035"/>
                  </a:ext>
                </a:extLst>
              </a:tr>
              <a:tr h="1393465">
                <a:tc>
                  <a:txBody>
                    <a:bodyPr/>
                    <a:lstStyle/>
                    <a:p>
                      <a:r>
                        <a:rPr lang="ja-JP" altLang="en-US" sz="1600" dirty="0" smtClean="0"/>
                        <a:t>普及・促進部門</a:t>
                      </a:r>
                      <a:endParaRPr lang="ja-JP" altLang="en-US" sz="1600" dirty="0">
                        <a:latin typeface="ＭＳ ゴシック" panose="020B0609070205080204" pitchFamily="49" charset="-128"/>
                        <a:ea typeface="ＭＳ ゴシック" panose="020B0609070205080204" pitchFamily="49" charset="-128"/>
                      </a:endParaRPr>
                    </a:p>
                  </a:txBody>
                  <a:tcPr/>
                </a:tc>
                <a:tc gridSpan="2">
                  <a:txBody>
                    <a:bodyPr/>
                    <a:lstStyle/>
                    <a:p>
                      <a:r>
                        <a:rPr lang="ja-JP" altLang="en-US" sz="1400" dirty="0" smtClean="0"/>
                        <a:t>地球温暖化防止に資するライフスタイル普及・促進活動、地域における効果的な節電に関する普及・促進活動、植林活動等、気候変動を防止する活動や、地域における農林水産業、自然災害、水資源・水環境、自然生態系、健康等の各分野での気候変動への適応に関する普及・促進活動、気候変動の影響等に関する情報の収集・発信、その他学校や市民、企業内における教育・普及・啓発・持続可能な未来に向けた価値観、行動、ライフスタイルの変容等継続的な取組（活動実績が概ね３年以上の継続性を有すること。）に関する功績。</a:t>
                      </a:r>
                      <a:endParaRPr lang="ja-JP" altLang="en-US" sz="1400" dirty="0">
                        <a:latin typeface="ＭＳ ゴシック" panose="020B0609070205080204" pitchFamily="49" charset="-128"/>
                        <a:ea typeface="ＭＳ ゴシック" panose="020B0609070205080204" pitchFamily="49" charset="-128"/>
                      </a:endParaRPr>
                    </a:p>
                  </a:txBody>
                  <a:tcPr/>
                </a:tc>
                <a:tc hMerge="1">
                  <a:txBody>
                    <a:bodyPr/>
                    <a:lstStyle/>
                    <a:p>
                      <a:endParaRPr kumimoji="1" lang="ja-JP" altLang="en-US" dirty="0"/>
                    </a:p>
                  </a:txBody>
                  <a:tcPr/>
                </a:tc>
                <a:extLst>
                  <a:ext uri="{0D108BD9-81ED-4DB2-BD59-A6C34878D82A}">
                    <a16:rowId xmlns:a16="http://schemas.microsoft.com/office/drawing/2014/main" val="2747779905"/>
                  </a:ext>
                </a:extLst>
              </a:tr>
            </a:tbl>
          </a:graphicData>
        </a:graphic>
      </p:graphicFrame>
      <p:cxnSp>
        <p:nvCxnSpPr>
          <p:cNvPr id="7" name="直線コネクタ 6"/>
          <p:cNvCxnSpPr/>
          <p:nvPr/>
        </p:nvCxnSpPr>
        <p:spPr>
          <a:xfrm>
            <a:off x="311204" y="4966538"/>
            <a:ext cx="8397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350562" y="2722077"/>
            <a:ext cx="8397000"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5050334" y="2816324"/>
            <a:ext cx="3844282" cy="2018098"/>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ja-JP" altLang="en-US" sz="1600" dirty="0">
                <a:latin typeface="ＭＳ ゴシック" panose="020B0609070205080204" pitchFamily="49" charset="-128"/>
                <a:ea typeface="ＭＳ ゴシック" panose="020B0609070205080204" pitchFamily="49" charset="-128"/>
              </a:rPr>
              <a:t>おおさかストップ温暖化賞</a:t>
            </a:r>
            <a:endParaRPr lang="en-US" altLang="ja-JP" sz="1600" dirty="0">
              <a:latin typeface="ＭＳ ゴシック" panose="020B0609070205080204" pitchFamily="49" charset="-128"/>
              <a:ea typeface="ＭＳ ゴシック" panose="020B0609070205080204" pitchFamily="49" charset="-128"/>
            </a:endParaRPr>
          </a:p>
          <a:p>
            <a:pPr algn="ctr"/>
            <a:r>
              <a:rPr lang="en-US" altLang="ja-JP" sz="1600" dirty="0">
                <a:latin typeface="ＭＳ ゴシック" panose="020B0609070205080204" pitchFamily="49" charset="-128"/>
                <a:ea typeface="ＭＳ ゴシック" panose="020B0609070205080204" pitchFamily="49" charset="-128"/>
              </a:rPr>
              <a:t>【</a:t>
            </a:r>
            <a:r>
              <a:rPr lang="ja-JP" altLang="en-US" sz="1600" dirty="0">
                <a:latin typeface="ＭＳ ゴシック" panose="020B0609070205080204" pitchFamily="49" charset="-128"/>
                <a:ea typeface="ＭＳ ゴシック" panose="020B0609070205080204" pitchFamily="49" charset="-128"/>
              </a:rPr>
              <a:t>新規</a:t>
            </a:r>
            <a:r>
              <a:rPr lang="en-US" altLang="ja-JP" sz="1600" dirty="0">
                <a:latin typeface="ＭＳ ゴシック" panose="020B0609070205080204" pitchFamily="49" charset="-128"/>
                <a:ea typeface="ＭＳ ゴシック" panose="020B0609070205080204" pitchFamily="49" charset="-128"/>
              </a:rPr>
              <a:t>】</a:t>
            </a:r>
            <a:r>
              <a:rPr lang="ja-JP" altLang="en-US" sz="1600" dirty="0">
                <a:latin typeface="ＭＳ ゴシック" panose="020B0609070205080204" pitchFamily="49" charset="-128"/>
                <a:ea typeface="ＭＳ ゴシック" panose="020B0609070205080204" pitchFamily="49" charset="-128"/>
              </a:rPr>
              <a:t>分野</a:t>
            </a:r>
            <a:endParaRPr lang="en-US" altLang="ja-JP" sz="1600" dirty="0">
              <a:latin typeface="ＭＳ ゴシック" panose="020B0609070205080204" pitchFamily="49" charset="-128"/>
              <a:ea typeface="ＭＳ ゴシック" panose="020B0609070205080204" pitchFamily="49" charset="-128"/>
            </a:endParaRPr>
          </a:p>
        </p:txBody>
      </p:sp>
      <p:sp>
        <p:nvSpPr>
          <p:cNvPr id="18" name="正方形/長方形 17"/>
          <p:cNvSpPr/>
          <p:nvPr/>
        </p:nvSpPr>
        <p:spPr>
          <a:xfrm>
            <a:off x="1404716" y="2816324"/>
            <a:ext cx="3485939" cy="2040199"/>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ja-JP" altLang="en-US" sz="1600" dirty="0">
                <a:latin typeface="ＭＳ ゴシック" panose="020B0609070205080204" pitchFamily="49" charset="-128"/>
                <a:ea typeface="ＭＳ ゴシック" panose="020B0609070205080204" pitchFamily="49" charset="-128"/>
              </a:rPr>
              <a:t>おおさかストップ温暖化賞</a:t>
            </a:r>
            <a:endParaRPr lang="en-US" altLang="ja-JP" sz="1600" dirty="0">
              <a:latin typeface="ＭＳ ゴシック" panose="020B0609070205080204" pitchFamily="49" charset="-128"/>
              <a:ea typeface="ＭＳ ゴシック" panose="020B0609070205080204" pitchFamily="49" charset="-128"/>
            </a:endParaRPr>
          </a:p>
          <a:p>
            <a:pPr algn="ctr"/>
            <a:r>
              <a:rPr lang="en-US" altLang="ja-JP" sz="1600" dirty="0">
                <a:latin typeface="ＭＳ ゴシック" panose="020B0609070205080204" pitchFamily="49" charset="-128"/>
                <a:ea typeface="ＭＳ ゴシック" panose="020B0609070205080204" pitchFamily="49" charset="-128"/>
              </a:rPr>
              <a:t>【</a:t>
            </a:r>
            <a:r>
              <a:rPr lang="ja-JP" altLang="en-US" sz="1600" dirty="0">
                <a:latin typeface="ＭＳ ゴシック" panose="020B0609070205080204" pitchFamily="49" charset="-128"/>
                <a:ea typeface="ＭＳ ゴシック" panose="020B0609070205080204" pitchFamily="49" charset="-128"/>
              </a:rPr>
              <a:t>既存</a:t>
            </a:r>
            <a:r>
              <a:rPr lang="en-US" altLang="ja-JP" sz="1600" dirty="0">
                <a:latin typeface="ＭＳ ゴシック" panose="020B0609070205080204" pitchFamily="49" charset="-128"/>
                <a:ea typeface="ＭＳ ゴシック" panose="020B0609070205080204" pitchFamily="49" charset="-128"/>
              </a:rPr>
              <a:t>】</a:t>
            </a:r>
            <a:r>
              <a:rPr lang="ja-JP" altLang="en-US" sz="1600" dirty="0">
                <a:latin typeface="ＭＳ ゴシック" panose="020B0609070205080204" pitchFamily="49" charset="-128"/>
                <a:ea typeface="ＭＳ ゴシック" panose="020B0609070205080204" pitchFamily="49" charset="-128"/>
              </a:rPr>
              <a:t>分野</a:t>
            </a:r>
          </a:p>
        </p:txBody>
      </p:sp>
      <p:sp>
        <p:nvSpPr>
          <p:cNvPr id="21" name="正方形/長方形 20"/>
          <p:cNvSpPr/>
          <p:nvPr/>
        </p:nvSpPr>
        <p:spPr>
          <a:xfrm>
            <a:off x="1398236" y="4960959"/>
            <a:ext cx="7496380" cy="136073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600" dirty="0">
                <a:latin typeface="ＭＳ ゴシック" panose="020B0609070205080204" pitchFamily="49" charset="-128"/>
                <a:ea typeface="ＭＳ ゴシック" panose="020B0609070205080204" pitchFamily="49" charset="-128"/>
              </a:rPr>
              <a:t>おおさか環境賞</a:t>
            </a:r>
            <a:r>
              <a:rPr lang="ja-JP" altLang="en-US" sz="1600" dirty="0">
                <a:solidFill>
                  <a:schemeClr val="tx1"/>
                </a:solidFill>
                <a:latin typeface="ＭＳ ゴシック" panose="020B0609070205080204" pitchFamily="49" charset="-128"/>
                <a:ea typeface="ＭＳ ゴシック" panose="020B0609070205080204" pitchFamily="49" charset="-128"/>
              </a:rPr>
              <a:t>　これまで主に顕彰してきた分野</a:t>
            </a:r>
            <a:endParaRPr lang="en-US" altLang="ja-JP" sz="1600" dirty="0">
              <a:solidFill>
                <a:schemeClr val="tx1"/>
              </a:solidFill>
              <a:latin typeface="ＭＳ ゴシック" panose="020B0609070205080204" pitchFamily="49" charset="-128"/>
              <a:ea typeface="ＭＳ ゴシック" panose="020B0609070205080204" pitchFamily="49" charset="-128"/>
            </a:endParaRPr>
          </a:p>
        </p:txBody>
      </p:sp>
      <p:sp>
        <p:nvSpPr>
          <p:cNvPr id="22" name="正方形/長方形 21"/>
          <p:cNvSpPr/>
          <p:nvPr/>
        </p:nvSpPr>
        <p:spPr>
          <a:xfrm>
            <a:off x="1404716" y="1416501"/>
            <a:ext cx="7489900" cy="127328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600" dirty="0">
                <a:latin typeface="ＭＳ ゴシック" panose="020B0609070205080204" pitchFamily="49" charset="-128"/>
                <a:ea typeface="ＭＳ ゴシック" panose="020B0609070205080204" pitchFamily="49" charset="-128"/>
              </a:rPr>
              <a:t>おおさか環境賞</a:t>
            </a:r>
            <a:r>
              <a:rPr lang="ja-JP" altLang="en-US" sz="1600" dirty="0">
                <a:solidFill>
                  <a:schemeClr val="tx1"/>
                </a:solidFill>
                <a:latin typeface="ＭＳ ゴシック" panose="020B0609070205080204" pitchFamily="49" charset="-128"/>
                <a:ea typeface="ＭＳ ゴシック" panose="020B0609070205080204" pitchFamily="49" charset="-128"/>
              </a:rPr>
              <a:t>　今後さらなる事案収集を図る分野</a:t>
            </a:r>
            <a:endParaRPr lang="en-US" altLang="ja-JP" sz="1600" dirty="0">
              <a:solidFill>
                <a:schemeClr val="tx1"/>
              </a:solidFill>
              <a:latin typeface="ＭＳ ゴシック" panose="020B0609070205080204" pitchFamily="49" charset="-128"/>
              <a:ea typeface="ＭＳ ゴシック" panose="020B0609070205080204" pitchFamily="49" charset="-128"/>
            </a:endParaRPr>
          </a:p>
        </p:txBody>
      </p:sp>
      <p:sp>
        <p:nvSpPr>
          <p:cNvPr id="23" name="角丸四角形吹き出し 22"/>
          <p:cNvSpPr/>
          <p:nvPr/>
        </p:nvSpPr>
        <p:spPr>
          <a:xfrm>
            <a:off x="2261858" y="4369166"/>
            <a:ext cx="1077087" cy="533251"/>
          </a:xfrm>
          <a:prstGeom prst="wedgeRoundRectCallout">
            <a:avLst>
              <a:gd name="adj1" fmla="val 23684"/>
              <a:gd name="adj2" fmla="val -93890"/>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1600" dirty="0" smtClean="0">
                <a:latin typeface="ＭＳ ゴシック" panose="020B0609070205080204" pitchFamily="49" charset="-128"/>
                <a:ea typeface="ＭＳ ゴシック" panose="020B0609070205080204" pitchFamily="49" charset="-128"/>
              </a:rPr>
              <a:t>緩和策</a:t>
            </a:r>
            <a:endParaRPr lang="ja-JP" altLang="en-US" sz="1600" dirty="0">
              <a:latin typeface="ＭＳ ゴシック" panose="020B0609070205080204" pitchFamily="49" charset="-128"/>
              <a:ea typeface="ＭＳ ゴシック" panose="020B0609070205080204" pitchFamily="49" charset="-128"/>
            </a:endParaRPr>
          </a:p>
        </p:txBody>
      </p:sp>
      <p:sp>
        <p:nvSpPr>
          <p:cNvPr id="24" name="角丸四角形吹き出し 23"/>
          <p:cNvSpPr/>
          <p:nvPr/>
        </p:nvSpPr>
        <p:spPr>
          <a:xfrm>
            <a:off x="5895093" y="4303598"/>
            <a:ext cx="1049602" cy="552925"/>
          </a:xfrm>
          <a:prstGeom prst="wedgeRoundRectCallout">
            <a:avLst>
              <a:gd name="adj1" fmla="val 19541"/>
              <a:gd name="adj2" fmla="val -88879"/>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1600" dirty="0" smtClean="0">
                <a:latin typeface="ＭＳ ゴシック" panose="020B0609070205080204" pitchFamily="49" charset="-128"/>
                <a:ea typeface="ＭＳ ゴシック" panose="020B0609070205080204" pitchFamily="49" charset="-128"/>
              </a:rPr>
              <a:t>適応策</a:t>
            </a:r>
            <a:endParaRPr lang="ja-JP" altLang="en-US" sz="1600" dirty="0">
              <a:latin typeface="ＭＳ ゴシック" panose="020B0609070205080204" pitchFamily="49" charset="-128"/>
              <a:ea typeface="ＭＳ ゴシック" panose="020B0609070205080204" pitchFamily="49" charset="-128"/>
            </a:endParaRPr>
          </a:p>
        </p:txBody>
      </p:sp>
      <p:sp>
        <p:nvSpPr>
          <p:cNvPr id="5" name="スライド番号プレースホルダー 4"/>
          <p:cNvSpPr>
            <a:spLocks noGrp="1"/>
          </p:cNvSpPr>
          <p:nvPr>
            <p:ph type="sldNum" sz="quarter" idx="12"/>
          </p:nvPr>
        </p:nvSpPr>
        <p:spPr/>
        <p:txBody>
          <a:bodyPr/>
          <a:lstStyle/>
          <a:p>
            <a:fld id="{EB93A50F-5785-4EC6-9E7C-C6E00FA627EB}" type="slidenum">
              <a:rPr kumimoji="1" lang="ja-JP" altLang="en-US" smtClean="0"/>
              <a:pPr/>
              <a:t>16</a:t>
            </a:fld>
            <a:endParaRPr kumimoji="1" lang="ja-JP" altLang="en-US"/>
          </a:p>
        </p:txBody>
      </p:sp>
    </p:spTree>
    <p:extLst>
      <p:ext uri="{BB962C8B-B14F-4D97-AF65-F5344CB8AC3E}">
        <p14:creationId xmlns:p14="http://schemas.microsoft.com/office/powerpoint/2010/main" val="15074133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1137120572"/>
              </p:ext>
            </p:extLst>
          </p:nvPr>
        </p:nvGraphicFramePr>
        <p:xfrm>
          <a:off x="349826" y="789710"/>
          <a:ext cx="8596746" cy="5555671"/>
        </p:xfrm>
        <a:graphic>
          <a:graphicData uri="http://schemas.openxmlformats.org/drawingml/2006/table">
            <a:tbl>
              <a:tblPr firstRow="1" bandRow="1">
                <a:tableStyleId>{BDBED569-4797-4DF1-A0F4-6AAB3CD982D8}</a:tableStyleId>
              </a:tblPr>
              <a:tblGrid>
                <a:gridCol w="865910">
                  <a:extLst>
                    <a:ext uri="{9D8B030D-6E8A-4147-A177-3AD203B41FA5}">
                      <a16:colId xmlns:a16="http://schemas.microsoft.com/office/drawing/2014/main" val="2257882522"/>
                    </a:ext>
                  </a:extLst>
                </a:gridCol>
                <a:gridCol w="2026227">
                  <a:extLst>
                    <a:ext uri="{9D8B030D-6E8A-4147-A177-3AD203B41FA5}">
                      <a16:colId xmlns:a16="http://schemas.microsoft.com/office/drawing/2014/main" val="1064789972"/>
                    </a:ext>
                  </a:extLst>
                </a:gridCol>
                <a:gridCol w="5704609">
                  <a:extLst>
                    <a:ext uri="{9D8B030D-6E8A-4147-A177-3AD203B41FA5}">
                      <a16:colId xmlns:a16="http://schemas.microsoft.com/office/drawing/2014/main" val="4290348229"/>
                    </a:ext>
                  </a:extLst>
                </a:gridCol>
              </a:tblGrid>
              <a:tr h="361277">
                <a:tc>
                  <a:txBody>
                    <a:bodyPr/>
                    <a:lstStyle/>
                    <a:p>
                      <a:endParaRPr kumimoji="1" lang="ja-JP" altLang="en-US" sz="1600" dirty="0">
                        <a:latin typeface="ＭＳ ゴシック" panose="020B0609070205080204" pitchFamily="49" charset="-128"/>
                        <a:ea typeface="ＭＳ ゴシック" panose="020B0609070205080204" pitchFamily="49" charset="-128"/>
                      </a:endParaRPr>
                    </a:p>
                  </a:txBody>
                  <a:tcPr marL="68580" marR="68580" marT="34290" marB="34290"/>
                </a:tc>
                <a:tc>
                  <a:txBody>
                    <a:bodyPr/>
                    <a:lstStyle/>
                    <a:p>
                      <a:r>
                        <a:rPr kumimoji="1" lang="ja-JP" altLang="en-US" sz="1600" dirty="0" smtClean="0"/>
                        <a:t>府民活動</a:t>
                      </a:r>
                      <a:endParaRPr kumimoji="1" lang="ja-JP" altLang="en-US" sz="1600" dirty="0">
                        <a:latin typeface="ＭＳ ゴシック" panose="020B0609070205080204" pitchFamily="49" charset="-128"/>
                        <a:ea typeface="ＭＳ ゴシック" panose="020B0609070205080204" pitchFamily="49" charset="-128"/>
                      </a:endParaRPr>
                    </a:p>
                  </a:txBody>
                  <a:tcPr marL="68580" marR="68580" marT="34290" marB="34290"/>
                </a:tc>
                <a:tc>
                  <a:txBody>
                    <a:bodyPr/>
                    <a:lstStyle/>
                    <a:p>
                      <a:r>
                        <a:rPr kumimoji="1" lang="ja-JP" altLang="en-US" sz="1600" dirty="0" smtClean="0"/>
                        <a:t>事業者活動</a:t>
                      </a:r>
                      <a:endParaRPr kumimoji="1" lang="ja-JP" altLang="en-US" sz="1600" dirty="0">
                        <a:latin typeface="ＭＳ ゴシック" panose="020B0609070205080204" pitchFamily="49" charset="-128"/>
                        <a:ea typeface="ＭＳ ゴシック" panose="020B0609070205080204" pitchFamily="49" charset="-128"/>
                      </a:endParaRPr>
                    </a:p>
                  </a:txBody>
                  <a:tcPr marL="68580" marR="68580" marT="34290" marB="34290"/>
                </a:tc>
                <a:extLst>
                  <a:ext uri="{0D108BD9-81ED-4DB2-BD59-A6C34878D82A}">
                    <a16:rowId xmlns:a16="http://schemas.microsoft.com/office/drawing/2014/main" val="2061651257"/>
                  </a:ext>
                </a:extLst>
              </a:tr>
              <a:tr h="3095266">
                <a:tc>
                  <a:txBody>
                    <a:bodyPr/>
                    <a:lstStyle/>
                    <a:p>
                      <a:r>
                        <a:rPr kumimoji="1" lang="ja-JP" altLang="en-US" sz="1600" dirty="0" smtClean="0"/>
                        <a:t>おおさか環境賞</a:t>
                      </a:r>
                      <a:endParaRPr kumimoji="1" lang="ja-JP" altLang="en-US" sz="1600" dirty="0">
                        <a:latin typeface="ＭＳ ゴシック" panose="020B0609070205080204" pitchFamily="49" charset="-128"/>
                        <a:ea typeface="ＭＳ ゴシック" panose="020B0609070205080204" pitchFamily="49" charset="-128"/>
                      </a:endParaRPr>
                    </a:p>
                  </a:txBody>
                  <a:tcPr marL="68580" marR="68580" marT="34290" marB="34290"/>
                </a:tc>
                <a:tc>
                  <a:txBody>
                    <a:bodyPr/>
                    <a:lstStyle/>
                    <a:p>
                      <a:r>
                        <a:rPr lang="en-US" altLang="ja-JP" sz="1600" dirty="0" smtClean="0"/>
                        <a:t>【</a:t>
                      </a:r>
                      <a:r>
                        <a:rPr lang="ja-JP" altLang="en-US" sz="1600" dirty="0" smtClean="0"/>
                        <a:t>既存分野</a:t>
                      </a:r>
                      <a:r>
                        <a:rPr lang="en-US" altLang="ja-JP" sz="1600" dirty="0" smtClean="0"/>
                        <a:t>】</a:t>
                      </a:r>
                    </a:p>
                    <a:p>
                      <a:r>
                        <a:rPr lang="ja-JP" altLang="ja-JP" sz="1600" dirty="0" smtClean="0"/>
                        <a:t>大阪府内で個人・団体が自主的に取り組む豊かな環境の保全又は創造に資する調査研究活動、教育啓発活動、実践活動、その他これに類する活動</a:t>
                      </a:r>
                      <a:endParaRPr kumimoji="1" lang="ja-JP" altLang="en-US" sz="1600" dirty="0">
                        <a:latin typeface="ＭＳ ゴシック" panose="020B0609070205080204" pitchFamily="49" charset="-128"/>
                        <a:ea typeface="ＭＳ ゴシック" panose="020B0609070205080204" pitchFamily="49" charset="-128"/>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dirty="0" smtClean="0">
                          <a:solidFill>
                            <a:schemeClr val="tx1"/>
                          </a:solidFill>
                        </a:rPr>
                        <a:t>【</a:t>
                      </a:r>
                      <a:r>
                        <a:rPr lang="ja-JP" altLang="en-US" sz="1600" dirty="0" smtClean="0">
                          <a:solidFill>
                            <a:schemeClr val="tx1"/>
                          </a:solidFill>
                        </a:rPr>
                        <a:t>これまで主に顕彰してきた分野</a:t>
                      </a:r>
                      <a:r>
                        <a:rPr lang="en-US" altLang="ja-JP" sz="1600" dirty="0" smtClean="0">
                          <a:solidFill>
                            <a:schemeClr val="tx1"/>
                          </a:solidFill>
                        </a:rPr>
                        <a:t>】</a:t>
                      </a:r>
                    </a:p>
                    <a:p>
                      <a:r>
                        <a:rPr lang="ja-JP" altLang="ja-JP" sz="1600" dirty="0" smtClean="0">
                          <a:solidFill>
                            <a:schemeClr val="tx1"/>
                          </a:solidFill>
                        </a:rPr>
                        <a:t>大阪府内で事業者が取り組む豊かな環境の保全又は創造に資する活動とする。ただし、製品・技術の開発で自社のみの利益に限られるものや、省エネルギー・廃棄物削減などの活動で自社内に限られるものは除く</a:t>
                      </a:r>
                      <a:endParaRPr lang="en-US" altLang="ja-JP" sz="1600" dirty="0" smtClean="0">
                        <a:solidFill>
                          <a:schemeClr val="tx1"/>
                        </a:solidFill>
                      </a:endParaRPr>
                    </a:p>
                    <a:p>
                      <a:endParaRPr lang="en-US" altLang="ja-JP" sz="160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dirty="0" smtClean="0">
                          <a:solidFill>
                            <a:schemeClr val="tx1"/>
                          </a:solidFill>
                        </a:rPr>
                        <a:t>【</a:t>
                      </a:r>
                      <a:r>
                        <a:rPr lang="ja-JP" altLang="en-US" sz="1600" dirty="0" smtClean="0">
                          <a:solidFill>
                            <a:schemeClr val="tx1"/>
                          </a:solidFill>
                        </a:rPr>
                        <a:t>今後さらなる事案収集を図る分野</a:t>
                      </a:r>
                      <a:r>
                        <a:rPr lang="en-US" altLang="ja-JP" sz="1600" dirty="0" smtClean="0">
                          <a:solidFill>
                            <a:schemeClr val="tx1"/>
                          </a:solidFill>
                        </a:rPr>
                        <a:t>】</a:t>
                      </a:r>
                    </a:p>
                    <a:p>
                      <a:r>
                        <a:rPr kumimoji="1" lang="ja-JP" altLang="en-US" sz="1600" dirty="0" smtClean="0">
                          <a:solidFill>
                            <a:schemeClr val="tx1"/>
                          </a:solidFill>
                        </a:rPr>
                        <a:t>環境の課題との同時解決を図る優れた</a:t>
                      </a:r>
                      <a:r>
                        <a:rPr kumimoji="1" lang="ja-JP" altLang="en-US" sz="1600" dirty="0" smtClean="0"/>
                        <a:t>手法やアイデアを含む経済・社会活動（経済・社会に大きな影響を与えた、又は与えることが期待される事例）ただし、自社の利益のみ、もしくは自社のみの環境負荷削減に寄与する活動を対象としない点は、これまで通りとする。</a:t>
                      </a:r>
                      <a:endParaRPr kumimoji="1" lang="ja-JP" altLang="en-US" sz="1600" b="0" dirty="0" smtClean="0">
                        <a:latin typeface="ＭＳ ゴシック" panose="020B0609070205080204" pitchFamily="49" charset="-128"/>
                        <a:ea typeface="ＭＳ ゴシック" panose="020B0609070205080204" pitchFamily="49" charset="-128"/>
                      </a:endParaRPr>
                    </a:p>
                  </a:txBody>
                  <a:tcPr marL="68580" marR="68580" marT="34290" marB="34290"/>
                </a:tc>
                <a:extLst>
                  <a:ext uri="{0D108BD9-81ED-4DB2-BD59-A6C34878D82A}">
                    <a16:rowId xmlns:a16="http://schemas.microsoft.com/office/drawing/2014/main" val="4063953022"/>
                  </a:ext>
                </a:extLst>
              </a:tr>
              <a:tr h="2099128">
                <a:tc>
                  <a:txBody>
                    <a:bodyPr/>
                    <a:lstStyle/>
                    <a:p>
                      <a:r>
                        <a:rPr kumimoji="1" lang="ja-JP" altLang="en-US" sz="1600" dirty="0" smtClean="0"/>
                        <a:t>おおさかストップ温暖化賞</a:t>
                      </a:r>
                      <a:endParaRPr kumimoji="1" lang="ja-JP" altLang="en-US" sz="1600" dirty="0">
                        <a:latin typeface="ＭＳ ゴシック" panose="020B0609070205080204" pitchFamily="49" charset="-128"/>
                        <a:ea typeface="ＭＳ ゴシック" panose="020B0609070205080204" pitchFamily="49" charset="-128"/>
                      </a:endParaRPr>
                    </a:p>
                  </a:txBody>
                  <a:tcPr marL="68580" marR="68580" marT="34290" marB="34290"/>
                </a:tc>
                <a:tc>
                  <a:txBody>
                    <a:bodyPr/>
                    <a:lstStyle/>
                    <a:p>
                      <a:r>
                        <a:rPr kumimoji="1" lang="ja-JP" altLang="en-US" sz="1600" dirty="0" smtClean="0"/>
                        <a:t>対象外</a:t>
                      </a:r>
                      <a:endParaRPr kumimoji="1" lang="ja-JP" altLang="en-US" sz="1600" dirty="0">
                        <a:latin typeface="ＭＳ ゴシック" panose="020B0609070205080204" pitchFamily="49" charset="-128"/>
                        <a:ea typeface="ＭＳ ゴシック" panose="020B0609070205080204" pitchFamily="49" charset="-128"/>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dirty="0" smtClean="0"/>
                        <a:t>【</a:t>
                      </a:r>
                      <a:r>
                        <a:rPr lang="ja-JP" altLang="en-US" sz="1600" dirty="0" smtClean="0"/>
                        <a:t>緩和策部門</a:t>
                      </a:r>
                      <a:r>
                        <a:rPr lang="en-US" altLang="ja-JP" sz="1600" dirty="0" smtClean="0"/>
                        <a:t>】</a:t>
                      </a:r>
                    </a:p>
                    <a:p>
                      <a:pPr algn="l"/>
                      <a:r>
                        <a:rPr lang="ja-JP" altLang="en-US" sz="1600" dirty="0" smtClean="0"/>
                        <a:t>事業活動における、温室効果ガスの排出及び人工排熱の抑制並びに電気の需要の平準化に関し、他の模範となる特に優れた取組み</a:t>
                      </a:r>
                      <a:endParaRPr lang="en-US" altLang="ja-JP" sz="1600" dirty="0" smtClean="0"/>
                    </a:p>
                    <a:p>
                      <a:pPr algn="l"/>
                      <a:endParaRPr lang="en-US" altLang="ja-JP" sz="1600" dirty="0" smtClean="0"/>
                    </a:p>
                    <a:p>
                      <a:pPr algn="l"/>
                      <a:r>
                        <a:rPr lang="en-US" altLang="ja-JP" sz="1600" dirty="0" smtClean="0"/>
                        <a:t>【</a:t>
                      </a:r>
                      <a:r>
                        <a:rPr lang="ja-JP" altLang="en-US" sz="1600" dirty="0" smtClean="0"/>
                        <a:t>適応策部門</a:t>
                      </a:r>
                      <a:r>
                        <a:rPr lang="en-US" altLang="ja-JP" sz="1600" dirty="0" smtClean="0"/>
                        <a:t>】</a:t>
                      </a:r>
                    </a:p>
                    <a:p>
                      <a:pPr algn="l"/>
                      <a:r>
                        <a:rPr lang="ja-JP" altLang="en-US" sz="1600" dirty="0" smtClean="0"/>
                        <a:t>事業活動における、気候変動に対する適応策として、他の模範となる特に優れた取組み</a:t>
                      </a:r>
                      <a:endParaRPr lang="en-US" altLang="ja-JP" sz="1600" dirty="0" smtClean="0">
                        <a:latin typeface="ＭＳ ゴシック" panose="020B0609070205080204" pitchFamily="49" charset="-128"/>
                        <a:ea typeface="ＭＳ ゴシック" panose="020B0609070205080204" pitchFamily="49" charset="-128"/>
                      </a:endParaRPr>
                    </a:p>
                  </a:txBody>
                  <a:tcPr marL="68580" marR="68580" marT="34290" marB="34290"/>
                </a:tc>
                <a:extLst>
                  <a:ext uri="{0D108BD9-81ED-4DB2-BD59-A6C34878D82A}">
                    <a16:rowId xmlns:a16="http://schemas.microsoft.com/office/drawing/2014/main" val="2638188493"/>
                  </a:ext>
                </a:extLst>
              </a:tr>
            </a:tbl>
          </a:graphicData>
        </a:graphic>
      </p:graphicFrame>
      <p:sp>
        <p:nvSpPr>
          <p:cNvPr id="4" name="正方形/長方形 3"/>
          <p:cNvSpPr/>
          <p:nvPr/>
        </p:nvSpPr>
        <p:spPr>
          <a:xfrm>
            <a:off x="0" y="0"/>
            <a:ext cx="9144000" cy="548909"/>
          </a:xfrm>
          <a:prstGeom prst="rect">
            <a:avLst/>
          </a:prstGeom>
          <a:solidFill>
            <a:schemeClr val="accent4"/>
          </a:solidFill>
          <a:ln w="38100">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2400" dirty="0">
                <a:latin typeface="ＭＳ ゴシック" panose="020B0609070205080204" pitchFamily="49" charset="-128"/>
                <a:ea typeface="ＭＳ ゴシック" panose="020B0609070205080204" pitchFamily="49" charset="-128"/>
              </a:rPr>
              <a:t>おおさか環境賞、おおさかストップ温暖化賞の整理</a:t>
            </a:r>
          </a:p>
        </p:txBody>
      </p:sp>
      <p:sp>
        <p:nvSpPr>
          <p:cNvPr id="5" name="スライド番号プレースホルダー 4"/>
          <p:cNvSpPr>
            <a:spLocks noGrp="1"/>
          </p:cNvSpPr>
          <p:nvPr>
            <p:ph type="sldNum" sz="quarter" idx="12"/>
          </p:nvPr>
        </p:nvSpPr>
        <p:spPr/>
        <p:txBody>
          <a:bodyPr/>
          <a:lstStyle/>
          <a:p>
            <a:fld id="{EB93A50F-5785-4EC6-9E7C-C6E00FA627EB}" type="slidenum">
              <a:rPr kumimoji="1" lang="ja-JP" altLang="en-US" smtClean="0"/>
              <a:pPr/>
              <a:t>17</a:t>
            </a:fld>
            <a:endParaRPr kumimoji="1" lang="ja-JP" altLang="en-US"/>
          </a:p>
        </p:txBody>
      </p:sp>
    </p:spTree>
    <p:extLst>
      <p:ext uri="{BB962C8B-B14F-4D97-AF65-F5344CB8AC3E}">
        <p14:creationId xmlns:p14="http://schemas.microsoft.com/office/powerpoint/2010/main" val="25149947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9144000" cy="548909"/>
          </a:xfrm>
          <a:prstGeom prst="rect">
            <a:avLst/>
          </a:prstGeom>
          <a:solidFill>
            <a:schemeClr val="accent4"/>
          </a:solidFill>
          <a:ln w="38100">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2400" dirty="0" smtClean="0">
                <a:latin typeface="ＭＳ ゴシック" panose="020B0609070205080204" pitchFamily="49" charset="-128"/>
                <a:ea typeface="ＭＳ ゴシック" panose="020B0609070205080204" pitchFamily="49" charset="-128"/>
              </a:rPr>
              <a:t>　おおさか</a:t>
            </a:r>
            <a:r>
              <a:rPr lang="ja-JP" altLang="en-US" sz="2400" dirty="0">
                <a:latin typeface="ＭＳ ゴシック" panose="020B0609070205080204" pitchFamily="49" charset="-128"/>
                <a:ea typeface="ＭＳ ゴシック" panose="020B0609070205080204" pitchFamily="49" charset="-128"/>
              </a:rPr>
              <a:t>ストップ</a:t>
            </a:r>
            <a:r>
              <a:rPr lang="ja-JP" altLang="en-US" sz="2400" dirty="0" smtClean="0">
                <a:latin typeface="ＭＳ ゴシック" panose="020B0609070205080204" pitchFamily="49" charset="-128"/>
                <a:ea typeface="ＭＳ ゴシック" panose="020B0609070205080204" pitchFamily="49" charset="-128"/>
              </a:rPr>
              <a:t>温暖化賞について</a:t>
            </a:r>
            <a:endParaRPr lang="ja-JP" altLang="en-US" sz="2400" dirty="0">
              <a:latin typeface="ＭＳ ゴシック" panose="020B0609070205080204" pitchFamily="49" charset="-128"/>
              <a:ea typeface="ＭＳ ゴシック" panose="020B0609070205080204" pitchFamily="49" charset="-128"/>
            </a:endParaRPr>
          </a:p>
        </p:txBody>
      </p:sp>
      <p:sp>
        <p:nvSpPr>
          <p:cNvPr id="8" name="テキスト ボックス 7"/>
          <p:cNvSpPr txBox="1"/>
          <p:nvPr/>
        </p:nvSpPr>
        <p:spPr>
          <a:xfrm>
            <a:off x="374071" y="770392"/>
            <a:ext cx="8470326" cy="369332"/>
          </a:xfrm>
          <a:prstGeom prst="rect">
            <a:avLst/>
          </a:prstGeom>
          <a:noFill/>
        </p:spPr>
        <p:txBody>
          <a:bodyPr wrap="square" rtlCol="0">
            <a:spAutoFit/>
          </a:bodyPr>
          <a:lstStyle/>
          <a:p>
            <a:r>
              <a:rPr lang="ja-JP" altLang="en-US" b="1" dirty="0" smtClean="0">
                <a:latin typeface="ＭＳ ゴシック" panose="020B0609070205080204" pitchFamily="49" charset="-128"/>
                <a:ea typeface="ＭＳ ゴシック" panose="020B0609070205080204" pitchFamily="49" charset="-128"/>
              </a:rPr>
              <a:t>〇これまでの経過</a:t>
            </a:r>
          </a:p>
        </p:txBody>
      </p:sp>
      <p:sp>
        <p:nvSpPr>
          <p:cNvPr id="13" name="テキスト ボックス 12"/>
          <p:cNvSpPr txBox="1"/>
          <p:nvPr/>
        </p:nvSpPr>
        <p:spPr>
          <a:xfrm>
            <a:off x="355454" y="1137451"/>
            <a:ext cx="8470326" cy="5416868"/>
          </a:xfrm>
          <a:prstGeom prst="rect">
            <a:avLst/>
          </a:prstGeom>
          <a:noFill/>
        </p:spPr>
        <p:txBody>
          <a:bodyPr wrap="square" rtlCol="0">
            <a:spAutoFit/>
          </a:bodyPr>
          <a:lstStyle/>
          <a:p>
            <a:r>
              <a:rPr lang="ja-JP" altLang="en-US" b="1" dirty="0" smtClean="0">
                <a:latin typeface="ＭＳ ゴシック" panose="020B0609070205080204" pitchFamily="49" charset="-128"/>
                <a:ea typeface="ＭＳ ゴシック" panose="020B0609070205080204" pitchFamily="49" charset="-128"/>
              </a:rPr>
              <a:t>・</a:t>
            </a:r>
            <a:r>
              <a:rPr lang="en-US" altLang="ja-JP" b="1" dirty="0" smtClean="0">
                <a:latin typeface="ＭＳ ゴシック" panose="020B0609070205080204" pitchFamily="49" charset="-128"/>
                <a:ea typeface="ＭＳ ゴシック" panose="020B0609070205080204" pitchFamily="49" charset="-128"/>
              </a:rPr>
              <a:t>2007</a:t>
            </a:r>
            <a:r>
              <a:rPr lang="ja-JP" altLang="en-US" b="1" dirty="0" smtClean="0">
                <a:latin typeface="ＭＳ ゴシック" panose="020B0609070205080204" pitchFamily="49" charset="-128"/>
                <a:ea typeface="ＭＳ ゴシック" panose="020B0609070205080204" pitchFamily="49" charset="-128"/>
              </a:rPr>
              <a:t>（平成</a:t>
            </a:r>
            <a:r>
              <a:rPr lang="en-US" altLang="ja-JP" b="1" dirty="0" smtClean="0">
                <a:latin typeface="ＭＳ ゴシック" panose="020B0609070205080204" pitchFamily="49" charset="-128"/>
                <a:ea typeface="ＭＳ ゴシック" panose="020B0609070205080204" pitchFamily="49" charset="-128"/>
              </a:rPr>
              <a:t>19</a:t>
            </a:r>
            <a:r>
              <a:rPr lang="ja-JP" altLang="en-US" b="1" dirty="0" smtClean="0">
                <a:latin typeface="ＭＳ ゴシック" panose="020B0609070205080204" pitchFamily="49" charset="-128"/>
                <a:ea typeface="ＭＳ ゴシック" panose="020B0609070205080204" pitchFamily="49" charset="-128"/>
              </a:rPr>
              <a:t>）年度から顕彰を実施。</a:t>
            </a:r>
            <a:endParaRPr lang="en-US" altLang="ja-JP" b="1" dirty="0" smtClean="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 大阪府</a:t>
            </a:r>
            <a:r>
              <a:rPr lang="ja-JP" altLang="en-US" dirty="0">
                <a:latin typeface="ＭＳ ゴシック" panose="020B0609070205080204" pitchFamily="49" charset="-128"/>
                <a:ea typeface="ＭＳ ゴシック" panose="020B0609070205080204" pitchFamily="49" charset="-128"/>
              </a:rPr>
              <a:t>温暖化の防止等に関する</a:t>
            </a:r>
            <a:r>
              <a:rPr lang="ja-JP" altLang="en-US" dirty="0" smtClean="0">
                <a:latin typeface="ＭＳ ゴシック" panose="020B0609070205080204" pitchFamily="49" charset="-128"/>
                <a:ea typeface="ＭＳ ゴシック" panose="020B0609070205080204" pitchFamily="49" charset="-128"/>
              </a:rPr>
              <a:t>条例に基づく特定事</a:t>
            </a:r>
            <a:r>
              <a:rPr lang="ja-JP" altLang="en-US" dirty="0">
                <a:latin typeface="ＭＳ ゴシック" panose="020B0609070205080204" pitchFamily="49" charset="-128"/>
                <a:ea typeface="ＭＳ ゴシック" panose="020B0609070205080204" pitchFamily="49" charset="-128"/>
              </a:rPr>
              <a:t>業者の中から削減が進んでいる事業者</a:t>
            </a:r>
            <a:r>
              <a:rPr lang="ja-JP" altLang="en-US" dirty="0" smtClean="0">
                <a:latin typeface="ＭＳ ゴシック" panose="020B0609070205080204" pitchFamily="49" charset="-128"/>
                <a:ea typeface="ＭＳ ゴシック" panose="020B0609070205080204" pitchFamily="49" charset="-128"/>
              </a:rPr>
              <a:t>を表彰</a:t>
            </a:r>
            <a:endParaRPr lang="ja-JP" altLang="en-US" dirty="0">
              <a:latin typeface="ＭＳ ゴシック" panose="020B0609070205080204" pitchFamily="49" charset="-128"/>
              <a:ea typeface="ＭＳ ゴシック" panose="020B0609070205080204" pitchFamily="49" charset="-128"/>
            </a:endParaRPr>
          </a:p>
          <a:p>
            <a:pPr>
              <a:spcBef>
                <a:spcPts val="1200"/>
              </a:spcBef>
            </a:pPr>
            <a:r>
              <a:rPr lang="ja-JP" altLang="en-US" b="1" dirty="0" smtClean="0">
                <a:latin typeface="ＭＳ ゴシック" panose="020B0609070205080204" pitchFamily="49" charset="-128"/>
                <a:ea typeface="ＭＳ ゴシック" panose="020B0609070205080204" pitchFamily="49" charset="-128"/>
              </a:rPr>
              <a:t>・</a:t>
            </a:r>
            <a:r>
              <a:rPr lang="en-US" altLang="ja-JP" b="1" dirty="0" smtClean="0">
                <a:latin typeface="ＭＳ ゴシック" panose="020B0609070205080204" pitchFamily="49" charset="-128"/>
                <a:ea typeface="ＭＳ ゴシック" panose="020B0609070205080204" pitchFamily="49" charset="-128"/>
              </a:rPr>
              <a:t>2013</a:t>
            </a:r>
            <a:r>
              <a:rPr lang="ja-JP" altLang="en-US" b="1" dirty="0" smtClean="0">
                <a:latin typeface="ＭＳ ゴシック" panose="020B0609070205080204" pitchFamily="49" charset="-128"/>
                <a:ea typeface="ＭＳ ゴシック" panose="020B0609070205080204" pitchFamily="49" charset="-128"/>
              </a:rPr>
              <a:t>（平成</a:t>
            </a:r>
            <a:r>
              <a:rPr lang="en-US" altLang="ja-JP" b="1" dirty="0" smtClean="0">
                <a:latin typeface="ＭＳ ゴシック" panose="020B0609070205080204" pitchFamily="49" charset="-128"/>
                <a:ea typeface="ＭＳ ゴシック" panose="020B0609070205080204" pitchFamily="49" charset="-128"/>
              </a:rPr>
              <a:t>25</a:t>
            </a:r>
            <a:r>
              <a:rPr lang="ja-JP" altLang="en-US" b="1" dirty="0" smtClean="0">
                <a:latin typeface="ＭＳ ゴシック" panose="020B0609070205080204" pitchFamily="49" charset="-128"/>
                <a:ea typeface="ＭＳ ゴシック" panose="020B0609070205080204" pitchFamily="49" charset="-128"/>
              </a:rPr>
              <a:t>）年度から</a:t>
            </a:r>
            <a:endParaRPr lang="en-US" altLang="ja-JP" b="1" dirty="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　従来</a:t>
            </a:r>
            <a:r>
              <a:rPr lang="ja-JP" altLang="en-US" dirty="0">
                <a:latin typeface="ＭＳ ゴシック" panose="020B0609070205080204" pitchFamily="49" charset="-128"/>
                <a:ea typeface="ＭＳ ゴシック" panose="020B0609070205080204" pitchFamily="49" charset="-128"/>
              </a:rPr>
              <a:t>の特定事業者からの選定方式とは異なり、応募方式を採用</a:t>
            </a:r>
          </a:p>
          <a:p>
            <a:r>
              <a:rPr lang="ja-JP" altLang="en-US" dirty="0" smtClean="0">
                <a:latin typeface="ＭＳ ゴシック" panose="020B0609070205080204" pitchFamily="49" charset="-128"/>
                <a:ea typeface="ＭＳ ゴシック" panose="020B0609070205080204" pitchFamily="49" charset="-128"/>
              </a:rPr>
              <a:t>　応募</a:t>
            </a:r>
            <a:r>
              <a:rPr lang="ja-JP" altLang="en-US" dirty="0">
                <a:latin typeface="ＭＳ ゴシック" panose="020B0609070205080204" pitchFamily="49" charset="-128"/>
                <a:ea typeface="ＭＳ ゴシック" panose="020B0609070205080204" pitchFamily="49" charset="-128"/>
              </a:rPr>
              <a:t>方式を採用したことにより、特定事業者以外（主に中小事業者）も表彰</a:t>
            </a:r>
            <a:r>
              <a:rPr lang="ja-JP" altLang="en-US" dirty="0" smtClean="0">
                <a:latin typeface="ＭＳ ゴシック" panose="020B0609070205080204" pitchFamily="49" charset="-128"/>
                <a:ea typeface="ＭＳ ゴシック" panose="020B0609070205080204" pitchFamily="49" charset="-128"/>
              </a:rPr>
              <a:t>の　　</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対象</a:t>
            </a:r>
            <a:r>
              <a:rPr lang="ja-JP" altLang="en-US" dirty="0">
                <a:latin typeface="ＭＳ ゴシック" panose="020B0609070205080204" pitchFamily="49" charset="-128"/>
                <a:ea typeface="ＭＳ ゴシック" panose="020B0609070205080204" pitchFamily="49" charset="-128"/>
              </a:rPr>
              <a:t>とし、多方面での取組みを評価できる制度とした。</a:t>
            </a:r>
          </a:p>
          <a:p>
            <a:pPr>
              <a:spcBef>
                <a:spcPts val="1200"/>
              </a:spcBef>
            </a:pPr>
            <a:r>
              <a:rPr lang="ja-JP" altLang="en-US" b="1" dirty="0" smtClean="0">
                <a:latin typeface="ＭＳ ゴシック" panose="020B0609070205080204" pitchFamily="49" charset="-128"/>
                <a:ea typeface="ＭＳ ゴシック" panose="020B0609070205080204" pitchFamily="49" charset="-128"/>
              </a:rPr>
              <a:t>・</a:t>
            </a:r>
            <a:r>
              <a:rPr lang="en-US" altLang="ja-JP" b="1" dirty="0" smtClean="0">
                <a:latin typeface="ＭＳ ゴシック" panose="020B0609070205080204" pitchFamily="49" charset="-128"/>
                <a:ea typeface="ＭＳ ゴシック" panose="020B0609070205080204" pitchFamily="49" charset="-128"/>
              </a:rPr>
              <a:t>2013</a:t>
            </a:r>
            <a:r>
              <a:rPr lang="ja-JP" altLang="en-US" b="1" dirty="0" smtClean="0">
                <a:latin typeface="ＭＳ ゴシック" panose="020B0609070205080204" pitchFamily="49" charset="-128"/>
                <a:ea typeface="ＭＳ ゴシック" panose="020B0609070205080204" pitchFamily="49" charset="-128"/>
              </a:rPr>
              <a:t>～</a:t>
            </a:r>
            <a:r>
              <a:rPr lang="en-US" altLang="ja-JP" b="1" dirty="0" smtClean="0">
                <a:latin typeface="ＭＳ ゴシック" panose="020B0609070205080204" pitchFamily="49" charset="-128"/>
                <a:ea typeface="ＭＳ ゴシック" panose="020B0609070205080204" pitchFamily="49" charset="-128"/>
              </a:rPr>
              <a:t>2015</a:t>
            </a:r>
            <a:r>
              <a:rPr lang="ja-JP" altLang="en-US" b="1" dirty="0" smtClean="0">
                <a:latin typeface="ＭＳ ゴシック" panose="020B0609070205080204" pitchFamily="49" charset="-128"/>
                <a:ea typeface="ＭＳ ゴシック" panose="020B0609070205080204" pitchFamily="49" charset="-128"/>
              </a:rPr>
              <a:t>（平成</a:t>
            </a:r>
            <a:r>
              <a:rPr lang="en-US" altLang="ja-JP" b="1" dirty="0" smtClean="0">
                <a:latin typeface="ＭＳ ゴシック" panose="020B0609070205080204" pitchFamily="49" charset="-128"/>
                <a:ea typeface="ＭＳ ゴシック" panose="020B0609070205080204" pitchFamily="49" charset="-128"/>
              </a:rPr>
              <a:t>25</a:t>
            </a:r>
            <a:r>
              <a:rPr lang="ja-JP" altLang="en-US" b="1" dirty="0" smtClean="0">
                <a:latin typeface="ＭＳ ゴシック" panose="020B0609070205080204" pitchFamily="49" charset="-128"/>
                <a:ea typeface="ＭＳ ゴシック" panose="020B0609070205080204" pitchFamily="49" charset="-128"/>
              </a:rPr>
              <a:t>～</a:t>
            </a:r>
            <a:r>
              <a:rPr lang="en-US" altLang="ja-JP" b="1" dirty="0" smtClean="0">
                <a:latin typeface="ＭＳ ゴシック" panose="020B0609070205080204" pitchFamily="49" charset="-128"/>
                <a:ea typeface="ＭＳ ゴシック" panose="020B0609070205080204" pitchFamily="49" charset="-128"/>
              </a:rPr>
              <a:t>27</a:t>
            </a:r>
            <a:r>
              <a:rPr lang="ja-JP" altLang="en-US" b="1" dirty="0" smtClean="0">
                <a:latin typeface="ＭＳ ゴシック" panose="020B0609070205080204" pitchFamily="49" charset="-128"/>
                <a:ea typeface="ＭＳ ゴシック" panose="020B0609070205080204" pitchFamily="49" charset="-128"/>
              </a:rPr>
              <a:t>）年度</a:t>
            </a:r>
            <a:endParaRPr lang="en-US" altLang="ja-JP" b="1" dirty="0" smtClean="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　特別賞として「</a:t>
            </a:r>
            <a:r>
              <a:rPr lang="ja-JP" altLang="en-US" dirty="0">
                <a:latin typeface="ＭＳ ゴシック" panose="020B0609070205080204" pitchFamily="49" charset="-128"/>
                <a:ea typeface="ＭＳ ゴシック" panose="020B0609070205080204" pitchFamily="49" charset="-128"/>
              </a:rPr>
              <a:t>節電賞」</a:t>
            </a:r>
            <a:r>
              <a:rPr lang="ja-JP" altLang="en-US" dirty="0" smtClean="0">
                <a:latin typeface="ＭＳ ゴシック" panose="020B0609070205080204" pitchFamily="49" charset="-128"/>
                <a:ea typeface="ＭＳ ゴシック" panose="020B0609070205080204" pitchFamily="49" charset="-128"/>
              </a:rPr>
              <a:t>を設置</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電力</a:t>
            </a:r>
            <a:r>
              <a:rPr lang="ja-JP" altLang="en-US" dirty="0">
                <a:latin typeface="ＭＳ ゴシック" panose="020B0609070205080204" pitchFamily="49" charset="-128"/>
                <a:ea typeface="ＭＳ ゴシック" panose="020B0609070205080204" pitchFamily="49" charset="-128"/>
              </a:rPr>
              <a:t>の需給安定、東日本大震災から５年経過を契機に</a:t>
            </a:r>
            <a:r>
              <a:rPr lang="ja-JP" altLang="en-US" dirty="0" smtClean="0">
                <a:latin typeface="ＭＳ ゴシック" panose="020B0609070205080204" pitchFamily="49" charset="-128"/>
                <a:ea typeface="ＭＳ ゴシック" panose="020B0609070205080204" pitchFamily="49" charset="-128"/>
              </a:rPr>
              <a:t>終了</a:t>
            </a:r>
            <a:endParaRPr lang="ja-JP" altLang="en-US" dirty="0">
              <a:latin typeface="ＭＳ ゴシック" panose="020B0609070205080204" pitchFamily="49" charset="-128"/>
              <a:ea typeface="ＭＳ ゴシック" panose="020B0609070205080204" pitchFamily="49" charset="-128"/>
            </a:endParaRPr>
          </a:p>
          <a:p>
            <a:pPr>
              <a:spcBef>
                <a:spcPts val="1200"/>
              </a:spcBef>
            </a:pPr>
            <a:r>
              <a:rPr lang="ja-JP" altLang="en-US" b="1" dirty="0" smtClean="0">
                <a:latin typeface="ＭＳ ゴシック" panose="020B0609070205080204" pitchFamily="49" charset="-128"/>
                <a:ea typeface="ＭＳ ゴシック" panose="020B0609070205080204" pitchFamily="49" charset="-128"/>
              </a:rPr>
              <a:t>・</a:t>
            </a:r>
            <a:r>
              <a:rPr lang="en-US" altLang="ja-JP" b="1" dirty="0" smtClean="0">
                <a:latin typeface="ＭＳ ゴシック" panose="020B0609070205080204" pitchFamily="49" charset="-128"/>
                <a:ea typeface="ＭＳ ゴシック" panose="020B0609070205080204" pitchFamily="49" charset="-128"/>
              </a:rPr>
              <a:t>2014</a:t>
            </a:r>
            <a:r>
              <a:rPr lang="ja-JP" altLang="en-US" b="1" dirty="0" smtClean="0">
                <a:latin typeface="ＭＳ ゴシック" panose="020B0609070205080204" pitchFamily="49" charset="-128"/>
                <a:ea typeface="ＭＳ ゴシック" panose="020B0609070205080204" pitchFamily="49" charset="-128"/>
              </a:rPr>
              <a:t>（</a:t>
            </a:r>
            <a:r>
              <a:rPr lang="ja-JP" altLang="en-US" b="1" dirty="0">
                <a:latin typeface="ＭＳ ゴシック" panose="020B0609070205080204" pitchFamily="49" charset="-128"/>
                <a:ea typeface="ＭＳ ゴシック" panose="020B0609070205080204" pitchFamily="49" charset="-128"/>
              </a:rPr>
              <a:t>平成</a:t>
            </a:r>
            <a:r>
              <a:rPr lang="en-US" altLang="ja-JP" b="1" dirty="0" smtClean="0">
                <a:latin typeface="ＭＳ ゴシック" panose="020B0609070205080204" pitchFamily="49" charset="-128"/>
                <a:ea typeface="ＭＳ ゴシック" panose="020B0609070205080204" pitchFamily="49" charset="-128"/>
              </a:rPr>
              <a:t>26</a:t>
            </a:r>
            <a:r>
              <a:rPr lang="ja-JP" altLang="en-US" b="1" dirty="0" smtClean="0">
                <a:latin typeface="ＭＳ ゴシック" panose="020B0609070205080204" pitchFamily="49" charset="-128"/>
                <a:ea typeface="ＭＳ ゴシック" panose="020B0609070205080204" pitchFamily="49" charset="-128"/>
              </a:rPr>
              <a:t>）年度から</a:t>
            </a:r>
            <a:endParaRPr lang="en-US" altLang="ja-JP" b="1" dirty="0" smtClean="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　府内</a:t>
            </a:r>
            <a:r>
              <a:rPr lang="ja-JP" altLang="en-US" dirty="0">
                <a:latin typeface="ＭＳ ゴシック" panose="020B0609070205080204" pitchFamily="49" charset="-128"/>
                <a:ea typeface="ＭＳ ゴシック" panose="020B0609070205080204" pitchFamily="49" charset="-128"/>
              </a:rPr>
              <a:t>に事業所を有する事業者に加え、事業所単位での応募も可能とした。</a:t>
            </a:r>
          </a:p>
          <a:p>
            <a:pPr>
              <a:spcBef>
                <a:spcPts val="1200"/>
              </a:spcBef>
            </a:pPr>
            <a:r>
              <a:rPr lang="ja-JP" altLang="en-US" b="1" dirty="0" smtClean="0">
                <a:latin typeface="ＭＳ ゴシック" panose="020B0609070205080204" pitchFamily="49" charset="-128"/>
                <a:ea typeface="ＭＳ ゴシック" panose="020B0609070205080204" pitchFamily="49" charset="-128"/>
              </a:rPr>
              <a:t>・</a:t>
            </a:r>
            <a:r>
              <a:rPr lang="en-US" altLang="ja-JP" b="1" dirty="0" smtClean="0">
                <a:latin typeface="ＭＳ ゴシック" panose="020B0609070205080204" pitchFamily="49" charset="-128"/>
                <a:ea typeface="ＭＳ ゴシック" panose="020B0609070205080204" pitchFamily="49" charset="-128"/>
              </a:rPr>
              <a:t>2019</a:t>
            </a:r>
            <a:r>
              <a:rPr lang="ja-JP" altLang="en-US" b="1" dirty="0" smtClean="0">
                <a:latin typeface="ＭＳ ゴシック" panose="020B0609070205080204" pitchFamily="49" charset="-128"/>
                <a:ea typeface="ＭＳ ゴシック" panose="020B0609070205080204" pitchFamily="49" charset="-128"/>
              </a:rPr>
              <a:t>（令和元）年度から</a:t>
            </a:r>
            <a:endParaRPr lang="en-US" altLang="ja-JP" b="1" dirty="0" smtClean="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　</a:t>
            </a:r>
            <a:r>
              <a:rPr lang="en-US" altLang="ja-JP" dirty="0" smtClean="0">
                <a:latin typeface="ＭＳ ゴシック" panose="020B0609070205080204" pitchFamily="49" charset="-128"/>
                <a:ea typeface="ＭＳ ゴシック" panose="020B0609070205080204" pitchFamily="49" charset="-128"/>
              </a:rPr>
              <a:t>2016</a:t>
            </a:r>
            <a:r>
              <a:rPr lang="ja-JP" altLang="en-US" dirty="0" smtClean="0">
                <a:latin typeface="ＭＳ ゴシック" panose="020B0609070205080204" pitchFamily="49" charset="-128"/>
                <a:ea typeface="ＭＳ ゴシック" panose="020B0609070205080204" pitchFamily="49" charset="-128"/>
              </a:rPr>
              <a:t>年度からの３年間の評価結果に基づき、実績</a:t>
            </a:r>
            <a:r>
              <a:rPr lang="ja-JP" altLang="en-US" dirty="0">
                <a:latin typeface="ＭＳ ゴシック" panose="020B0609070205080204" pitchFamily="49" charset="-128"/>
                <a:ea typeface="ＭＳ ゴシック" panose="020B0609070205080204" pitchFamily="49" charset="-128"/>
              </a:rPr>
              <a:t>報告書の評価結果が最良（</a:t>
            </a:r>
            <a:r>
              <a:rPr lang="en-US" altLang="ja-JP" dirty="0">
                <a:latin typeface="ＭＳ ゴシック" panose="020B0609070205080204" pitchFamily="49" charset="-128"/>
                <a:ea typeface="ＭＳ ゴシック" panose="020B0609070205080204" pitchFamily="49" charset="-128"/>
              </a:rPr>
              <a:t>AAA</a:t>
            </a:r>
            <a:r>
              <a:rPr lang="ja-JP" altLang="en-US" dirty="0">
                <a:latin typeface="ＭＳ ゴシック" panose="020B0609070205080204" pitchFamily="49" charset="-128"/>
                <a:ea typeface="ＭＳ ゴシック" panose="020B0609070205080204" pitchFamily="49" charset="-128"/>
              </a:rPr>
              <a:t>）であった</a:t>
            </a:r>
            <a:r>
              <a:rPr lang="ja-JP" altLang="en-US" dirty="0" smtClean="0">
                <a:latin typeface="ＭＳ ゴシック" panose="020B0609070205080204" pitchFamily="49" charset="-128"/>
                <a:ea typeface="ＭＳ ゴシック" panose="020B0609070205080204" pitchFamily="49" charset="-128"/>
              </a:rPr>
              <a:t>事業者に対して、特別賞による顕彰。</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また</a:t>
            </a:r>
            <a:r>
              <a:rPr lang="ja-JP" altLang="en-US" dirty="0">
                <a:latin typeface="ＭＳ ゴシック" panose="020B0609070205080204" pitchFamily="49" charset="-128"/>
                <a:ea typeface="ＭＳ ゴシック" panose="020B0609070205080204" pitchFamily="49" charset="-128"/>
              </a:rPr>
              <a:t>、ヒートアイランド現象の緩和対策の普及を図るため</a:t>
            </a:r>
            <a:r>
              <a:rPr lang="ja-JP" altLang="en-US" dirty="0" smtClean="0">
                <a:latin typeface="ＭＳ ゴシック" panose="020B0609070205080204" pitchFamily="49" charset="-128"/>
                <a:ea typeface="ＭＳ ゴシック" panose="020B0609070205080204" pitchFamily="49" charset="-128"/>
              </a:rPr>
              <a:t>、「愛称</a:t>
            </a:r>
            <a:r>
              <a:rPr lang="ja-JP" altLang="en-US" dirty="0">
                <a:latin typeface="ＭＳ ゴシック" panose="020B0609070205080204" pitchFamily="49" charset="-128"/>
                <a:ea typeface="ＭＳ ゴシック" panose="020B0609070205080204" pitchFamily="49" charset="-128"/>
              </a:rPr>
              <a:t>：“涼”デザイン建築</a:t>
            </a:r>
            <a:r>
              <a:rPr lang="ja-JP" altLang="en-US" dirty="0" smtClean="0">
                <a:latin typeface="ＭＳ ゴシック" panose="020B0609070205080204" pitchFamily="49" charset="-128"/>
                <a:ea typeface="ＭＳ ゴシック" panose="020B0609070205080204" pitchFamily="49" charset="-128"/>
              </a:rPr>
              <a:t>賞」も開始。（住宅まちづくり部</a:t>
            </a:r>
            <a:r>
              <a:rPr lang="ja-JP" altLang="en-US" dirty="0">
                <a:latin typeface="ＭＳ ゴシック" panose="020B0609070205080204" pitchFamily="49" charset="-128"/>
                <a:ea typeface="ＭＳ ゴシック" panose="020B0609070205080204" pitchFamily="49" charset="-128"/>
              </a:rPr>
              <a:t>所管</a:t>
            </a:r>
            <a:r>
              <a:rPr lang="ja-JP" altLang="en-US" dirty="0" smtClean="0">
                <a:latin typeface="ＭＳ ゴシック" panose="020B0609070205080204" pitchFamily="49" charset="-128"/>
                <a:ea typeface="ＭＳ ゴシック" panose="020B0609070205080204" pitchFamily="49" charset="-128"/>
              </a:rPr>
              <a:t>）</a:t>
            </a:r>
            <a:endParaRPr lang="ja-JP" altLang="en-US"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p:txBody>
          <a:bodyPr/>
          <a:lstStyle/>
          <a:p>
            <a:fld id="{EB93A50F-5785-4EC6-9E7C-C6E00FA627EB}" type="slidenum">
              <a:rPr kumimoji="1" lang="ja-JP" altLang="en-US" smtClean="0"/>
              <a:pPr/>
              <a:t>1</a:t>
            </a:fld>
            <a:endParaRPr kumimoji="1" lang="ja-JP" altLang="en-US" dirty="0"/>
          </a:p>
        </p:txBody>
      </p:sp>
    </p:spTree>
    <p:extLst>
      <p:ext uri="{BB962C8B-B14F-4D97-AF65-F5344CB8AC3E}">
        <p14:creationId xmlns:p14="http://schemas.microsoft.com/office/powerpoint/2010/main" val="29511903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3853" y="0"/>
            <a:ext cx="9144000" cy="548909"/>
          </a:xfrm>
          <a:prstGeom prst="rect">
            <a:avLst/>
          </a:prstGeom>
          <a:solidFill>
            <a:schemeClr val="accent4"/>
          </a:solidFill>
          <a:ln w="38100">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2400" dirty="0" smtClean="0">
                <a:latin typeface="ＭＳ ゴシック" panose="020B0609070205080204" pitchFamily="49" charset="-128"/>
                <a:ea typeface="ＭＳ ゴシック" panose="020B0609070205080204" pitchFamily="49" charset="-128"/>
              </a:rPr>
              <a:t>おおさか</a:t>
            </a:r>
            <a:r>
              <a:rPr lang="ja-JP" altLang="en-US" sz="2400" dirty="0">
                <a:latin typeface="ＭＳ ゴシック" panose="020B0609070205080204" pitchFamily="49" charset="-128"/>
                <a:ea typeface="ＭＳ ゴシック" panose="020B0609070205080204" pitchFamily="49" charset="-128"/>
              </a:rPr>
              <a:t>ストップ温暖化</a:t>
            </a:r>
            <a:r>
              <a:rPr lang="ja-JP" altLang="en-US" sz="2400" dirty="0" smtClean="0">
                <a:latin typeface="ＭＳ ゴシック" panose="020B0609070205080204" pitchFamily="49" charset="-128"/>
                <a:ea typeface="ＭＳ ゴシック" panose="020B0609070205080204" pitchFamily="49" charset="-128"/>
              </a:rPr>
              <a:t>賞の位置づけ・表彰制度</a:t>
            </a:r>
            <a:endParaRPr lang="ja-JP" altLang="en-US" sz="2400" dirty="0">
              <a:latin typeface="ＭＳ ゴシック" panose="020B0609070205080204" pitchFamily="49" charset="-128"/>
              <a:ea typeface="ＭＳ ゴシック" panose="020B0609070205080204" pitchFamily="49" charset="-128"/>
            </a:endParaRPr>
          </a:p>
        </p:txBody>
      </p:sp>
      <p:sp>
        <p:nvSpPr>
          <p:cNvPr id="35" name="テキスト ボックス 34"/>
          <p:cNvSpPr txBox="1"/>
          <p:nvPr/>
        </p:nvSpPr>
        <p:spPr>
          <a:xfrm>
            <a:off x="1288681" y="1207649"/>
            <a:ext cx="7679314" cy="33855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ja-JP" altLang="en-US" sz="1600" dirty="0" smtClean="0">
                <a:latin typeface="ＭＳ ゴシック" panose="020B0609070205080204" pitchFamily="49" charset="-128"/>
                <a:ea typeface="ＭＳ ゴシック" panose="020B0609070205080204" pitchFamily="49" charset="-128"/>
              </a:rPr>
              <a:t>大阪府温暖化防止条例　第</a:t>
            </a:r>
            <a:r>
              <a:rPr kumimoji="1" lang="en-US" altLang="ja-JP" sz="1600" dirty="0" smtClean="0">
                <a:latin typeface="ＭＳ ゴシック" panose="020B0609070205080204" pitchFamily="49" charset="-128"/>
                <a:ea typeface="ＭＳ ゴシック" panose="020B0609070205080204" pitchFamily="49" charset="-128"/>
              </a:rPr>
              <a:t>37</a:t>
            </a:r>
            <a:r>
              <a:rPr kumimoji="1" lang="ja-JP" altLang="en-US" sz="1600" dirty="0" smtClean="0">
                <a:latin typeface="ＭＳ ゴシック" panose="020B0609070205080204" pitchFamily="49" charset="-128"/>
                <a:ea typeface="ＭＳ ゴシック" panose="020B0609070205080204" pitchFamily="49" charset="-128"/>
              </a:rPr>
              <a:t>条</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36" name="正方形/長方形 35"/>
          <p:cNvSpPr/>
          <p:nvPr/>
        </p:nvSpPr>
        <p:spPr>
          <a:xfrm>
            <a:off x="1288681" y="1830244"/>
            <a:ext cx="7679314" cy="33867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600" dirty="0" smtClean="0">
                <a:latin typeface="ＭＳ ゴシック" panose="020B0609070205080204" pitchFamily="49" charset="-128"/>
                <a:ea typeface="ＭＳ ゴシック" panose="020B0609070205080204" pitchFamily="49" charset="-128"/>
              </a:rPr>
              <a:t>大阪府温暖化防止事業活動表彰制度</a:t>
            </a:r>
            <a:r>
              <a:rPr lang="ja-JP" altLang="en-US" sz="1600" dirty="0" smtClean="0">
                <a:latin typeface="ＭＳ ゴシック" panose="020B0609070205080204" pitchFamily="49" charset="-128"/>
                <a:ea typeface="ＭＳ ゴシック" panose="020B0609070205080204" pitchFamily="49" charset="-128"/>
              </a:rPr>
              <a:t>要綱</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37" name="テキスト ボックス 36"/>
          <p:cNvSpPr txBox="1"/>
          <p:nvPr/>
        </p:nvSpPr>
        <p:spPr>
          <a:xfrm>
            <a:off x="113353" y="1809499"/>
            <a:ext cx="595035" cy="338554"/>
          </a:xfrm>
          <a:prstGeom prst="rect">
            <a:avLst/>
          </a:prstGeom>
          <a:noFill/>
        </p:spPr>
        <p:txBody>
          <a:bodyPr wrap="none" rtlCol="0">
            <a:spAutoFit/>
          </a:bodyPr>
          <a:lstStyle/>
          <a:p>
            <a:r>
              <a:rPr kumimoji="1" lang="ja-JP" altLang="en-US" sz="1600" dirty="0" smtClean="0">
                <a:latin typeface="ＭＳ ゴシック" panose="020B0609070205080204" pitchFamily="49" charset="-128"/>
                <a:ea typeface="ＭＳ ゴシック" panose="020B0609070205080204" pitchFamily="49" charset="-128"/>
              </a:rPr>
              <a:t>要綱</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38" name="テキスト ボックス 37"/>
          <p:cNvSpPr txBox="1"/>
          <p:nvPr/>
        </p:nvSpPr>
        <p:spPr>
          <a:xfrm>
            <a:off x="113353" y="1207649"/>
            <a:ext cx="1005403" cy="338554"/>
          </a:xfrm>
          <a:prstGeom prst="rect">
            <a:avLst/>
          </a:prstGeom>
          <a:noFill/>
        </p:spPr>
        <p:txBody>
          <a:bodyPr wrap="none" rtlCol="0">
            <a:spAutoFit/>
          </a:bodyPr>
          <a:lstStyle/>
          <a:p>
            <a:r>
              <a:rPr kumimoji="1" lang="ja-JP" altLang="en-US" sz="1600" dirty="0" smtClean="0">
                <a:latin typeface="ＭＳ ゴシック" panose="020B0609070205080204" pitchFamily="49" charset="-128"/>
                <a:ea typeface="ＭＳ ゴシック" panose="020B0609070205080204" pitchFamily="49" charset="-128"/>
              </a:rPr>
              <a:t>根拠条例</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39" name="テキスト ボックス 38"/>
          <p:cNvSpPr txBox="1"/>
          <p:nvPr/>
        </p:nvSpPr>
        <p:spPr>
          <a:xfrm>
            <a:off x="113353" y="3682737"/>
            <a:ext cx="800219" cy="338554"/>
          </a:xfrm>
          <a:prstGeom prst="rect">
            <a:avLst/>
          </a:prstGeom>
          <a:noFill/>
        </p:spPr>
        <p:txBody>
          <a:bodyPr wrap="none" rtlCol="0">
            <a:spAutoFit/>
          </a:bodyPr>
          <a:lstStyle/>
          <a:p>
            <a:r>
              <a:rPr kumimoji="1" lang="ja-JP" altLang="en-US" sz="1600" dirty="0" smtClean="0">
                <a:latin typeface="ＭＳ ゴシック" panose="020B0609070205080204" pitchFamily="49" charset="-128"/>
                <a:ea typeface="ＭＳ ゴシック" panose="020B0609070205080204" pitchFamily="49" charset="-128"/>
              </a:rPr>
              <a:t>要領等</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40" name="正方形/長方形 39"/>
          <p:cNvSpPr/>
          <p:nvPr/>
        </p:nvSpPr>
        <p:spPr>
          <a:xfrm>
            <a:off x="1288681" y="3409833"/>
            <a:ext cx="2943190" cy="964908"/>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600" dirty="0" smtClean="0">
                <a:latin typeface="ＭＳ ゴシック" panose="020B0609070205080204" pitchFamily="49" charset="-128"/>
                <a:ea typeface="ＭＳ ゴシック" panose="020B0609070205080204" pitchFamily="49" charset="-128"/>
              </a:rPr>
              <a:t>おおさかストップ温暖化賞</a:t>
            </a:r>
            <a:endParaRPr kumimoji="1" lang="en-US" altLang="ja-JP" sz="1600" dirty="0" smtClean="0">
              <a:latin typeface="ＭＳ ゴシック" panose="020B0609070205080204" pitchFamily="49" charset="-128"/>
              <a:ea typeface="ＭＳ ゴシック" panose="020B0609070205080204" pitchFamily="49" charset="-128"/>
            </a:endParaRPr>
          </a:p>
          <a:p>
            <a:pPr algn="ctr"/>
            <a:r>
              <a:rPr kumimoji="1" lang="ja-JP" altLang="en-US" sz="1600" dirty="0" smtClean="0">
                <a:latin typeface="ＭＳ ゴシック" panose="020B0609070205080204" pitchFamily="49" charset="-128"/>
                <a:ea typeface="ＭＳ ゴシック" panose="020B0609070205080204" pitchFamily="49" charset="-128"/>
              </a:rPr>
              <a:t>（仮称　事業者部門公募型）</a:t>
            </a:r>
            <a:endParaRPr kumimoji="1" lang="en-US" altLang="ja-JP" sz="1600" dirty="0" smtClean="0">
              <a:latin typeface="ＭＳ ゴシック" panose="020B0609070205080204" pitchFamily="49" charset="-128"/>
              <a:ea typeface="ＭＳ ゴシック" panose="020B0609070205080204" pitchFamily="49" charset="-128"/>
            </a:endParaRPr>
          </a:p>
          <a:p>
            <a:pPr algn="ctr"/>
            <a:r>
              <a:rPr lang="ja-JP" altLang="en-US" sz="1600" dirty="0" smtClean="0">
                <a:latin typeface="ＭＳ ゴシック" panose="020B0609070205080204" pitchFamily="49" charset="-128"/>
                <a:ea typeface="ＭＳ ゴシック" panose="020B0609070205080204" pitchFamily="49" charset="-128"/>
              </a:rPr>
              <a:t>実施</a:t>
            </a:r>
            <a:r>
              <a:rPr lang="ja-JP" altLang="en-US" sz="1600" dirty="0">
                <a:latin typeface="ＭＳ ゴシック" panose="020B0609070205080204" pitchFamily="49" charset="-128"/>
                <a:ea typeface="ＭＳ ゴシック" panose="020B0609070205080204" pitchFamily="49" charset="-128"/>
              </a:rPr>
              <a:t>要領</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41" name="正方形/長方形 40"/>
          <p:cNvSpPr/>
          <p:nvPr/>
        </p:nvSpPr>
        <p:spPr>
          <a:xfrm>
            <a:off x="6316284" y="3347533"/>
            <a:ext cx="2694775" cy="116589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600" dirty="0" smtClean="0">
                <a:latin typeface="ＭＳ ゴシック" panose="020B0609070205080204" pitchFamily="49" charset="-128"/>
                <a:ea typeface="ＭＳ ゴシック" panose="020B0609070205080204" pitchFamily="49" charset="-128"/>
              </a:rPr>
              <a:t>おおさかストップ温暖化賞</a:t>
            </a:r>
            <a:endParaRPr kumimoji="1" lang="en-US" altLang="ja-JP" sz="1600" dirty="0" smtClean="0">
              <a:latin typeface="ＭＳ ゴシック" panose="020B0609070205080204" pitchFamily="49" charset="-128"/>
              <a:ea typeface="ＭＳ ゴシック" panose="020B0609070205080204" pitchFamily="49" charset="-128"/>
            </a:endParaRPr>
          </a:p>
          <a:p>
            <a:pPr algn="ctr"/>
            <a:r>
              <a:rPr kumimoji="1" lang="ja-JP" altLang="en-US" sz="1600" dirty="0" smtClean="0">
                <a:latin typeface="ＭＳ ゴシック" panose="020B0609070205080204" pitchFamily="49" charset="-128"/>
                <a:ea typeface="ＭＳ ゴシック" panose="020B0609070205080204" pitchFamily="49" charset="-128"/>
              </a:rPr>
              <a:t>実施要領</a:t>
            </a:r>
            <a:endParaRPr kumimoji="1" lang="en-US" altLang="ja-JP" sz="1600" dirty="0" smtClean="0">
              <a:latin typeface="ＭＳ ゴシック" panose="020B0609070205080204" pitchFamily="49" charset="-128"/>
              <a:ea typeface="ＭＳ ゴシック" panose="020B0609070205080204" pitchFamily="49" charset="-128"/>
            </a:endParaRPr>
          </a:p>
          <a:p>
            <a:pPr algn="ctr"/>
            <a:r>
              <a:rPr lang="en-US" altLang="ja-JP" sz="1600" dirty="0" smtClean="0">
                <a:latin typeface="ＭＳ ゴシック" panose="020B0609070205080204" pitchFamily="49" charset="-128"/>
                <a:ea typeface="ＭＳ ゴシック" panose="020B0609070205080204" pitchFamily="49" charset="-128"/>
              </a:rPr>
              <a:t>【</a:t>
            </a:r>
            <a:r>
              <a:rPr lang="ja-JP" altLang="en-US" sz="1600" dirty="0" smtClean="0">
                <a:latin typeface="ＭＳ ゴシック" panose="020B0609070205080204" pitchFamily="49" charset="-128"/>
                <a:ea typeface="ＭＳ ゴシック" panose="020B0609070205080204" pitchFamily="49" charset="-128"/>
              </a:rPr>
              <a:t>特別賞（愛称：</a:t>
            </a:r>
            <a:r>
              <a:rPr lang="en-US" altLang="ja-JP" sz="1600" dirty="0" smtClean="0">
                <a:latin typeface="ＭＳ ゴシック" panose="020B0609070205080204" pitchFamily="49" charset="-128"/>
                <a:ea typeface="ＭＳ ゴシック" panose="020B0609070205080204" pitchFamily="49" charset="-128"/>
              </a:rPr>
              <a:t>”</a:t>
            </a:r>
            <a:r>
              <a:rPr lang="ja-JP" altLang="en-US" sz="1600" dirty="0" smtClean="0">
                <a:latin typeface="ＭＳ ゴシック" panose="020B0609070205080204" pitchFamily="49" charset="-128"/>
                <a:ea typeface="ＭＳ ゴシック" panose="020B0609070205080204" pitchFamily="49" charset="-128"/>
              </a:rPr>
              <a:t>涼</a:t>
            </a:r>
            <a:r>
              <a:rPr lang="en-US" altLang="ja-JP" sz="1600" dirty="0" smtClean="0">
                <a:latin typeface="ＭＳ ゴシック" panose="020B0609070205080204" pitchFamily="49" charset="-128"/>
                <a:ea typeface="ＭＳ ゴシック" panose="020B0609070205080204" pitchFamily="49" charset="-128"/>
              </a:rPr>
              <a:t>”</a:t>
            </a:r>
            <a:r>
              <a:rPr lang="ja-JP" altLang="en-US" sz="1600" dirty="0" smtClean="0">
                <a:latin typeface="ＭＳ ゴシック" panose="020B0609070205080204" pitchFamily="49" charset="-128"/>
                <a:ea typeface="ＭＳ ゴシック" panose="020B0609070205080204" pitchFamily="49" charset="-128"/>
              </a:rPr>
              <a:t>デザイン建築賞）用</a:t>
            </a:r>
            <a:r>
              <a:rPr lang="en-US" altLang="ja-JP" sz="1600" dirty="0" smtClean="0">
                <a:latin typeface="ＭＳ ゴシック" panose="020B0609070205080204" pitchFamily="49" charset="-128"/>
                <a:ea typeface="ＭＳ ゴシック" panose="020B0609070205080204" pitchFamily="49" charset="-128"/>
              </a:rPr>
              <a:t>】</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42" name="テキスト ボックス 41"/>
          <p:cNvSpPr txBox="1"/>
          <p:nvPr/>
        </p:nvSpPr>
        <p:spPr>
          <a:xfrm>
            <a:off x="113353" y="5985007"/>
            <a:ext cx="800219" cy="338554"/>
          </a:xfrm>
          <a:prstGeom prst="rect">
            <a:avLst/>
          </a:prstGeom>
          <a:noFill/>
          <a:ln>
            <a:noFill/>
          </a:ln>
        </p:spPr>
        <p:txBody>
          <a:bodyPr wrap="none" rtlCol="0">
            <a:spAutoFit/>
          </a:bodyPr>
          <a:lstStyle/>
          <a:p>
            <a:r>
              <a:rPr kumimoji="1" lang="ja-JP" altLang="en-US" sz="1600" dirty="0" smtClean="0">
                <a:latin typeface="ＭＳ ゴシック" panose="020B0609070205080204" pitchFamily="49" charset="-128"/>
                <a:ea typeface="ＭＳ ゴシック" panose="020B0609070205080204" pitchFamily="49" charset="-128"/>
              </a:rPr>
              <a:t>事務局</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43" name="正方形/長方形 42"/>
          <p:cNvSpPr/>
          <p:nvPr/>
        </p:nvSpPr>
        <p:spPr>
          <a:xfrm>
            <a:off x="1730967" y="5829941"/>
            <a:ext cx="2074110" cy="63730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400" dirty="0" smtClean="0">
                <a:latin typeface="ＭＳ ゴシック" panose="020B0609070205080204" pitchFamily="49" charset="-128"/>
                <a:ea typeface="ＭＳ ゴシック" panose="020B0609070205080204" pitchFamily="49" charset="-128"/>
              </a:rPr>
              <a:t>エネルギー政策課</a:t>
            </a:r>
            <a:endParaRPr kumimoji="1" lang="en-US" altLang="ja-JP" sz="1400" dirty="0" smtClean="0">
              <a:latin typeface="ＭＳ ゴシック" panose="020B0609070205080204" pitchFamily="49" charset="-128"/>
              <a:ea typeface="ＭＳ ゴシック" panose="020B0609070205080204" pitchFamily="49" charset="-128"/>
            </a:endParaRPr>
          </a:p>
          <a:p>
            <a:pPr algn="ctr"/>
            <a:r>
              <a:rPr lang="ja-JP" altLang="en-US" sz="1400" dirty="0" smtClean="0">
                <a:latin typeface="ＭＳ ゴシック" panose="020B0609070205080204" pitchFamily="49" charset="-128"/>
                <a:ea typeface="ＭＳ ゴシック" panose="020B0609070205080204" pitchFamily="49" charset="-128"/>
              </a:rPr>
              <a:t>温暖化対策グループ</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44" name="正方形/長方形 43"/>
          <p:cNvSpPr/>
          <p:nvPr/>
        </p:nvSpPr>
        <p:spPr>
          <a:xfrm>
            <a:off x="6361952" y="5671760"/>
            <a:ext cx="2784765" cy="93687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400" dirty="0" smtClean="0">
                <a:latin typeface="ＭＳ ゴシック" panose="020B0609070205080204" pitchFamily="49" charset="-128"/>
                <a:ea typeface="ＭＳ ゴシック" panose="020B0609070205080204" pitchFamily="49" charset="-128"/>
              </a:rPr>
              <a:t>住宅まちづくり部</a:t>
            </a:r>
            <a:endParaRPr kumimoji="1" lang="en-US" altLang="ja-JP" sz="1400" dirty="0" smtClean="0">
              <a:latin typeface="ＭＳ ゴシック" panose="020B0609070205080204" pitchFamily="49" charset="-128"/>
              <a:ea typeface="ＭＳ ゴシック" panose="020B0609070205080204" pitchFamily="49" charset="-128"/>
            </a:endParaRPr>
          </a:p>
          <a:p>
            <a:pPr algn="ctr"/>
            <a:r>
              <a:rPr kumimoji="1" lang="ja-JP" altLang="en-US" sz="1400" dirty="0" smtClean="0">
                <a:latin typeface="ＭＳ ゴシック" panose="020B0609070205080204" pitchFamily="49" charset="-128"/>
                <a:ea typeface="ＭＳ ゴシック" panose="020B0609070205080204" pitchFamily="49" charset="-128"/>
              </a:rPr>
              <a:t>建築指導室　審査指導課</a:t>
            </a:r>
            <a:endParaRPr kumimoji="1" lang="en-US" altLang="ja-JP" sz="1400" dirty="0" smtClean="0">
              <a:latin typeface="ＭＳ ゴシック" panose="020B0609070205080204" pitchFamily="49" charset="-128"/>
              <a:ea typeface="ＭＳ ゴシック" panose="020B0609070205080204" pitchFamily="49" charset="-128"/>
            </a:endParaRPr>
          </a:p>
          <a:p>
            <a:pPr algn="ctr"/>
            <a:r>
              <a:rPr kumimoji="1" lang="ja-JP" altLang="en-US" sz="1400" dirty="0" smtClean="0">
                <a:latin typeface="ＭＳ ゴシック" panose="020B0609070205080204" pitchFamily="49" charset="-128"/>
                <a:ea typeface="ＭＳ ゴシック" panose="020B0609070205080204" pitchFamily="49" charset="-128"/>
              </a:rPr>
              <a:t>　建築環境・設備</a:t>
            </a:r>
            <a:r>
              <a:rPr lang="ja-JP" altLang="en-US" sz="1400" dirty="0">
                <a:latin typeface="ＭＳ ゴシック" panose="020B0609070205080204" pitchFamily="49" charset="-128"/>
                <a:ea typeface="ＭＳ ゴシック" panose="020B0609070205080204" pitchFamily="49" charset="-128"/>
              </a:rPr>
              <a:t>グループ</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45" name="テキスト ボックス 44"/>
          <p:cNvSpPr txBox="1"/>
          <p:nvPr/>
        </p:nvSpPr>
        <p:spPr>
          <a:xfrm>
            <a:off x="113353" y="4840154"/>
            <a:ext cx="595035" cy="338554"/>
          </a:xfrm>
          <a:prstGeom prst="rect">
            <a:avLst/>
          </a:prstGeom>
          <a:noFill/>
        </p:spPr>
        <p:txBody>
          <a:bodyPr wrap="none" rtlCol="0">
            <a:spAutoFit/>
          </a:bodyPr>
          <a:lstStyle/>
          <a:p>
            <a:r>
              <a:rPr lang="ja-JP" altLang="en-US" sz="1600" dirty="0" smtClean="0">
                <a:latin typeface="ＭＳ ゴシック" panose="020B0609070205080204" pitchFamily="49" charset="-128"/>
                <a:ea typeface="ＭＳ ゴシック" panose="020B0609070205080204" pitchFamily="49" charset="-128"/>
              </a:rPr>
              <a:t>審査</a:t>
            </a:r>
            <a:endParaRPr lang="en-US" altLang="ja-JP" sz="1600" dirty="0">
              <a:latin typeface="ＭＳ ゴシック" panose="020B0609070205080204" pitchFamily="49" charset="-128"/>
              <a:ea typeface="ＭＳ ゴシック" panose="020B0609070205080204" pitchFamily="49" charset="-128"/>
            </a:endParaRPr>
          </a:p>
        </p:txBody>
      </p:sp>
      <p:cxnSp>
        <p:nvCxnSpPr>
          <p:cNvPr id="47" name="直線コネクタ 46"/>
          <p:cNvCxnSpPr>
            <a:endCxn id="49" idx="0"/>
          </p:cNvCxnSpPr>
          <p:nvPr/>
        </p:nvCxnSpPr>
        <p:spPr>
          <a:xfrm>
            <a:off x="5383038" y="2162083"/>
            <a:ext cx="0" cy="2509791"/>
          </a:xfrm>
          <a:prstGeom prst="line">
            <a:avLst/>
          </a:prstGeom>
        </p:spPr>
        <p:style>
          <a:lnRef idx="1">
            <a:schemeClr val="accent1"/>
          </a:lnRef>
          <a:fillRef idx="0">
            <a:schemeClr val="accent1"/>
          </a:fillRef>
          <a:effectRef idx="0">
            <a:schemeClr val="accent1"/>
          </a:effectRef>
          <a:fontRef idx="minor">
            <a:schemeClr val="tx1"/>
          </a:fontRef>
        </p:style>
      </p:cxnSp>
      <p:sp>
        <p:nvSpPr>
          <p:cNvPr id="48" name="正方形/長方形 47"/>
          <p:cNvSpPr/>
          <p:nvPr/>
        </p:nvSpPr>
        <p:spPr>
          <a:xfrm>
            <a:off x="1814097" y="4755441"/>
            <a:ext cx="1892359" cy="637309"/>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600" dirty="0" smtClean="0">
                <a:latin typeface="ＭＳ ゴシック" panose="020B0609070205080204" pitchFamily="49" charset="-128"/>
                <a:ea typeface="ＭＳ ゴシック" panose="020B0609070205080204" pitchFamily="49" charset="-128"/>
              </a:rPr>
              <a:t>温暖化対策部会で審査</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49" name="正方形/長方形 48"/>
          <p:cNvSpPr/>
          <p:nvPr/>
        </p:nvSpPr>
        <p:spPr>
          <a:xfrm>
            <a:off x="4372192" y="4671874"/>
            <a:ext cx="2032075" cy="1105308"/>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600" dirty="0" smtClean="0">
                <a:latin typeface="ＭＳ ゴシック" panose="020B0609070205080204" pitchFamily="49" charset="-128"/>
                <a:ea typeface="ＭＳ ゴシック" panose="020B0609070205080204" pitchFamily="49" charset="-128"/>
              </a:rPr>
              <a:t>事務局で審査し、</a:t>
            </a:r>
            <a:endParaRPr kumimoji="1" lang="en-US" altLang="ja-JP" sz="1600" dirty="0" smtClean="0">
              <a:latin typeface="ＭＳ ゴシック" panose="020B0609070205080204" pitchFamily="49" charset="-128"/>
              <a:ea typeface="ＭＳ ゴシック" panose="020B0609070205080204" pitchFamily="49" charset="-128"/>
            </a:endParaRPr>
          </a:p>
          <a:p>
            <a:pPr algn="ctr"/>
            <a:r>
              <a:rPr kumimoji="1" lang="ja-JP" altLang="en-US" sz="1600" dirty="0" smtClean="0">
                <a:latin typeface="ＭＳ ゴシック" panose="020B0609070205080204" pitchFamily="49" charset="-128"/>
                <a:ea typeface="ＭＳ ゴシック" panose="020B0609070205080204" pitchFamily="49" charset="-128"/>
              </a:rPr>
              <a:t>必要に応じて</a:t>
            </a:r>
            <a:endParaRPr kumimoji="1" lang="en-US" altLang="ja-JP" sz="1600" dirty="0" smtClean="0">
              <a:latin typeface="ＭＳ ゴシック" panose="020B0609070205080204" pitchFamily="49" charset="-128"/>
              <a:ea typeface="ＭＳ ゴシック" panose="020B0609070205080204" pitchFamily="49" charset="-128"/>
            </a:endParaRPr>
          </a:p>
          <a:p>
            <a:pPr algn="ctr"/>
            <a:r>
              <a:rPr kumimoji="1" lang="ja-JP" altLang="en-US" sz="1600" dirty="0" smtClean="0">
                <a:latin typeface="ＭＳ ゴシック" panose="020B0609070205080204" pitchFamily="49" charset="-128"/>
                <a:ea typeface="ＭＳ ゴシック" panose="020B0609070205080204" pitchFamily="49" charset="-128"/>
              </a:rPr>
              <a:t>温暖化対策部会で</a:t>
            </a:r>
            <a:endParaRPr kumimoji="1" lang="en-US" altLang="ja-JP" sz="1600" dirty="0" smtClean="0">
              <a:latin typeface="ＭＳ ゴシック" panose="020B0609070205080204" pitchFamily="49" charset="-128"/>
              <a:ea typeface="ＭＳ ゴシック" panose="020B0609070205080204" pitchFamily="49" charset="-128"/>
            </a:endParaRPr>
          </a:p>
          <a:p>
            <a:pPr algn="ctr"/>
            <a:r>
              <a:rPr kumimoji="1" lang="ja-JP" altLang="en-US" sz="1600" dirty="0" smtClean="0">
                <a:latin typeface="ＭＳ ゴシック" panose="020B0609070205080204" pitchFamily="49" charset="-128"/>
                <a:ea typeface="ＭＳ ゴシック" panose="020B0609070205080204" pitchFamily="49" charset="-128"/>
              </a:rPr>
              <a:t>報告</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50" name="正方形/長方形 49"/>
          <p:cNvSpPr/>
          <p:nvPr/>
        </p:nvSpPr>
        <p:spPr>
          <a:xfrm>
            <a:off x="6659204" y="4749117"/>
            <a:ext cx="2308791" cy="429592"/>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600" dirty="0" smtClean="0">
                <a:latin typeface="ＭＳ ゴシック" panose="020B0609070205080204" pitchFamily="49" charset="-128"/>
                <a:ea typeface="ＭＳ ゴシック" panose="020B0609070205080204" pitchFamily="49" charset="-128"/>
              </a:rPr>
              <a:t>事務局で審査</a:t>
            </a:r>
            <a:endParaRPr kumimoji="1" lang="ja-JP" altLang="en-US" sz="1600" dirty="0">
              <a:latin typeface="ＭＳ ゴシック" panose="020B0609070205080204" pitchFamily="49" charset="-128"/>
              <a:ea typeface="ＭＳ ゴシック" panose="020B0609070205080204" pitchFamily="49" charset="-128"/>
            </a:endParaRPr>
          </a:p>
        </p:txBody>
      </p:sp>
      <p:cxnSp>
        <p:nvCxnSpPr>
          <p:cNvPr id="51" name="直線コネクタ 50"/>
          <p:cNvCxnSpPr/>
          <p:nvPr/>
        </p:nvCxnSpPr>
        <p:spPr>
          <a:xfrm>
            <a:off x="7746802" y="4513425"/>
            <a:ext cx="0" cy="235691"/>
          </a:xfrm>
          <a:prstGeom prst="line">
            <a:avLst/>
          </a:prstGeom>
        </p:spPr>
        <p:style>
          <a:lnRef idx="1">
            <a:schemeClr val="accent1"/>
          </a:lnRef>
          <a:fillRef idx="0">
            <a:schemeClr val="accent1"/>
          </a:fillRef>
          <a:effectRef idx="0">
            <a:schemeClr val="accent1"/>
          </a:effectRef>
          <a:fontRef idx="minor">
            <a:schemeClr val="tx1"/>
          </a:fontRef>
        </p:style>
      </p:cxnSp>
      <p:sp>
        <p:nvSpPr>
          <p:cNvPr id="52" name="正方形/長方形 51"/>
          <p:cNvSpPr/>
          <p:nvPr/>
        </p:nvSpPr>
        <p:spPr>
          <a:xfrm>
            <a:off x="4330157" y="5829941"/>
            <a:ext cx="2074110" cy="63730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400" dirty="0" smtClean="0">
                <a:latin typeface="ＭＳ ゴシック" panose="020B0609070205080204" pitchFamily="49" charset="-128"/>
                <a:ea typeface="ＭＳ ゴシック" panose="020B0609070205080204" pitchFamily="49" charset="-128"/>
              </a:rPr>
              <a:t>エネルギー政策課</a:t>
            </a:r>
            <a:endParaRPr kumimoji="1" lang="en-US" altLang="ja-JP" sz="1400" dirty="0" smtClean="0">
              <a:latin typeface="ＭＳ ゴシック" panose="020B0609070205080204" pitchFamily="49" charset="-128"/>
              <a:ea typeface="ＭＳ ゴシック" panose="020B0609070205080204" pitchFamily="49" charset="-128"/>
            </a:endParaRPr>
          </a:p>
          <a:p>
            <a:pPr algn="ctr"/>
            <a:r>
              <a:rPr lang="ja-JP" altLang="en-US" sz="1400" dirty="0" smtClean="0">
                <a:latin typeface="ＭＳ ゴシック" panose="020B0609070205080204" pitchFamily="49" charset="-128"/>
                <a:ea typeface="ＭＳ ゴシック" panose="020B0609070205080204" pitchFamily="49" charset="-128"/>
              </a:rPr>
              <a:t>温暖化</a:t>
            </a:r>
            <a:r>
              <a:rPr lang="ja-JP" altLang="en-US" sz="1400" dirty="0">
                <a:latin typeface="ＭＳ ゴシック" panose="020B0609070205080204" pitchFamily="49" charset="-128"/>
                <a:ea typeface="ＭＳ ゴシック" panose="020B0609070205080204" pitchFamily="49" charset="-128"/>
              </a:rPr>
              <a:t>対策グループ</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53" name="テキスト ボックス 52"/>
          <p:cNvSpPr txBox="1"/>
          <p:nvPr/>
        </p:nvSpPr>
        <p:spPr>
          <a:xfrm>
            <a:off x="4330627" y="3505981"/>
            <a:ext cx="2031325" cy="830997"/>
          </a:xfrm>
          <a:prstGeom prst="rect">
            <a:avLst/>
          </a:prstGeom>
          <a:noFill/>
        </p:spPr>
        <p:txBody>
          <a:bodyPr wrap="none" rtlCol="0">
            <a:spAutoFit/>
          </a:bodyPr>
          <a:lstStyle/>
          <a:p>
            <a:pPr algn="ctr"/>
            <a:r>
              <a:rPr kumimoji="1" lang="ja-JP" altLang="en-US" sz="1600" dirty="0" smtClean="0">
                <a:latin typeface="ＭＳ ゴシック" panose="020B0609070205080204" pitchFamily="49" charset="-128"/>
                <a:ea typeface="ＭＳ ゴシック" panose="020B0609070205080204" pitchFamily="49" charset="-128"/>
              </a:rPr>
              <a:t>条例に基づく</a:t>
            </a:r>
            <a:endParaRPr kumimoji="1" lang="en-US" altLang="ja-JP" sz="1600" dirty="0" smtClean="0">
              <a:latin typeface="ＭＳ ゴシック" panose="020B0609070205080204" pitchFamily="49" charset="-128"/>
              <a:ea typeface="ＭＳ ゴシック" panose="020B0609070205080204" pitchFamily="49" charset="-128"/>
            </a:endParaRPr>
          </a:p>
          <a:p>
            <a:pPr algn="ctr"/>
            <a:r>
              <a:rPr kumimoji="1" lang="ja-JP" altLang="en-US" sz="1600" dirty="0" smtClean="0">
                <a:latin typeface="ＭＳ ゴシック" panose="020B0609070205080204" pitchFamily="49" charset="-128"/>
                <a:ea typeface="ＭＳ ゴシック" panose="020B0609070205080204" pitchFamily="49" charset="-128"/>
              </a:rPr>
              <a:t>特定事業者において</a:t>
            </a:r>
            <a:endParaRPr kumimoji="1" lang="en-US" altLang="ja-JP" sz="1600" dirty="0" smtClean="0">
              <a:latin typeface="ＭＳ ゴシック" panose="020B0609070205080204" pitchFamily="49" charset="-128"/>
              <a:ea typeface="ＭＳ ゴシック" panose="020B0609070205080204" pitchFamily="49" charset="-128"/>
            </a:endParaRPr>
          </a:p>
          <a:p>
            <a:pPr algn="ctr"/>
            <a:r>
              <a:rPr kumimoji="1" lang="ja-JP" altLang="en-US" sz="1600" dirty="0" smtClean="0">
                <a:latin typeface="ＭＳ ゴシック" panose="020B0609070205080204" pitchFamily="49" charset="-128"/>
                <a:ea typeface="ＭＳ ゴシック" panose="020B0609070205080204" pitchFamily="49" charset="-128"/>
              </a:rPr>
              <a:t>評価制度</a:t>
            </a:r>
            <a:r>
              <a:rPr kumimoji="1" lang="en-US" altLang="ja-JP" sz="1600" dirty="0" smtClean="0">
                <a:latin typeface="ＭＳ ゴシック" panose="020B0609070205080204" pitchFamily="49" charset="-128"/>
                <a:ea typeface="ＭＳ ゴシック" panose="020B0609070205080204" pitchFamily="49" charset="-128"/>
              </a:rPr>
              <a:t>AAA</a:t>
            </a:r>
            <a:endParaRPr kumimoji="1" lang="ja-JP" altLang="en-US" sz="1600" dirty="0">
              <a:latin typeface="ＭＳ ゴシック" panose="020B0609070205080204" pitchFamily="49" charset="-128"/>
              <a:ea typeface="ＭＳ ゴシック" panose="020B0609070205080204" pitchFamily="49" charset="-128"/>
            </a:endParaRPr>
          </a:p>
        </p:txBody>
      </p:sp>
      <p:cxnSp>
        <p:nvCxnSpPr>
          <p:cNvPr id="55" name="直線コネクタ 54"/>
          <p:cNvCxnSpPr>
            <a:endCxn id="48" idx="0"/>
          </p:cNvCxnSpPr>
          <p:nvPr/>
        </p:nvCxnSpPr>
        <p:spPr>
          <a:xfrm>
            <a:off x="2760276" y="4425197"/>
            <a:ext cx="1" cy="3302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a:endCxn id="40" idx="0"/>
          </p:cNvCxnSpPr>
          <p:nvPr/>
        </p:nvCxnSpPr>
        <p:spPr>
          <a:xfrm>
            <a:off x="2727202" y="2190739"/>
            <a:ext cx="0" cy="12190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a:off x="7746802" y="2190739"/>
            <a:ext cx="0" cy="1156794"/>
          </a:xfrm>
          <a:prstGeom prst="line">
            <a:avLst/>
          </a:prstGeom>
        </p:spPr>
        <p:style>
          <a:lnRef idx="1">
            <a:schemeClr val="accent1"/>
          </a:lnRef>
          <a:fillRef idx="0">
            <a:schemeClr val="accent1"/>
          </a:fillRef>
          <a:effectRef idx="0">
            <a:schemeClr val="accent1"/>
          </a:effectRef>
          <a:fontRef idx="minor">
            <a:schemeClr val="tx1"/>
          </a:fontRef>
        </p:style>
      </p:cxnSp>
      <p:sp>
        <p:nvSpPr>
          <p:cNvPr id="61" name="テキスト ボックス 60"/>
          <p:cNvSpPr txBox="1"/>
          <p:nvPr/>
        </p:nvSpPr>
        <p:spPr>
          <a:xfrm>
            <a:off x="263235" y="631073"/>
            <a:ext cx="8470326" cy="369332"/>
          </a:xfrm>
          <a:prstGeom prst="rect">
            <a:avLst/>
          </a:prstGeom>
          <a:noFill/>
        </p:spPr>
        <p:txBody>
          <a:bodyPr wrap="square" rtlCol="0">
            <a:spAutoFit/>
          </a:bodyPr>
          <a:lstStyle/>
          <a:p>
            <a:r>
              <a:rPr lang="ja-JP" altLang="en-US" b="1" dirty="0" smtClean="0">
                <a:latin typeface="ＭＳ ゴシック" panose="020B0609070205080204" pitchFamily="49" charset="-128"/>
                <a:ea typeface="ＭＳ ゴシック" panose="020B0609070205080204" pitchFamily="49" charset="-128"/>
              </a:rPr>
              <a:t>現状のおおさかストップ温暖化賞は以下の位置付け・構成になっている。</a:t>
            </a:r>
            <a:endParaRPr lang="ja-JP" altLang="en-US" sz="1200" dirty="0">
              <a:latin typeface="ＭＳ ゴシック" panose="020B0609070205080204" pitchFamily="49" charset="-128"/>
              <a:ea typeface="ＭＳ ゴシック" panose="020B0609070205080204" pitchFamily="49" charset="-128"/>
            </a:endParaRPr>
          </a:p>
        </p:txBody>
      </p:sp>
      <p:sp>
        <p:nvSpPr>
          <p:cNvPr id="2" name="正方形/長方形 1"/>
          <p:cNvSpPr/>
          <p:nvPr/>
        </p:nvSpPr>
        <p:spPr>
          <a:xfrm>
            <a:off x="1206314" y="2386328"/>
            <a:ext cx="3108572" cy="4222301"/>
          </a:xfrm>
          <a:prstGeom prst="rect">
            <a:avLst/>
          </a:prstGeom>
          <a:noFill/>
          <a:ln w="28575">
            <a:solidFill>
              <a:srgbClr val="FF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62" name="角丸四角形 61"/>
          <p:cNvSpPr/>
          <p:nvPr/>
        </p:nvSpPr>
        <p:spPr>
          <a:xfrm>
            <a:off x="1360231" y="2487585"/>
            <a:ext cx="2869497" cy="587010"/>
          </a:xfrm>
          <a:prstGeom prst="roundRect">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60" name="テキスト ボックス 59"/>
          <p:cNvSpPr txBox="1"/>
          <p:nvPr/>
        </p:nvSpPr>
        <p:spPr>
          <a:xfrm>
            <a:off x="1360231" y="2543005"/>
            <a:ext cx="2954655" cy="461665"/>
          </a:xfrm>
          <a:prstGeom prst="rect">
            <a:avLst/>
          </a:prstGeom>
          <a:noFill/>
        </p:spPr>
        <p:txBody>
          <a:bodyPr wrap="none" rtlCol="0">
            <a:spAutoFit/>
          </a:bodyPr>
          <a:lstStyle/>
          <a:p>
            <a:r>
              <a:rPr kumimoji="1" lang="ja-JP" altLang="en-US" sz="1200" dirty="0" smtClean="0">
                <a:latin typeface="ＭＳ ゴシック" panose="020B0609070205080204" pitchFamily="49" charset="-128"/>
                <a:ea typeface="ＭＳ ゴシック" panose="020B0609070205080204" pitchFamily="49" charset="-128"/>
              </a:rPr>
              <a:t>第６条第</a:t>
            </a:r>
            <a:r>
              <a:rPr lang="ja-JP" altLang="en-US" sz="1200" dirty="0" smtClean="0">
                <a:latin typeface="ＭＳ ゴシック" panose="020B0609070205080204" pitchFamily="49" charset="-128"/>
                <a:ea typeface="ＭＳ ゴシック" panose="020B0609070205080204" pitchFamily="49" charset="-128"/>
              </a:rPr>
              <a:t>１</a:t>
            </a:r>
            <a:r>
              <a:rPr kumimoji="1" lang="ja-JP" altLang="en-US" sz="1200" dirty="0" smtClean="0">
                <a:latin typeface="ＭＳ ゴシック" panose="020B0609070205080204" pitchFamily="49" charset="-128"/>
                <a:ea typeface="ＭＳ ゴシック" panose="020B0609070205080204" pitchFamily="49" charset="-128"/>
              </a:rPr>
              <a:t>項（大阪府知事賞・優秀賞）</a:t>
            </a:r>
            <a:endParaRPr kumimoji="1" lang="en-US" altLang="ja-JP" sz="1200" dirty="0" smtClean="0">
              <a:latin typeface="ＭＳ ゴシック" panose="020B0609070205080204" pitchFamily="49" charset="-128"/>
              <a:ea typeface="ＭＳ ゴシック" panose="020B0609070205080204" pitchFamily="49" charset="-128"/>
            </a:endParaRPr>
          </a:p>
          <a:p>
            <a:r>
              <a:rPr kumimoji="1" lang="ja-JP" altLang="en-US" sz="1200" dirty="0" smtClean="0">
                <a:latin typeface="ＭＳ ゴシック" panose="020B0609070205080204" pitchFamily="49" charset="-128"/>
                <a:ea typeface="ＭＳ ゴシック" panose="020B0609070205080204" pitchFamily="49" charset="-128"/>
              </a:rPr>
              <a:t>第６条</a:t>
            </a:r>
            <a:r>
              <a:rPr kumimoji="1" lang="ja-JP" altLang="en-US" sz="1200" dirty="0">
                <a:latin typeface="ＭＳ ゴシック" panose="020B0609070205080204" pitchFamily="49" charset="-128"/>
                <a:ea typeface="ＭＳ ゴシック" panose="020B0609070205080204" pitchFamily="49" charset="-128"/>
              </a:rPr>
              <a:t>第２項</a:t>
            </a:r>
            <a:r>
              <a:rPr kumimoji="1" lang="ja-JP" altLang="en-US" sz="1200" dirty="0" smtClean="0">
                <a:latin typeface="ＭＳ ゴシック" panose="020B0609070205080204" pitchFamily="49" charset="-128"/>
                <a:ea typeface="ＭＳ ゴシック" panose="020B0609070205080204" pitchFamily="49" charset="-128"/>
              </a:rPr>
              <a:t>第３号</a:t>
            </a:r>
            <a:r>
              <a:rPr lang="ja-JP" altLang="en-US" sz="1200" dirty="0" smtClean="0">
                <a:latin typeface="ＭＳ ゴシック" panose="020B0609070205080204" pitchFamily="49" charset="-128"/>
                <a:ea typeface="ＭＳ ゴシック" panose="020B0609070205080204" pitchFamily="49" charset="-128"/>
              </a:rPr>
              <a:t>（</a:t>
            </a:r>
            <a:r>
              <a:rPr lang="ja-JP" altLang="en-US" sz="1200" dirty="0">
                <a:latin typeface="ＭＳ ゴシック" panose="020B0609070205080204" pitchFamily="49" charset="-128"/>
                <a:ea typeface="ＭＳ ゴシック" panose="020B0609070205080204" pitchFamily="49" charset="-128"/>
              </a:rPr>
              <a:t>特別</a:t>
            </a:r>
            <a:r>
              <a:rPr lang="ja-JP" altLang="en-US" sz="1200" dirty="0" smtClean="0">
                <a:latin typeface="ＭＳ ゴシック" panose="020B0609070205080204" pitchFamily="49" charset="-128"/>
                <a:ea typeface="ＭＳ ゴシック" panose="020B0609070205080204" pitchFamily="49" charset="-128"/>
              </a:rPr>
              <a:t>賞）</a:t>
            </a:r>
          </a:p>
        </p:txBody>
      </p:sp>
      <p:sp>
        <p:nvSpPr>
          <p:cNvPr id="65" name="角丸四角形 64"/>
          <p:cNvSpPr/>
          <p:nvPr/>
        </p:nvSpPr>
        <p:spPr>
          <a:xfrm>
            <a:off x="6742695" y="2557180"/>
            <a:ext cx="2179645" cy="393385"/>
          </a:xfrm>
          <a:prstGeom prst="roundRect">
            <a:avLst/>
          </a:prstGeom>
          <a:solidFill>
            <a:schemeClr val="bg1"/>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66" name="テキスト ボックス 65"/>
          <p:cNvSpPr txBox="1"/>
          <p:nvPr/>
        </p:nvSpPr>
        <p:spPr>
          <a:xfrm>
            <a:off x="6742695" y="2612600"/>
            <a:ext cx="2339102" cy="276999"/>
          </a:xfrm>
          <a:prstGeom prst="rect">
            <a:avLst/>
          </a:prstGeom>
          <a:noFill/>
        </p:spPr>
        <p:txBody>
          <a:bodyPr wrap="none" rtlCol="0">
            <a:spAutoFit/>
          </a:bodyPr>
          <a:lstStyle/>
          <a:p>
            <a:r>
              <a:rPr kumimoji="1" lang="ja-JP" altLang="en-US" sz="1200" dirty="0" smtClean="0">
                <a:latin typeface="ＭＳ ゴシック" panose="020B0609070205080204" pitchFamily="49" charset="-128"/>
                <a:ea typeface="ＭＳ ゴシック" panose="020B0609070205080204" pitchFamily="49" charset="-128"/>
              </a:rPr>
              <a:t>第６条</a:t>
            </a:r>
            <a:r>
              <a:rPr kumimoji="1" lang="ja-JP" altLang="en-US" sz="1200" dirty="0">
                <a:latin typeface="ＭＳ ゴシック" panose="020B0609070205080204" pitchFamily="49" charset="-128"/>
                <a:ea typeface="ＭＳ ゴシック" panose="020B0609070205080204" pitchFamily="49" charset="-128"/>
              </a:rPr>
              <a:t>第２項</a:t>
            </a:r>
            <a:r>
              <a:rPr kumimoji="1" lang="ja-JP" altLang="en-US" sz="1200" dirty="0" smtClean="0">
                <a:latin typeface="ＭＳ ゴシック" panose="020B0609070205080204" pitchFamily="49" charset="-128"/>
                <a:ea typeface="ＭＳ ゴシック" panose="020B0609070205080204" pitchFamily="49" charset="-128"/>
              </a:rPr>
              <a:t>第２号</a:t>
            </a:r>
            <a:r>
              <a:rPr lang="ja-JP" altLang="en-US" sz="1200" dirty="0" smtClean="0">
                <a:latin typeface="ＭＳ ゴシック" panose="020B0609070205080204" pitchFamily="49" charset="-128"/>
                <a:ea typeface="ＭＳ ゴシック" panose="020B0609070205080204" pitchFamily="49" charset="-128"/>
              </a:rPr>
              <a:t>（</a:t>
            </a:r>
            <a:r>
              <a:rPr lang="ja-JP" altLang="en-US" sz="1200" dirty="0">
                <a:latin typeface="ＭＳ ゴシック" panose="020B0609070205080204" pitchFamily="49" charset="-128"/>
                <a:ea typeface="ＭＳ ゴシック" panose="020B0609070205080204" pitchFamily="49" charset="-128"/>
              </a:rPr>
              <a:t>特別</a:t>
            </a:r>
            <a:r>
              <a:rPr lang="ja-JP" altLang="en-US" sz="1200" dirty="0" smtClean="0">
                <a:latin typeface="ＭＳ ゴシック" panose="020B0609070205080204" pitchFamily="49" charset="-128"/>
                <a:ea typeface="ＭＳ ゴシック" panose="020B0609070205080204" pitchFamily="49" charset="-128"/>
              </a:rPr>
              <a:t>賞）</a:t>
            </a:r>
          </a:p>
        </p:txBody>
      </p:sp>
      <p:sp>
        <p:nvSpPr>
          <p:cNvPr id="67" name="角丸四角形 66"/>
          <p:cNvSpPr/>
          <p:nvPr/>
        </p:nvSpPr>
        <p:spPr>
          <a:xfrm>
            <a:off x="4399129" y="2543005"/>
            <a:ext cx="2194364" cy="393385"/>
          </a:xfrm>
          <a:prstGeom prst="roundRect">
            <a:avLst/>
          </a:prstGeom>
          <a:solidFill>
            <a:schemeClr val="bg1"/>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68" name="テキスト ボックス 67"/>
          <p:cNvSpPr txBox="1"/>
          <p:nvPr/>
        </p:nvSpPr>
        <p:spPr>
          <a:xfrm>
            <a:off x="4399128" y="2598425"/>
            <a:ext cx="2339102" cy="276999"/>
          </a:xfrm>
          <a:prstGeom prst="rect">
            <a:avLst/>
          </a:prstGeom>
          <a:noFill/>
        </p:spPr>
        <p:txBody>
          <a:bodyPr wrap="none" rtlCol="0">
            <a:spAutoFit/>
          </a:bodyPr>
          <a:lstStyle/>
          <a:p>
            <a:r>
              <a:rPr kumimoji="1" lang="ja-JP" altLang="en-US" sz="1200" dirty="0" smtClean="0">
                <a:latin typeface="ＭＳ ゴシック" panose="020B0609070205080204" pitchFamily="49" charset="-128"/>
                <a:ea typeface="ＭＳ ゴシック" panose="020B0609070205080204" pitchFamily="49" charset="-128"/>
              </a:rPr>
              <a:t>第６条</a:t>
            </a:r>
            <a:r>
              <a:rPr kumimoji="1" lang="ja-JP" altLang="en-US" sz="1200" dirty="0">
                <a:latin typeface="ＭＳ ゴシック" panose="020B0609070205080204" pitchFamily="49" charset="-128"/>
                <a:ea typeface="ＭＳ ゴシック" panose="020B0609070205080204" pitchFamily="49" charset="-128"/>
              </a:rPr>
              <a:t>第２項</a:t>
            </a:r>
            <a:r>
              <a:rPr kumimoji="1" lang="ja-JP" altLang="en-US" sz="1200" dirty="0" smtClean="0">
                <a:latin typeface="ＭＳ ゴシック" panose="020B0609070205080204" pitchFamily="49" charset="-128"/>
                <a:ea typeface="ＭＳ ゴシック" panose="020B0609070205080204" pitchFamily="49" charset="-128"/>
              </a:rPr>
              <a:t>第１号</a:t>
            </a:r>
            <a:r>
              <a:rPr lang="ja-JP" altLang="en-US" sz="1200" dirty="0" smtClean="0">
                <a:latin typeface="ＭＳ ゴシック" panose="020B0609070205080204" pitchFamily="49" charset="-128"/>
                <a:ea typeface="ＭＳ ゴシック" panose="020B0609070205080204" pitchFamily="49" charset="-128"/>
              </a:rPr>
              <a:t>（</a:t>
            </a:r>
            <a:r>
              <a:rPr lang="ja-JP" altLang="en-US" sz="1200" dirty="0">
                <a:latin typeface="ＭＳ ゴシック" panose="020B0609070205080204" pitchFamily="49" charset="-128"/>
                <a:ea typeface="ＭＳ ゴシック" panose="020B0609070205080204" pitchFamily="49" charset="-128"/>
              </a:rPr>
              <a:t>特別</a:t>
            </a:r>
            <a:r>
              <a:rPr lang="ja-JP" altLang="en-US" sz="1200" dirty="0" smtClean="0">
                <a:latin typeface="ＭＳ ゴシック" panose="020B0609070205080204" pitchFamily="49" charset="-128"/>
                <a:ea typeface="ＭＳ ゴシック" panose="020B0609070205080204" pitchFamily="49" charset="-128"/>
              </a:rPr>
              <a:t>賞）</a:t>
            </a:r>
          </a:p>
        </p:txBody>
      </p:sp>
      <p:sp>
        <p:nvSpPr>
          <p:cNvPr id="72" name="テキスト ボックス 71"/>
          <p:cNvSpPr txBox="1"/>
          <p:nvPr/>
        </p:nvSpPr>
        <p:spPr>
          <a:xfrm>
            <a:off x="138162" y="2472147"/>
            <a:ext cx="800219" cy="584775"/>
          </a:xfrm>
          <a:prstGeom prst="rect">
            <a:avLst/>
          </a:prstGeom>
          <a:noFill/>
        </p:spPr>
        <p:txBody>
          <a:bodyPr wrap="none" rtlCol="0">
            <a:spAutoFit/>
          </a:bodyPr>
          <a:lstStyle/>
          <a:p>
            <a:r>
              <a:rPr kumimoji="1" lang="ja-JP" altLang="en-US" sz="1600" dirty="0" smtClean="0">
                <a:latin typeface="ＭＳ ゴシック" panose="020B0609070205080204" pitchFamily="49" charset="-128"/>
                <a:ea typeface="ＭＳ ゴシック" panose="020B0609070205080204" pitchFamily="49" charset="-128"/>
              </a:rPr>
              <a:t>要綱の</a:t>
            </a:r>
            <a:endParaRPr kumimoji="1" lang="en-US" altLang="ja-JP" sz="1600" dirty="0" smtClean="0">
              <a:latin typeface="ＭＳ ゴシック" panose="020B0609070205080204" pitchFamily="49" charset="-128"/>
              <a:ea typeface="ＭＳ ゴシック" panose="020B0609070205080204" pitchFamily="49" charset="-128"/>
            </a:endParaRPr>
          </a:p>
          <a:p>
            <a:r>
              <a:rPr kumimoji="1" lang="ja-JP" altLang="en-US" sz="1600" dirty="0">
                <a:latin typeface="ＭＳ ゴシック" panose="020B0609070205080204" pitchFamily="49" charset="-128"/>
                <a:ea typeface="ＭＳ ゴシック" panose="020B0609070205080204" pitchFamily="49" charset="-128"/>
              </a:rPr>
              <a:t>規定</a:t>
            </a:r>
            <a:endParaRPr kumimoji="1" lang="en-US" altLang="ja-JP" sz="1600" dirty="0" smtClean="0">
              <a:latin typeface="ＭＳ ゴシック" panose="020B0609070205080204" pitchFamily="49" charset="-128"/>
              <a:ea typeface="ＭＳ ゴシック" panose="020B0609070205080204" pitchFamily="49" charset="-128"/>
            </a:endParaRPr>
          </a:p>
        </p:txBody>
      </p:sp>
      <p:cxnSp>
        <p:nvCxnSpPr>
          <p:cNvPr id="73" name="直線コネクタ 72"/>
          <p:cNvCxnSpPr/>
          <p:nvPr/>
        </p:nvCxnSpPr>
        <p:spPr>
          <a:xfrm>
            <a:off x="5383038" y="1546203"/>
            <a:ext cx="0" cy="284041"/>
          </a:xfrm>
          <a:prstGeom prst="line">
            <a:avLst/>
          </a:prstGeom>
        </p:spPr>
        <p:style>
          <a:lnRef idx="1">
            <a:schemeClr val="accent1"/>
          </a:lnRef>
          <a:fillRef idx="0">
            <a:schemeClr val="accent1"/>
          </a:fillRef>
          <a:effectRef idx="0">
            <a:schemeClr val="accent1"/>
          </a:effectRef>
          <a:fontRef idx="minor">
            <a:schemeClr val="tx1"/>
          </a:fontRef>
        </p:style>
      </p:cxnSp>
      <p:sp>
        <p:nvSpPr>
          <p:cNvPr id="5" name="スライド番号プレースホルダー 4"/>
          <p:cNvSpPr>
            <a:spLocks noGrp="1"/>
          </p:cNvSpPr>
          <p:nvPr>
            <p:ph type="sldNum" sz="quarter" idx="12"/>
          </p:nvPr>
        </p:nvSpPr>
        <p:spPr/>
        <p:txBody>
          <a:bodyPr/>
          <a:lstStyle/>
          <a:p>
            <a:fld id="{EB93A50F-5785-4EC6-9E7C-C6E00FA627EB}" type="slidenum">
              <a:rPr kumimoji="1" lang="ja-JP" altLang="en-US" smtClean="0"/>
              <a:pPr/>
              <a:t>2</a:t>
            </a:fld>
            <a:endParaRPr kumimoji="1" lang="ja-JP" altLang="en-US"/>
          </a:p>
        </p:txBody>
      </p:sp>
    </p:spTree>
    <p:extLst>
      <p:ext uri="{BB962C8B-B14F-4D97-AF65-F5344CB8AC3E}">
        <p14:creationId xmlns:p14="http://schemas.microsoft.com/office/powerpoint/2010/main" val="25936850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3853" y="0"/>
            <a:ext cx="9144000" cy="548909"/>
          </a:xfrm>
          <a:prstGeom prst="rect">
            <a:avLst/>
          </a:prstGeom>
          <a:solidFill>
            <a:schemeClr val="accent4"/>
          </a:solidFill>
          <a:ln w="38100">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2400" dirty="0">
                <a:latin typeface="ＭＳ ゴシック" panose="020B0609070205080204" pitchFamily="49" charset="-128"/>
                <a:ea typeface="ＭＳ ゴシック" panose="020B0609070205080204" pitchFamily="49" charset="-128"/>
              </a:rPr>
              <a:t>おおさかストップ温暖化賞の位置づけ・表彰制度</a:t>
            </a:r>
          </a:p>
        </p:txBody>
      </p:sp>
      <p:sp>
        <p:nvSpPr>
          <p:cNvPr id="2" name="正方形/長方形 1"/>
          <p:cNvSpPr/>
          <p:nvPr/>
        </p:nvSpPr>
        <p:spPr>
          <a:xfrm>
            <a:off x="72953" y="606062"/>
            <a:ext cx="8970387" cy="6180504"/>
          </a:xfrm>
          <a:prstGeom prst="rect">
            <a:avLst/>
          </a:prstGeom>
          <a:noFill/>
        </p:spPr>
        <p:style>
          <a:lnRef idx="2">
            <a:schemeClr val="accent5"/>
          </a:lnRef>
          <a:fillRef idx="1">
            <a:schemeClr val="lt1"/>
          </a:fillRef>
          <a:effectRef idx="0">
            <a:schemeClr val="accent5"/>
          </a:effectRef>
          <a:fontRef idx="minor">
            <a:schemeClr val="dk1"/>
          </a:fontRef>
        </p:style>
        <p:txBody>
          <a:bodyPr rtlCol="0" anchor="ctr"/>
          <a:lstStyle/>
          <a:p>
            <a:pPr>
              <a:lnSpc>
                <a:spcPts val="1400"/>
              </a:lnSpc>
            </a:pPr>
            <a:r>
              <a:rPr lang="ja-JP" altLang="en-US" sz="1200" i="1" dirty="0">
                <a:latin typeface="ＭＳ ゴシック" panose="020B0609070205080204" pitchFamily="49" charset="-128"/>
                <a:ea typeface="ＭＳ ゴシック" panose="020B0609070205080204" pitchFamily="49" charset="-128"/>
              </a:rPr>
              <a:t>大阪府温暖化防止</a:t>
            </a:r>
            <a:r>
              <a:rPr lang="ja-JP" altLang="en-US" sz="1200" i="1" dirty="0" smtClean="0">
                <a:latin typeface="ＭＳ ゴシック" panose="020B0609070205080204" pitchFamily="49" charset="-128"/>
                <a:ea typeface="ＭＳ ゴシック" panose="020B0609070205080204" pitchFamily="49" charset="-128"/>
              </a:rPr>
              <a:t>条例</a:t>
            </a:r>
            <a:endParaRPr lang="en-US" altLang="ja-JP" sz="1200" i="1" dirty="0" smtClean="0">
              <a:latin typeface="ＭＳ ゴシック" panose="020B0609070205080204" pitchFamily="49" charset="-128"/>
              <a:ea typeface="ＭＳ ゴシック" panose="020B0609070205080204" pitchFamily="49" charset="-128"/>
            </a:endParaRPr>
          </a:p>
          <a:p>
            <a:pPr>
              <a:lnSpc>
                <a:spcPts val="1400"/>
              </a:lnSpc>
            </a:pPr>
            <a:r>
              <a:rPr lang="ja-JP" altLang="en-US" sz="1100" dirty="0" smtClean="0"/>
              <a:t>（</a:t>
            </a:r>
            <a:r>
              <a:rPr lang="ja-JP" altLang="en-US" sz="1100" dirty="0"/>
              <a:t>顕彰の実施</a:t>
            </a:r>
            <a:r>
              <a:rPr lang="ja-JP" altLang="en-US" sz="1100" dirty="0" smtClean="0"/>
              <a:t>）</a:t>
            </a:r>
            <a:endParaRPr lang="en-US" altLang="ja-JP" sz="1100" dirty="0" smtClean="0"/>
          </a:p>
          <a:p>
            <a:pPr>
              <a:lnSpc>
                <a:spcPts val="1400"/>
              </a:lnSpc>
            </a:pPr>
            <a:r>
              <a:rPr lang="ja-JP" altLang="en-US" sz="1100" dirty="0" smtClean="0"/>
              <a:t>第</a:t>
            </a:r>
            <a:r>
              <a:rPr lang="en-US" altLang="ja-JP" sz="1100" dirty="0" smtClean="0"/>
              <a:t>37</a:t>
            </a:r>
            <a:r>
              <a:rPr lang="ja-JP" altLang="en-US" sz="1100" dirty="0" smtClean="0"/>
              <a:t>条　知事</a:t>
            </a:r>
            <a:r>
              <a:rPr lang="ja-JP" altLang="en-US" sz="1100" dirty="0"/>
              <a:t>は、温室効果ガスの排出及び人工排熱</a:t>
            </a:r>
            <a:r>
              <a:rPr lang="ja-JP" altLang="en-US" sz="1100" dirty="0" smtClean="0"/>
              <a:t>の抑制</a:t>
            </a:r>
            <a:r>
              <a:rPr lang="ja-JP" altLang="en-US" sz="1100" dirty="0"/>
              <a:t>並びに電気の需要の平準化又は建築物の環境</a:t>
            </a:r>
            <a:r>
              <a:rPr lang="ja-JP" altLang="en-US" sz="1100" dirty="0" smtClean="0"/>
              <a:t>配慮</a:t>
            </a:r>
            <a:r>
              <a:rPr lang="ja-JP" altLang="en-US" sz="1100" dirty="0"/>
              <a:t>に関し、特に優れた取組をした者に対し、顕彰を</a:t>
            </a:r>
            <a:r>
              <a:rPr lang="ja-JP" altLang="en-US" sz="1100" dirty="0" smtClean="0"/>
              <a:t>行う</a:t>
            </a:r>
            <a:r>
              <a:rPr lang="ja-JP" altLang="en-US" sz="1100" dirty="0"/>
              <a:t>ものとする</a:t>
            </a:r>
            <a:r>
              <a:rPr lang="ja-JP" altLang="en-US" sz="1100" dirty="0" smtClean="0"/>
              <a:t>。</a:t>
            </a:r>
            <a:endParaRPr lang="en-US" altLang="ja-JP" sz="1100" dirty="0" smtClean="0"/>
          </a:p>
          <a:p>
            <a:pPr>
              <a:lnSpc>
                <a:spcPts val="1400"/>
              </a:lnSpc>
            </a:pPr>
            <a:endParaRPr kumimoji="1" lang="en-US" altLang="ja-JP" sz="1200" dirty="0"/>
          </a:p>
          <a:p>
            <a:pPr>
              <a:lnSpc>
                <a:spcPts val="1400"/>
              </a:lnSpc>
            </a:pPr>
            <a:r>
              <a:rPr lang="ja-JP" altLang="ja-JP" sz="1200" i="1" dirty="0"/>
              <a:t>大阪府温暖化防止事業活動表彰制度要綱</a:t>
            </a:r>
          </a:p>
          <a:p>
            <a:pPr>
              <a:lnSpc>
                <a:spcPts val="1400"/>
              </a:lnSpc>
            </a:pPr>
            <a:r>
              <a:rPr lang="ja-JP" altLang="ja-JP" sz="1100" dirty="0"/>
              <a:t>（審査の基準等</a:t>
            </a:r>
            <a:r>
              <a:rPr lang="ja-JP" altLang="ja-JP" sz="1100" dirty="0" smtClean="0"/>
              <a:t>）</a:t>
            </a:r>
            <a:endParaRPr lang="en-US" altLang="ja-JP" sz="1100" dirty="0" smtClean="0"/>
          </a:p>
          <a:p>
            <a:pPr>
              <a:lnSpc>
                <a:spcPts val="1400"/>
              </a:lnSpc>
            </a:pPr>
            <a:r>
              <a:rPr lang="ja-JP" altLang="ja-JP" sz="1100" dirty="0" smtClean="0"/>
              <a:t>第６条</a:t>
            </a:r>
            <a:r>
              <a:rPr lang="ja-JP" altLang="ja-JP" sz="1100" dirty="0"/>
              <a:t>　温暖化防止等に関する取組内容が次の各号のいずれにも該当し、他の事業者等の模範となる最も</a:t>
            </a:r>
            <a:r>
              <a:rPr lang="ja-JP" altLang="ja-JP" sz="1100" dirty="0" smtClean="0"/>
              <a:t>優れた</a:t>
            </a:r>
            <a:r>
              <a:rPr lang="ja-JP" altLang="ja-JP" sz="1100" dirty="0"/>
              <a:t>取組みを実施した事業者等に大阪府知事賞を授与し、その他優れた取組みを実施した事業者等には優秀賞を授与する。</a:t>
            </a:r>
          </a:p>
          <a:p>
            <a:pPr marL="271463" indent="-187325">
              <a:lnSpc>
                <a:spcPts val="1400"/>
              </a:lnSpc>
            </a:pPr>
            <a:r>
              <a:rPr lang="ja-JP" altLang="ja-JP" sz="1100" dirty="0"/>
              <a:t>一　温室効果ガスの排出量を着実に削減していること。</a:t>
            </a:r>
          </a:p>
          <a:p>
            <a:pPr marL="271463" indent="-187325">
              <a:lnSpc>
                <a:spcPts val="1400"/>
              </a:lnSpc>
            </a:pPr>
            <a:r>
              <a:rPr lang="ja-JP" altLang="ja-JP" sz="1100" dirty="0"/>
              <a:t>二　温暖化防止等の対策の内容において、次に掲げるいずれかに、とりわけ優れた</a:t>
            </a:r>
            <a:r>
              <a:rPr lang="ja-JP" altLang="ja-JP" sz="1100" dirty="0" smtClean="0"/>
              <a:t>取組み</a:t>
            </a:r>
            <a:r>
              <a:rPr lang="ja-JP" altLang="ja-JP" sz="1100" dirty="0"/>
              <a:t>を実施し、確実な効果をあげていること。</a:t>
            </a:r>
          </a:p>
          <a:p>
            <a:pPr marL="271463" lvl="0" indent="-187325">
              <a:lnSpc>
                <a:spcPts val="1400"/>
              </a:lnSpc>
            </a:pPr>
            <a:r>
              <a:rPr lang="ja-JP" altLang="en-US" sz="1100" dirty="0" smtClean="0"/>
              <a:t>　</a:t>
            </a:r>
            <a:r>
              <a:rPr lang="ja-JP" altLang="ja-JP" sz="1100" dirty="0" smtClean="0"/>
              <a:t>先進性</a:t>
            </a:r>
            <a:r>
              <a:rPr lang="ja-JP" altLang="ja-JP" sz="1100" dirty="0"/>
              <a:t>　－　技術的に新しく、まだ広く普及していない方法を用いていること。</a:t>
            </a:r>
          </a:p>
          <a:p>
            <a:pPr marL="271463" lvl="0" indent="-187325">
              <a:lnSpc>
                <a:spcPts val="1400"/>
              </a:lnSpc>
            </a:pPr>
            <a:r>
              <a:rPr lang="ja-JP" altLang="en-US" sz="1100" dirty="0" smtClean="0"/>
              <a:t>　</a:t>
            </a:r>
            <a:r>
              <a:rPr lang="ja-JP" altLang="ja-JP" sz="1100" dirty="0" smtClean="0"/>
              <a:t>効率性</a:t>
            </a:r>
            <a:r>
              <a:rPr lang="ja-JP" altLang="ja-JP" sz="1100" dirty="0"/>
              <a:t>　－　コストパフォーマンスの面で優れた方法を用いていること。</a:t>
            </a:r>
          </a:p>
          <a:p>
            <a:pPr marL="271463" lvl="0" indent="-187325">
              <a:lnSpc>
                <a:spcPts val="1400"/>
              </a:lnSpc>
            </a:pPr>
            <a:r>
              <a:rPr lang="ja-JP" altLang="en-US" sz="1100" dirty="0" smtClean="0"/>
              <a:t>　</a:t>
            </a:r>
            <a:r>
              <a:rPr lang="ja-JP" altLang="ja-JP" sz="1100" dirty="0" smtClean="0"/>
              <a:t>有効性</a:t>
            </a:r>
            <a:r>
              <a:rPr lang="ja-JP" altLang="ja-JP" sz="1100" dirty="0"/>
              <a:t>　－　確実な削減効果が得られるうえ汎用性に優れ、他の事業者等にも</a:t>
            </a:r>
            <a:r>
              <a:rPr lang="ja-JP" altLang="ja-JP" sz="1100" dirty="0" smtClean="0"/>
              <a:t>容易</a:t>
            </a:r>
            <a:r>
              <a:rPr lang="ja-JP" altLang="ja-JP" sz="1100" dirty="0"/>
              <a:t>に採用可能であること。</a:t>
            </a:r>
          </a:p>
          <a:p>
            <a:pPr marL="271463" indent="-187325">
              <a:lnSpc>
                <a:spcPts val="1400"/>
              </a:lnSpc>
            </a:pPr>
            <a:r>
              <a:rPr lang="ja-JP" altLang="ja-JP" sz="1100" dirty="0"/>
              <a:t>２　エネルギーの需給状況又は、社会・経済状況等を勘案して、次の各号のいずれかに該当する事業者等及び建築主等には、特別賞を授与することがある。</a:t>
            </a:r>
          </a:p>
          <a:p>
            <a:pPr marL="271463" indent="-187325">
              <a:lnSpc>
                <a:spcPts val="1400"/>
              </a:lnSpc>
            </a:pPr>
            <a:r>
              <a:rPr lang="ja-JP" altLang="ja-JP" sz="1100" dirty="0"/>
              <a:t>一　大阪府温暖化の防止等に関する条例施行規則第３条に規定する特定事業者が実施</a:t>
            </a:r>
            <a:r>
              <a:rPr lang="ja-JP" altLang="ja-JP" sz="1100" dirty="0" smtClean="0"/>
              <a:t>した</a:t>
            </a:r>
            <a:r>
              <a:rPr lang="ja-JP" altLang="ja-JP" sz="1100" dirty="0"/>
              <a:t>取組内容が、他の事業者の模範となる取組みである場合。</a:t>
            </a:r>
          </a:p>
          <a:p>
            <a:pPr marL="271463" indent="-187325">
              <a:lnSpc>
                <a:spcPts val="1400"/>
              </a:lnSpc>
            </a:pPr>
            <a:r>
              <a:rPr lang="ja-JP" altLang="ja-JP" sz="1100" dirty="0"/>
              <a:t>二　建築主等が実施した建築物の新築、増築又は改築にあたってのヒートアイランド現象の緩和対策等に関する取組内容が次に掲げたいずれにも該当し、他の建築主等の模範となる優れた取組みである場合。</a:t>
            </a:r>
          </a:p>
          <a:p>
            <a:pPr marL="271463" lvl="0" indent="-187325">
              <a:lnSpc>
                <a:spcPts val="1400"/>
              </a:lnSpc>
            </a:pPr>
            <a:r>
              <a:rPr lang="ja-JP" altLang="en-US" sz="1100" dirty="0" smtClean="0"/>
              <a:t>　①</a:t>
            </a:r>
            <a:r>
              <a:rPr lang="ja-JP" altLang="ja-JP" sz="1100" dirty="0" smtClean="0"/>
              <a:t>建築物</a:t>
            </a:r>
            <a:r>
              <a:rPr lang="ja-JP" altLang="ja-JP" sz="1100" dirty="0"/>
              <a:t>の敷地内の歩行者空間等の暑熱環境を緩和し、建築物の敷地外への熱的な影響を低減する優れた取組みを実施していること。</a:t>
            </a:r>
          </a:p>
          <a:p>
            <a:pPr marL="271463" lvl="0" indent="-187325">
              <a:lnSpc>
                <a:spcPts val="1400"/>
              </a:lnSpc>
            </a:pPr>
            <a:r>
              <a:rPr lang="ja-JP" altLang="en-US" sz="1100" dirty="0" smtClean="0"/>
              <a:t>　②</a:t>
            </a:r>
            <a:r>
              <a:rPr lang="ja-JP" altLang="ja-JP" sz="1100" dirty="0" smtClean="0"/>
              <a:t>建築物</a:t>
            </a:r>
            <a:r>
              <a:rPr lang="ja-JP" altLang="ja-JP" sz="1100" dirty="0"/>
              <a:t>の総合的な環境性能に関し、一般的な水準以上の取組みを実施していること。</a:t>
            </a:r>
          </a:p>
          <a:p>
            <a:pPr marL="271463" indent="-187325">
              <a:lnSpc>
                <a:spcPts val="1400"/>
              </a:lnSpc>
            </a:pPr>
            <a:r>
              <a:rPr lang="ja-JP" altLang="ja-JP" sz="1100" dirty="0"/>
              <a:t>三　その他、他の事業者等の模範となる特に優れた取組みを実施した場合</a:t>
            </a:r>
            <a:r>
              <a:rPr lang="ja-JP" altLang="ja-JP" sz="1100" dirty="0" smtClean="0"/>
              <a:t>。</a:t>
            </a:r>
            <a:endParaRPr lang="en-US" altLang="ja-JP" sz="1100" dirty="0" smtClean="0"/>
          </a:p>
          <a:p>
            <a:pPr marL="85725" indent="-1588">
              <a:lnSpc>
                <a:spcPts val="1400"/>
              </a:lnSpc>
            </a:pPr>
            <a:r>
              <a:rPr lang="ja-JP" altLang="en-US" sz="1100" dirty="0" smtClean="0"/>
              <a:t>（</a:t>
            </a:r>
            <a:r>
              <a:rPr lang="ja-JP" altLang="en-US" sz="1100" dirty="0"/>
              <a:t>受賞者の決定等</a:t>
            </a:r>
            <a:r>
              <a:rPr lang="ja-JP" altLang="en-US" sz="1100" dirty="0" smtClean="0"/>
              <a:t>）</a:t>
            </a:r>
            <a:endParaRPr lang="en-US" altLang="ja-JP" sz="1100" dirty="0"/>
          </a:p>
          <a:p>
            <a:pPr marL="82550" indent="1588">
              <a:lnSpc>
                <a:spcPts val="1400"/>
              </a:lnSpc>
            </a:pPr>
            <a:r>
              <a:rPr lang="ja-JP" altLang="en-US" sz="1100" dirty="0" smtClean="0"/>
              <a:t>第８条</a:t>
            </a:r>
            <a:r>
              <a:rPr lang="ja-JP" altLang="en-US" sz="1100" dirty="0"/>
              <a:t>　大阪府環境審議会温暖化対策部会（以下「部会」という。）において、第６条第１項、同条第２項第３号及び前条に基づき、条例第</a:t>
            </a:r>
            <a:r>
              <a:rPr lang="en-US" altLang="ja-JP" sz="1100" dirty="0"/>
              <a:t>37</a:t>
            </a:r>
            <a:r>
              <a:rPr lang="ja-JP" altLang="en-US" sz="1100" dirty="0"/>
              <a:t>条の規定による顕彰の実施に関する事項等の審査・選考を行い、知事が受賞者を決定する。</a:t>
            </a:r>
          </a:p>
          <a:p>
            <a:pPr marL="82550" indent="1588">
              <a:lnSpc>
                <a:spcPts val="1400"/>
              </a:lnSpc>
            </a:pPr>
            <a:r>
              <a:rPr lang="ja-JP" altLang="en-US" sz="1100" dirty="0"/>
              <a:t>２　第６条第２項第１号及び第２号に基づく特別賞については、知事が別に定める基準に基づき決定し、必要に応じ同部会に報告する</a:t>
            </a:r>
            <a:r>
              <a:rPr lang="ja-JP" altLang="en-US" sz="1100" dirty="0" smtClean="0"/>
              <a:t>。</a:t>
            </a:r>
            <a:endParaRPr lang="en-US" altLang="ja-JP" sz="1100" dirty="0" smtClean="0"/>
          </a:p>
          <a:p>
            <a:pPr marL="271463" indent="-187325">
              <a:lnSpc>
                <a:spcPts val="1400"/>
              </a:lnSpc>
            </a:pPr>
            <a:endParaRPr lang="en-US" altLang="ja-JP" sz="1100" dirty="0" smtClean="0"/>
          </a:p>
          <a:p>
            <a:pPr marL="271463" indent="-187325">
              <a:lnSpc>
                <a:spcPts val="1400"/>
              </a:lnSpc>
            </a:pPr>
            <a:r>
              <a:rPr lang="ja-JP" altLang="ja-JP" sz="1200" i="1" dirty="0" smtClean="0"/>
              <a:t>大阪府</a:t>
            </a:r>
            <a:r>
              <a:rPr lang="ja-JP" altLang="ja-JP" sz="1200" i="1" dirty="0"/>
              <a:t>環境審議会温暖化対策部会運営</a:t>
            </a:r>
            <a:r>
              <a:rPr lang="ja-JP" altLang="ja-JP" sz="1200" i="1" dirty="0" smtClean="0"/>
              <a:t>要領</a:t>
            </a:r>
            <a:endParaRPr lang="en-US" altLang="ja-JP" sz="1200" i="1" dirty="0" smtClean="0"/>
          </a:p>
          <a:p>
            <a:pPr>
              <a:lnSpc>
                <a:spcPts val="1600"/>
              </a:lnSpc>
            </a:pPr>
            <a:r>
              <a:rPr lang="ja-JP" altLang="ja-JP" sz="1100" dirty="0"/>
              <a:t>第２ 所 掌 事 項 等</a:t>
            </a:r>
          </a:p>
          <a:p>
            <a:pPr>
              <a:lnSpc>
                <a:spcPts val="1600"/>
              </a:lnSpc>
            </a:pPr>
            <a:r>
              <a:rPr lang="ja-JP" altLang="ja-JP" sz="1100" dirty="0"/>
              <a:t>　部会は、温暖化対策に係る次の事項について審議を行なうとともに、必要に応じて審議会に報告を行なう。</a:t>
            </a:r>
          </a:p>
          <a:p>
            <a:pPr>
              <a:lnSpc>
                <a:spcPts val="1600"/>
              </a:lnSpc>
            </a:pPr>
            <a:r>
              <a:rPr lang="en-US" altLang="ja-JP" sz="1100" dirty="0"/>
              <a:t>(1) </a:t>
            </a:r>
            <a:r>
              <a:rPr lang="ja-JP" altLang="ja-JP" sz="1100" dirty="0"/>
              <a:t>大阪府地球温暖化対策実行計画（区域施策編）及びおおさかヒートアイランド対策推進計画の進行管理に関すること</a:t>
            </a:r>
          </a:p>
          <a:p>
            <a:pPr>
              <a:lnSpc>
                <a:spcPts val="1600"/>
              </a:lnSpc>
            </a:pPr>
            <a:r>
              <a:rPr lang="en-US" altLang="ja-JP" sz="1100" dirty="0"/>
              <a:t>(2) </a:t>
            </a:r>
            <a:r>
              <a:rPr lang="ja-JP" altLang="ja-JP" sz="1100" dirty="0"/>
              <a:t>大阪府温暖化の防止等に関する条例第３７条による顕彰の実施（同条例第２章に係るものに限る。）に関すること</a:t>
            </a:r>
          </a:p>
          <a:p>
            <a:pPr>
              <a:lnSpc>
                <a:spcPts val="1600"/>
              </a:lnSpc>
            </a:pPr>
            <a:r>
              <a:rPr lang="en-US" altLang="ja-JP" sz="1100" dirty="0"/>
              <a:t>(3)</a:t>
            </a:r>
            <a:r>
              <a:rPr lang="ja-JP" altLang="ja-JP" sz="1100" dirty="0"/>
              <a:t>その他温暖化対策（ヒートアイランド対策含む）の施策や制度のあり方に関する</a:t>
            </a:r>
            <a:r>
              <a:rPr lang="ja-JP" altLang="ja-JP" sz="1100" dirty="0" smtClean="0"/>
              <a:t>こと</a:t>
            </a:r>
            <a:endParaRPr lang="ja-JP" altLang="ja-JP" sz="1100" dirty="0"/>
          </a:p>
        </p:txBody>
      </p:sp>
      <p:sp>
        <p:nvSpPr>
          <p:cNvPr id="4" name="正方形/長方形 3"/>
          <p:cNvSpPr/>
          <p:nvPr/>
        </p:nvSpPr>
        <p:spPr>
          <a:xfrm>
            <a:off x="7952511" y="101685"/>
            <a:ext cx="961381" cy="3740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350" dirty="0">
                <a:latin typeface="ＭＳ ゴシック" panose="020B0609070205080204" pitchFamily="49" charset="-128"/>
                <a:ea typeface="ＭＳ ゴシック" panose="020B0609070205080204" pitchFamily="49" charset="-128"/>
              </a:rPr>
              <a:t>（参考）</a:t>
            </a:r>
          </a:p>
        </p:txBody>
      </p:sp>
      <p:sp>
        <p:nvSpPr>
          <p:cNvPr id="6" name="スライド番号プレースホルダー 5"/>
          <p:cNvSpPr>
            <a:spLocks noGrp="1"/>
          </p:cNvSpPr>
          <p:nvPr>
            <p:ph type="sldNum" sz="quarter" idx="12"/>
          </p:nvPr>
        </p:nvSpPr>
        <p:spPr/>
        <p:txBody>
          <a:bodyPr/>
          <a:lstStyle/>
          <a:p>
            <a:fld id="{EB93A50F-5785-4EC6-9E7C-C6E00FA627EB}" type="slidenum">
              <a:rPr kumimoji="1" lang="ja-JP" altLang="en-US" smtClean="0"/>
              <a:pPr/>
              <a:t>3</a:t>
            </a:fld>
            <a:endParaRPr kumimoji="1" lang="ja-JP" altLang="en-US"/>
          </a:p>
        </p:txBody>
      </p:sp>
    </p:spTree>
    <p:extLst>
      <p:ext uri="{BB962C8B-B14F-4D97-AF65-F5344CB8AC3E}">
        <p14:creationId xmlns:p14="http://schemas.microsoft.com/office/powerpoint/2010/main" val="7784630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9144000" cy="548909"/>
          </a:xfrm>
          <a:prstGeom prst="rect">
            <a:avLst/>
          </a:prstGeom>
          <a:solidFill>
            <a:schemeClr val="accent4"/>
          </a:solidFill>
          <a:ln w="38100">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2400" dirty="0">
                <a:latin typeface="ＭＳ ゴシック" panose="020B0609070205080204" pitchFamily="49" charset="-128"/>
                <a:ea typeface="ＭＳ ゴシック" panose="020B0609070205080204" pitchFamily="49" charset="-128"/>
              </a:rPr>
              <a:t>基本的な考え方</a:t>
            </a:r>
          </a:p>
        </p:txBody>
      </p:sp>
      <p:sp>
        <p:nvSpPr>
          <p:cNvPr id="12" name="テキスト ボックス 11"/>
          <p:cNvSpPr txBox="1"/>
          <p:nvPr/>
        </p:nvSpPr>
        <p:spPr>
          <a:xfrm>
            <a:off x="173182" y="712309"/>
            <a:ext cx="8271164" cy="369332"/>
          </a:xfrm>
          <a:prstGeom prst="rect">
            <a:avLst/>
          </a:prstGeom>
          <a:noFill/>
        </p:spPr>
        <p:txBody>
          <a:bodyPr wrap="square" rtlCol="0">
            <a:spAutoFit/>
          </a:bodyPr>
          <a:lstStyle/>
          <a:p>
            <a:r>
              <a:rPr lang="ja-JP" altLang="en-US" b="1" dirty="0">
                <a:latin typeface="ＭＳ ゴシック" panose="020B0609070205080204" pitchFamily="49" charset="-128"/>
                <a:ea typeface="ＭＳ ゴシック" panose="020B0609070205080204" pitchFamily="49" charset="-128"/>
              </a:rPr>
              <a:t>〇目的</a:t>
            </a:r>
            <a:endParaRPr lang="ja-JP" altLang="ja-JP" dirty="0">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173182" y="3378739"/>
            <a:ext cx="8271164" cy="369332"/>
          </a:xfrm>
          <a:prstGeom prst="rect">
            <a:avLst/>
          </a:prstGeom>
          <a:noFill/>
        </p:spPr>
        <p:txBody>
          <a:bodyPr wrap="square" rtlCol="0">
            <a:spAutoFit/>
          </a:bodyPr>
          <a:lstStyle/>
          <a:p>
            <a:r>
              <a:rPr lang="ja-JP" altLang="en-US" b="1" dirty="0" smtClean="0">
                <a:latin typeface="ＭＳ ゴシック" panose="020B0609070205080204" pitchFamily="49" charset="-128"/>
                <a:ea typeface="ＭＳ ゴシック" panose="020B0609070205080204" pitchFamily="49" charset="-128"/>
              </a:rPr>
              <a:t>〇課題</a:t>
            </a:r>
            <a:endParaRPr lang="ja-JP" altLang="ja-JP" sz="1400" dirty="0">
              <a:latin typeface="ＭＳ ゴシック" panose="020B0609070205080204" pitchFamily="49" charset="-128"/>
              <a:ea typeface="ＭＳ ゴシック" panose="020B0609070205080204" pitchFamily="49" charset="-128"/>
            </a:endParaRPr>
          </a:p>
        </p:txBody>
      </p:sp>
      <p:sp>
        <p:nvSpPr>
          <p:cNvPr id="5" name="テキスト ボックス 4"/>
          <p:cNvSpPr txBox="1"/>
          <p:nvPr/>
        </p:nvSpPr>
        <p:spPr>
          <a:xfrm>
            <a:off x="173182" y="4861019"/>
            <a:ext cx="8271164" cy="369332"/>
          </a:xfrm>
          <a:prstGeom prst="rect">
            <a:avLst/>
          </a:prstGeom>
          <a:noFill/>
        </p:spPr>
        <p:txBody>
          <a:bodyPr wrap="square" rtlCol="0">
            <a:spAutoFit/>
          </a:bodyPr>
          <a:lstStyle/>
          <a:p>
            <a:r>
              <a:rPr lang="ja-JP" altLang="en-US" b="1" dirty="0">
                <a:latin typeface="ＭＳ ゴシック" panose="020B0609070205080204" pitchFamily="49" charset="-128"/>
                <a:ea typeface="ＭＳ ゴシック" panose="020B0609070205080204" pitchFamily="49" charset="-128"/>
              </a:rPr>
              <a:t>〇方向性</a:t>
            </a:r>
            <a:endParaRPr lang="ja-JP" altLang="ja-JP" dirty="0">
              <a:latin typeface="ＭＳ ゴシック" panose="020B0609070205080204" pitchFamily="49" charset="-128"/>
              <a:ea typeface="ＭＳ ゴシック" panose="020B0609070205080204" pitchFamily="49" charset="-128"/>
            </a:endParaRPr>
          </a:p>
        </p:txBody>
      </p:sp>
      <p:sp>
        <p:nvSpPr>
          <p:cNvPr id="7" name="テキスト ボックス 6"/>
          <p:cNvSpPr txBox="1"/>
          <p:nvPr/>
        </p:nvSpPr>
        <p:spPr>
          <a:xfrm>
            <a:off x="339436" y="1085110"/>
            <a:ext cx="8541328" cy="2308324"/>
          </a:xfrm>
          <a:prstGeom prst="rect">
            <a:avLst/>
          </a:prstGeom>
          <a:noFill/>
        </p:spPr>
        <p:txBody>
          <a:bodyPr wrap="square" rtlCol="0">
            <a:spAutoFit/>
          </a:bodyPr>
          <a:lstStyle/>
          <a:p>
            <a:r>
              <a:rPr lang="ja-JP" altLang="en-US" sz="1600" dirty="0" smtClean="0">
                <a:latin typeface="ＭＳ ゴシック" panose="020B0609070205080204" pitchFamily="49" charset="-128"/>
                <a:ea typeface="ＭＳ ゴシック" panose="020B0609070205080204" pitchFamily="49" charset="-128"/>
              </a:rPr>
              <a:t> 令和</a:t>
            </a:r>
            <a:r>
              <a:rPr lang="ja-JP" altLang="en-US" sz="1600" dirty="0">
                <a:latin typeface="ＭＳ ゴシック" panose="020B0609070205080204" pitchFamily="49" charset="-128"/>
                <a:ea typeface="ＭＳ ゴシック" panose="020B0609070205080204" pitchFamily="49" charset="-128"/>
              </a:rPr>
              <a:t>３年３月に</a:t>
            </a:r>
            <a:r>
              <a:rPr lang="ja-JP" altLang="en-US" sz="1600" dirty="0" smtClean="0">
                <a:latin typeface="ＭＳ ゴシック" panose="020B0609070205080204" pitchFamily="49" charset="-128"/>
                <a:ea typeface="ＭＳ ゴシック" panose="020B0609070205080204" pitchFamily="49" charset="-128"/>
              </a:rPr>
              <a:t>策定・公表予定</a:t>
            </a:r>
            <a:r>
              <a:rPr lang="ja-JP" altLang="en-US" sz="1600" dirty="0">
                <a:latin typeface="ＭＳ ゴシック" panose="020B0609070205080204" pitchFamily="49" charset="-128"/>
                <a:ea typeface="ＭＳ ゴシック" panose="020B0609070205080204" pitchFamily="49" charset="-128"/>
              </a:rPr>
              <a:t>の新たな地球温暖化対策実行計画においては、</a:t>
            </a:r>
            <a:r>
              <a:rPr lang="en-US" altLang="ja-JP" sz="1600" dirty="0">
                <a:latin typeface="ＭＳ ゴシック" panose="020B0609070205080204" pitchFamily="49" charset="-128"/>
                <a:ea typeface="ＭＳ ゴシック" panose="020B0609070205080204" pitchFamily="49" charset="-128"/>
              </a:rPr>
              <a:t>2050</a:t>
            </a:r>
            <a:r>
              <a:rPr lang="ja-JP" altLang="en-US" sz="1600" dirty="0">
                <a:latin typeface="ＭＳ ゴシック" panose="020B0609070205080204" pitchFamily="49" charset="-128"/>
                <a:ea typeface="ＭＳ ゴシック" panose="020B0609070205080204" pitchFamily="49" charset="-128"/>
              </a:rPr>
              <a:t>年二酸化炭素排出量実質ゼロをめざすべき将来像に</a:t>
            </a:r>
            <a:r>
              <a:rPr lang="ja-JP" altLang="en-US" sz="1600" dirty="0" smtClean="0">
                <a:latin typeface="ＭＳ ゴシック" panose="020B0609070205080204" pitchFamily="49" charset="-128"/>
                <a:ea typeface="ＭＳ ゴシック" panose="020B0609070205080204" pitchFamily="49" charset="-128"/>
              </a:rPr>
              <a:t>掲げ、</a:t>
            </a:r>
            <a:r>
              <a:rPr lang="ja-JP" altLang="en-US" sz="1600" dirty="0">
                <a:latin typeface="ＭＳ ゴシック" panose="020B0609070205080204" pitchFamily="49" charset="-128"/>
                <a:ea typeface="ＭＳ ゴシック" panose="020B0609070205080204" pitchFamily="49" charset="-128"/>
              </a:rPr>
              <a:t>事業者をはじめとしたあらゆる主体の意識改革・行動喚起を促すことが必要で</a:t>
            </a:r>
            <a:r>
              <a:rPr lang="ja-JP" altLang="en-US" sz="1600" dirty="0" smtClean="0">
                <a:latin typeface="ＭＳ ゴシック" panose="020B0609070205080204" pitchFamily="49" charset="-128"/>
                <a:ea typeface="ＭＳ ゴシック" panose="020B0609070205080204" pitchFamily="49" charset="-128"/>
              </a:rPr>
              <a:t>あると記載している。</a:t>
            </a:r>
            <a:endParaRPr lang="en-US" altLang="ja-JP" sz="1600" dirty="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特に産業・業務部門の大幅な削減を図るためには、事業者による優良な取組を評価し、水平展開を図ることで、さらなる取り組みを促進することが重要である。</a:t>
            </a:r>
            <a:endParaRPr lang="en-US" altLang="ja-JP" sz="1600" dirty="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また、気候変動による影響はすでに顕在化しており</a:t>
            </a:r>
            <a:r>
              <a:rPr lang="ja-JP" altLang="en-US" sz="1600" dirty="0" smtClean="0">
                <a:latin typeface="ＭＳ ゴシック" panose="020B0609070205080204" pitchFamily="49" charset="-128"/>
                <a:ea typeface="ＭＳ ゴシック" panose="020B0609070205080204" pitchFamily="49" charset="-128"/>
              </a:rPr>
              <a:t>、温室効果ガスの排出を削減する「緩和策」とともに、温暖化による</a:t>
            </a:r>
            <a:r>
              <a:rPr lang="ja-JP" altLang="en-US" sz="1600" dirty="0">
                <a:latin typeface="ＭＳ ゴシック" panose="020B0609070205080204" pitchFamily="49" charset="-128"/>
                <a:ea typeface="ＭＳ ゴシック" panose="020B0609070205080204" pitchFamily="49" charset="-128"/>
              </a:rPr>
              <a:t>影響</a:t>
            </a:r>
            <a:r>
              <a:rPr lang="ja-JP" altLang="en-US" sz="1600" dirty="0" smtClean="0">
                <a:latin typeface="ＭＳ ゴシック" panose="020B0609070205080204" pitchFamily="49" charset="-128"/>
                <a:ea typeface="ＭＳ ゴシック" panose="020B0609070205080204" pitchFamily="49" charset="-128"/>
              </a:rPr>
              <a:t>と折り合える社会を実現する「適応策」を両輪で推進して</a:t>
            </a:r>
            <a:r>
              <a:rPr lang="ja-JP" altLang="en-US" sz="1600" dirty="0">
                <a:latin typeface="ＭＳ ゴシック" panose="020B0609070205080204" pitchFamily="49" charset="-128"/>
                <a:ea typeface="ＭＳ ゴシック" panose="020B0609070205080204" pitchFamily="49" charset="-128"/>
              </a:rPr>
              <a:t>いくことが重要である。</a:t>
            </a:r>
            <a:endParaRPr lang="en-US" altLang="ja-JP" sz="1600" dirty="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以上のこ</a:t>
            </a:r>
            <a:r>
              <a:rPr lang="ja-JP" altLang="en-US" sz="1600" dirty="0">
                <a:latin typeface="ＭＳ ゴシック" panose="020B0609070205080204" pitchFamily="49" charset="-128"/>
                <a:ea typeface="ＭＳ ゴシック" panose="020B0609070205080204" pitchFamily="49" charset="-128"/>
              </a:rPr>
              <a:t>と</a:t>
            </a:r>
            <a:r>
              <a:rPr lang="ja-JP" altLang="en-US" sz="1600" dirty="0" smtClean="0">
                <a:latin typeface="ＭＳ ゴシック" panose="020B0609070205080204" pitchFamily="49" charset="-128"/>
                <a:ea typeface="ＭＳ ゴシック" panose="020B0609070205080204" pitchFamily="49" charset="-128"/>
              </a:rPr>
              <a:t>から顕彰制度</a:t>
            </a:r>
            <a:r>
              <a:rPr lang="ja-JP" altLang="en-US" sz="1600" dirty="0">
                <a:latin typeface="ＭＳ ゴシック" panose="020B0609070205080204" pitchFamily="49" charset="-128"/>
                <a:ea typeface="ＭＳ ゴシック" panose="020B0609070205080204" pitchFamily="49" charset="-128"/>
              </a:rPr>
              <a:t>の活性化を図るため、見直しを行うものとする。</a:t>
            </a:r>
            <a:endParaRPr lang="en-US" altLang="ja-JP" sz="1600" dirty="0">
              <a:latin typeface="ＭＳ ゴシック" panose="020B0609070205080204" pitchFamily="49" charset="-128"/>
              <a:ea typeface="ＭＳ ゴシック" panose="020B0609070205080204" pitchFamily="49" charset="-128"/>
            </a:endParaRPr>
          </a:p>
        </p:txBody>
      </p:sp>
      <p:sp>
        <p:nvSpPr>
          <p:cNvPr id="8" name="テキスト ボックス 7"/>
          <p:cNvSpPr txBox="1"/>
          <p:nvPr/>
        </p:nvSpPr>
        <p:spPr>
          <a:xfrm>
            <a:off x="339436" y="5208763"/>
            <a:ext cx="8693728" cy="1323439"/>
          </a:xfrm>
          <a:prstGeom prst="rect">
            <a:avLst/>
          </a:prstGeom>
          <a:noFill/>
        </p:spPr>
        <p:txBody>
          <a:bodyPr wrap="square" rtlCol="0">
            <a:spAutoFit/>
          </a:bodyPr>
          <a:lstStyle/>
          <a:p>
            <a:pPr marL="360363" indent="-360363"/>
            <a:r>
              <a:rPr lang="ja-JP" altLang="en-US" sz="1600" dirty="0">
                <a:latin typeface="ＭＳ ゴシック" panose="020B0609070205080204" pitchFamily="49" charset="-128"/>
                <a:ea typeface="ＭＳ ゴシック" panose="020B0609070205080204" pitchFamily="49" charset="-128"/>
              </a:rPr>
              <a:t>１．環境省が令和２年度に、これまでの「</a:t>
            </a:r>
            <a:r>
              <a:rPr lang="zh-TW" altLang="en-US" sz="1600" dirty="0">
                <a:latin typeface="ＭＳ ゴシック" panose="020B0609070205080204" pitchFamily="49" charset="-128"/>
                <a:ea typeface="ＭＳ ゴシック" panose="020B0609070205080204" pitchFamily="49" charset="-128"/>
              </a:rPr>
              <a:t>地球温暖化防止活動環境大臣表彰</a:t>
            </a:r>
            <a:r>
              <a:rPr lang="ja-JP" altLang="en-US" sz="1600" dirty="0">
                <a:latin typeface="ＭＳ ゴシック" panose="020B0609070205080204" pitchFamily="49" charset="-128"/>
                <a:ea typeface="ＭＳ ゴシック" panose="020B0609070205080204" pitchFamily="49" charset="-128"/>
              </a:rPr>
              <a:t>」から「気候変動アクション環境大臣表彰」に</a:t>
            </a:r>
            <a:r>
              <a:rPr lang="ja-JP" altLang="en-US" sz="1600" dirty="0" smtClean="0">
                <a:latin typeface="ＭＳ ゴシック" panose="020B0609070205080204" pitchFamily="49" charset="-128"/>
                <a:ea typeface="ＭＳ ゴシック" panose="020B0609070205080204" pitchFamily="49" charset="-128"/>
              </a:rPr>
              <a:t>リニューアルして、適応</a:t>
            </a:r>
            <a:r>
              <a:rPr lang="ja-JP" altLang="en-US" sz="1600" dirty="0">
                <a:latin typeface="ＭＳ ゴシック" panose="020B0609070205080204" pitchFamily="49" charset="-128"/>
                <a:ea typeface="ＭＳ ゴシック" panose="020B0609070205080204" pitchFamily="49" charset="-128"/>
              </a:rPr>
              <a:t>策を対象に</a:t>
            </a:r>
            <a:r>
              <a:rPr lang="ja-JP" altLang="en-US" sz="1600" dirty="0" smtClean="0">
                <a:latin typeface="ＭＳ ゴシック" panose="020B0609070205080204" pitchFamily="49" charset="-128"/>
                <a:ea typeface="ＭＳ ゴシック" panose="020B0609070205080204" pitchFamily="49" charset="-128"/>
              </a:rPr>
              <a:t>追加していることから見直し</a:t>
            </a:r>
            <a:r>
              <a:rPr lang="ja-JP" altLang="en-US" sz="1600" dirty="0">
                <a:latin typeface="ＭＳ ゴシック" panose="020B0609070205080204" pitchFamily="49" charset="-128"/>
                <a:ea typeface="ＭＳ ゴシック" panose="020B0609070205080204" pitchFamily="49" charset="-128"/>
              </a:rPr>
              <a:t>の参考に</a:t>
            </a:r>
            <a:r>
              <a:rPr lang="ja-JP" altLang="en-US" sz="1600" dirty="0" smtClean="0">
                <a:latin typeface="ＭＳ ゴシック" panose="020B0609070205080204" pitchFamily="49" charset="-128"/>
                <a:ea typeface="ＭＳ ゴシック" panose="020B0609070205080204" pitchFamily="49" charset="-128"/>
              </a:rPr>
              <a:t>する。</a:t>
            </a:r>
            <a:endParaRPr lang="en-US" altLang="ja-JP" sz="1600" dirty="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２．応募件数の変動の大きい自薦だけでなく、他薦も</a:t>
            </a:r>
            <a:r>
              <a:rPr lang="ja-JP" altLang="en-US" sz="1600" dirty="0" smtClean="0">
                <a:latin typeface="ＭＳ ゴシック" panose="020B0609070205080204" pitchFamily="49" charset="-128"/>
                <a:ea typeface="ＭＳ ゴシック" panose="020B0609070205080204" pitchFamily="49" charset="-128"/>
              </a:rPr>
              <a:t>加える。</a:t>
            </a:r>
            <a:endParaRPr lang="en-US" altLang="ja-JP" sz="1600" dirty="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３．おおさか環境賞と</a:t>
            </a:r>
            <a:r>
              <a:rPr lang="ja-JP" altLang="en-US" sz="1600" dirty="0" smtClean="0">
                <a:latin typeface="ＭＳ ゴシック" panose="020B0609070205080204" pitchFamily="49" charset="-128"/>
                <a:ea typeface="ＭＳ ゴシック" panose="020B0609070205080204" pitchFamily="49" charset="-128"/>
              </a:rPr>
              <a:t>の表彰対象を整理する。</a:t>
            </a:r>
            <a:endParaRPr lang="en-US" altLang="ja-JP" sz="1600" dirty="0">
              <a:latin typeface="ＭＳ ゴシック" panose="020B0609070205080204" pitchFamily="49" charset="-128"/>
              <a:ea typeface="ＭＳ ゴシック" panose="020B0609070205080204" pitchFamily="49" charset="-128"/>
            </a:endParaRPr>
          </a:p>
        </p:txBody>
      </p:sp>
      <p:sp>
        <p:nvSpPr>
          <p:cNvPr id="3" name="テキスト ボックス 2"/>
          <p:cNvSpPr txBox="1"/>
          <p:nvPr/>
        </p:nvSpPr>
        <p:spPr>
          <a:xfrm>
            <a:off x="339436" y="3751708"/>
            <a:ext cx="8541328" cy="1077218"/>
          </a:xfrm>
          <a:prstGeom prst="rect">
            <a:avLst/>
          </a:prstGeom>
          <a:noFill/>
        </p:spPr>
        <p:txBody>
          <a:bodyPr wrap="square" rtlCol="0">
            <a:spAutoFit/>
          </a:bodyPr>
          <a:lstStyle/>
          <a:p>
            <a:pPr marL="360363" indent="-360363"/>
            <a:r>
              <a:rPr lang="ja-JP" altLang="en-US" sz="1600" dirty="0">
                <a:latin typeface="ＭＳ ゴシック" panose="020B0609070205080204" pitchFamily="49" charset="-128"/>
                <a:ea typeface="ＭＳ ゴシック" panose="020B0609070205080204" pitchFamily="49" charset="-128"/>
              </a:rPr>
              <a:t>１．</a:t>
            </a:r>
            <a:r>
              <a:rPr lang="ja-JP" altLang="en-US" sz="1600" dirty="0" smtClean="0">
                <a:latin typeface="ＭＳ ゴシック" panose="020B0609070205080204" pitchFamily="49" charset="-128"/>
                <a:ea typeface="ＭＳ ゴシック" panose="020B0609070205080204" pitchFamily="49" charset="-128"/>
              </a:rPr>
              <a:t>現在は</a:t>
            </a:r>
            <a:r>
              <a:rPr lang="ja-JP" altLang="en-US" sz="1600" dirty="0">
                <a:latin typeface="ＭＳ ゴシック" panose="020B0609070205080204" pitchFamily="49" charset="-128"/>
                <a:ea typeface="ＭＳ ゴシック" panose="020B0609070205080204" pitchFamily="49" charset="-128"/>
              </a:rPr>
              <a:t>、緩和策のみを対象として</a:t>
            </a:r>
            <a:r>
              <a:rPr lang="ja-JP" altLang="en-US" sz="1600" dirty="0" smtClean="0">
                <a:latin typeface="ＭＳ ゴシック" panose="020B0609070205080204" pitchFamily="49" charset="-128"/>
                <a:ea typeface="ＭＳ ゴシック" panose="020B0609070205080204" pitchFamily="49" charset="-128"/>
              </a:rPr>
              <a:t>いるが、適応策に</a:t>
            </a:r>
            <a:r>
              <a:rPr lang="ja-JP" altLang="en-US" sz="1600" dirty="0">
                <a:latin typeface="ＭＳ ゴシック" panose="020B0609070205080204" pitchFamily="49" charset="-128"/>
                <a:ea typeface="ＭＳ ゴシック" panose="020B0609070205080204" pitchFamily="49" charset="-128"/>
              </a:rPr>
              <a:t>ついて</a:t>
            </a:r>
            <a:r>
              <a:rPr lang="ja-JP" altLang="en-US" sz="1600" dirty="0" smtClean="0">
                <a:latin typeface="ＭＳ ゴシック" panose="020B0609070205080204" pitchFamily="49" charset="-128"/>
                <a:ea typeface="ＭＳ ゴシック" panose="020B0609070205080204" pitchFamily="49" charset="-128"/>
              </a:rPr>
              <a:t>も顕彰が必要。</a:t>
            </a:r>
            <a:endParaRPr lang="en-US" altLang="ja-JP" sz="1600" dirty="0">
              <a:latin typeface="ＭＳ ゴシック" panose="020B0609070205080204" pitchFamily="49" charset="-128"/>
              <a:ea typeface="ＭＳ ゴシック" panose="020B0609070205080204" pitchFamily="49" charset="-128"/>
            </a:endParaRPr>
          </a:p>
          <a:p>
            <a:pPr marL="360363" indent="-360363"/>
            <a:r>
              <a:rPr lang="ja-JP" altLang="en-US" sz="1600" dirty="0">
                <a:latin typeface="ＭＳ ゴシック" panose="020B0609070205080204" pitchFamily="49" charset="-128"/>
                <a:ea typeface="ＭＳ ゴシック" panose="020B0609070205080204" pitchFamily="49" charset="-128"/>
              </a:rPr>
              <a:t>２．応募件数が減少傾向にあり、また、年度による変動があるため</a:t>
            </a:r>
            <a:r>
              <a:rPr lang="ja-JP" altLang="en-US" sz="1600" dirty="0" smtClean="0">
                <a:latin typeface="ＭＳ ゴシック" panose="020B0609070205080204" pitchFamily="49" charset="-128"/>
                <a:ea typeface="ＭＳ ゴシック" panose="020B0609070205080204" pitchFamily="49" charset="-128"/>
              </a:rPr>
              <a:t>、制度の認知度を向上させる仕組みが必要。</a:t>
            </a:r>
            <a:endParaRPr lang="en-US" altLang="ja-JP" sz="1600" dirty="0"/>
          </a:p>
          <a:p>
            <a:r>
              <a:rPr lang="ja-JP" altLang="en-US" sz="1600" dirty="0">
                <a:latin typeface="ＭＳ ゴシック" panose="020B0609070205080204" pitchFamily="49" charset="-128"/>
                <a:ea typeface="ＭＳ ゴシック" panose="020B0609070205080204" pitchFamily="49" charset="-128"/>
              </a:rPr>
              <a:t>３．おおさか</a:t>
            </a:r>
            <a:r>
              <a:rPr lang="ja-JP" altLang="en-US" sz="1600" dirty="0" smtClean="0">
                <a:latin typeface="ＭＳ ゴシック" panose="020B0609070205080204" pitchFamily="49" charset="-128"/>
                <a:ea typeface="ＭＳ ゴシック" panose="020B0609070205080204" pitchFamily="49" charset="-128"/>
              </a:rPr>
              <a:t>環境賞との表彰対象の整理が必要。</a:t>
            </a:r>
            <a:endParaRPr lang="en-US" altLang="ja-JP" sz="1600" dirty="0">
              <a:latin typeface="ＭＳ ゴシック" panose="020B0609070205080204" pitchFamily="49" charset="-128"/>
              <a:ea typeface="ＭＳ ゴシック" panose="020B0609070205080204" pitchFamily="49" charset="-128"/>
            </a:endParaRPr>
          </a:p>
        </p:txBody>
      </p:sp>
      <p:sp>
        <p:nvSpPr>
          <p:cNvPr id="10" name="スライド番号プレースホルダー 9"/>
          <p:cNvSpPr>
            <a:spLocks noGrp="1"/>
          </p:cNvSpPr>
          <p:nvPr>
            <p:ph type="sldNum" sz="quarter" idx="12"/>
          </p:nvPr>
        </p:nvSpPr>
        <p:spPr/>
        <p:txBody>
          <a:bodyPr/>
          <a:lstStyle/>
          <a:p>
            <a:fld id="{EB93A50F-5785-4EC6-9E7C-C6E00FA627EB}" type="slidenum">
              <a:rPr kumimoji="1" lang="ja-JP" altLang="en-US" smtClean="0"/>
              <a:pPr/>
              <a:t>4</a:t>
            </a:fld>
            <a:endParaRPr kumimoji="1" lang="ja-JP" altLang="en-US"/>
          </a:p>
        </p:txBody>
      </p:sp>
    </p:spTree>
    <p:extLst>
      <p:ext uri="{BB962C8B-B14F-4D97-AF65-F5344CB8AC3E}">
        <p14:creationId xmlns:p14="http://schemas.microsoft.com/office/powerpoint/2010/main" val="40271080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374071" y="2510573"/>
            <a:ext cx="8470326" cy="615553"/>
          </a:xfrm>
          <a:prstGeom prst="rect">
            <a:avLst/>
          </a:prstGeom>
          <a:noFill/>
        </p:spPr>
        <p:txBody>
          <a:bodyPr wrap="square" rtlCol="0">
            <a:spAutoFit/>
          </a:bodyPr>
          <a:lstStyle/>
          <a:p>
            <a:r>
              <a:rPr lang="ja-JP" altLang="en-US" b="1" dirty="0">
                <a:latin typeface="ＭＳ ゴシック" panose="020B0609070205080204" pitchFamily="49" charset="-128"/>
                <a:ea typeface="ＭＳ ゴシック" panose="020B0609070205080204" pitchFamily="49" charset="-128"/>
              </a:rPr>
              <a:t>〇変更後</a:t>
            </a:r>
            <a:endParaRPr lang="en-US" altLang="ja-JP" b="1" dirty="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従来は主に</a:t>
            </a:r>
            <a:r>
              <a:rPr lang="ja-JP" altLang="en-US" sz="1600" b="1" dirty="0" smtClean="0">
                <a:latin typeface="ＭＳ ゴシック" panose="020B0609070205080204" pitchFamily="49" charset="-128"/>
                <a:ea typeface="ＭＳ ゴシック" panose="020B0609070205080204" pitchFamily="49" charset="-128"/>
              </a:rPr>
              <a:t>緩和策</a:t>
            </a:r>
            <a:r>
              <a:rPr lang="ja-JP" altLang="en-US" sz="1600" dirty="0" smtClean="0">
                <a:latin typeface="ＭＳ ゴシック" panose="020B0609070205080204" pitchFamily="49" charset="-128"/>
                <a:ea typeface="ＭＳ ゴシック" panose="020B0609070205080204" pitchFamily="49" charset="-128"/>
              </a:rPr>
              <a:t>の取組みを対象としているが、新たに</a:t>
            </a:r>
            <a:r>
              <a:rPr lang="ja-JP" altLang="en-US" sz="1600" b="1" dirty="0" smtClean="0">
                <a:latin typeface="ＭＳ ゴシック" panose="020B0609070205080204" pitchFamily="49" charset="-128"/>
                <a:ea typeface="ＭＳ ゴシック" panose="020B0609070205080204" pitchFamily="49" charset="-128"/>
              </a:rPr>
              <a:t>適応策</a:t>
            </a:r>
            <a:r>
              <a:rPr lang="ja-JP" altLang="en-US" sz="1600" dirty="0" smtClean="0">
                <a:latin typeface="ＭＳ ゴシック" panose="020B0609070205080204" pitchFamily="49" charset="-128"/>
                <a:ea typeface="ＭＳ ゴシック" panose="020B0609070205080204" pitchFamily="49" charset="-128"/>
              </a:rPr>
              <a:t>の取組みも対象</a:t>
            </a:r>
            <a:r>
              <a:rPr lang="ja-JP" altLang="en-US" sz="1600" dirty="0">
                <a:latin typeface="ＭＳ ゴシック" panose="020B0609070205080204" pitchFamily="49" charset="-128"/>
                <a:ea typeface="ＭＳ ゴシック" panose="020B0609070205080204" pitchFamily="49" charset="-128"/>
              </a:rPr>
              <a:t>と</a:t>
            </a:r>
            <a:r>
              <a:rPr lang="ja-JP" altLang="en-US" sz="1600" dirty="0" smtClean="0">
                <a:latin typeface="ＭＳ ゴシック" panose="020B0609070205080204" pitchFamily="49" charset="-128"/>
                <a:ea typeface="ＭＳ ゴシック" panose="020B0609070205080204" pitchFamily="49" charset="-128"/>
              </a:rPr>
              <a:t>する。</a:t>
            </a:r>
            <a:endParaRPr lang="en-US" altLang="ja-JP" sz="1600" dirty="0">
              <a:latin typeface="ＭＳ ゴシック" panose="020B0609070205080204" pitchFamily="49" charset="-128"/>
              <a:ea typeface="ＭＳ ゴシック" panose="020B0609070205080204" pitchFamily="49" charset="-128"/>
            </a:endParaRPr>
          </a:p>
        </p:txBody>
      </p:sp>
      <p:sp>
        <p:nvSpPr>
          <p:cNvPr id="6" name="四角形吹き出し 5"/>
          <p:cNvSpPr/>
          <p:nvPr/>
        </p:nvSpPr>
        <p:spPr>
          <a:xfrm>
            <a:off x="235527" y="3455476"/>
            <a:ext cx="8615797" cy="2945323"/>
          </a:xfrm>
          <a:prstGeom prst="wedgeRectCallout">
            <a:avLst>
              <a:gd name="adj1" fmla="val 10220"/>
              <a:gd name="adj2" fmla="val -47284"/>
            </a:avLst>
          </a:prstGeom>
          <a:ln>
            <a:prstDash val="dash"/>
          </a:ln>
        </p:spPr>
        <p:style>
          <a:lnRef idx="2">
            <a:schemeClr val="accent1"/>
          </a:lnRef>
          <a:fillRef idx="1">
            <a:schemeClr val="lt1"/>
          </a:fillRef>
          <a:effectRef idx="0">
            <a:schemeClr val="accent1"/>
          </a:effectRef>
          <a:fontRef idx="minor">
            <a:schemeClr val="dk1"/>
          </a:fontRef>
        </p:style>
        <p:txBody>
          <a:bodyPr rtlCol="0" anchor="ctr"/>
          <a:lstStyle/>
          <a:p>
            <a:r>
              <a:rPr lang="en-US" altLang="ja-JP" sz="1600" dirty="0" smtClean="0">
                <a:latin typeface="ＭＳ ゴシック" panose="020B0609070205080204" pitchFamily="49" charset="-128"/>
                <a:ea typeface="ＭＳ ゴシック" panose="020B0609070205080204" pitchFamily="49" charset="-128"/>
              </a:rPr>
              <a:t>※</a:t>
            </a:r>
            <a:r>
              <a:rPr lang="ja-JP" altLang="en-US" sz="1600" dirty="0" smtClean="0">
                <a:latin typeface="ＭＳ ゴシック" panose="020B0609070205080204" pitchFamily="49" charset="-128"/>
                <a:ea typeface="ＭＳ ゴシック" panose="020B0609070205080204" pitchFamily="49" charset="-128"/>
              </a:rPr>
              <a:t>適応策の取組みとは</a:t>
            </a:r>
            <a:endParaRPr lang="en-US" altLang="ja-JP" sz="1600" dirty="0" smtClean="0">
              <a:latin typeface="ＭＳ ゴシック" panose="020B0609070205080204" pitchFamily="49" charset="-128"/>
              <a:ea typeface="ＭＳ ゴシック" panose="020B0609070205080204" pitchFamily="49" charset="-128"/>
            </a:endParaRPr>
          </a:p>
          <a:p>
            <a:r>
              <a:rPr lang="ja-JP" altLang="en-US" sz="1600" dirty="0" smtClean="0">
                <a:latin typeface="ＭＳ ゴシック" panose="020B0609070205080204" pitchFamily="49" charset="-128"/>
                <a:ea typeface="ＭＳ ゴシック" panose="020B0609070205080204" pitchFamily="49" charset="-128"/>
              </a:rPr>
              <a:t>農林</a:t>
            </a:r>
            <a:r>
              <a:rPr lang="ja-JP" altLang="en-US" sz="1600" dirty="0">
                <a:latin typeface="ＭＳ ゴシック" panose="020B0609070205080204" pitchFamily="49" charset="-128"/>
                <a:ea typeface="ＭＳ ゴシック" panose="020B0609070205080204" pitchFamily="49" charset="-128"/>
              </a:rPr>
              <a:t>水産業、自然災害、水資源・水環境、自然生態系、健康等の各分野で、気候変動の影響による国内外の被害を回避又は低減する優れた適応策の先進的導入及び積極的実践、企業や地域等の気候変動への強靱性や持続可能性の向上を目的とした気候変動リスク分析及び適応策の導入における積極的かつ先進的な取組み</a:t>
            </a:r>
            <a:endParaRPr lang="ja-JP" altLang="en-US" dirty="0">
              <a:latin typeface="ＭＳ ゴシック" panose="020B0609070205080204" pitchFamily="49" charset="-128"/>
              <a:ea typeface="ＭＳ ゴシック" panose="020B0609070205080204" pitchFamily="49" charset="-128"/>
            </a:endParaRPr>
          </a:p>
          <a:p>
            <a:r>
              <a:rPr lang="ja-JP" altLang="en-US" sz="1400" dirty="0" smtClean="0">
                <a:latin typeface="ＭＳ ゴシック" panose="020B0609070205080204" pitchFamily="49" charset="-128"/>
                <a:ea typeface="ＭＳ ゴシック" panose="020B0609070205080204" pitchFamily="49" charset="-128"/>
              </a:rPr>
              <a:t>　</a:t>
            </a:r>
            <a:endParaRPr lang="en-US" altLang="ja-JP" sz="1400" dirty="0" smtClean="0">
              <a:latin typeface="ＭＳ ゴシック" panose="020B0609070205080204" pitchFamily="49" charset="-128"/>
              <a:ea typeface="ＭＳ ゴシック" panose="020B0609070205080204" pitchFamily="49" charset="-128"/>
            </a:endParaRPr>
          </a:p>
          <a:p>
            <a:r>
              <a:rPr lang="ja-JP" altLang="en-US" sz="1600" dirty="0" smtClean="0">
                <a:latin typeface="ＭＳ ゴシック" panose="020B0609070205080204" pitchFamily="49" charset="-128"/>
                <a:ea typeface="ＭＳ ゴシック" panose="020B0609070205080204" pitchFamily="49" charset="-128"/>
              </a:rPr>
              <a:t>（</a:t>
            </a:r>
            <a:r>
              <a:rPr lang="ja-JP" altLang="en-US" sz="1600" dirty="0">
                <a:latin typeface="ＭＳ ゴシック" panose="020B0609070205080204" pitchFamily="49" charset="-128"/>
                <a:ea typeface="ＭＳ ゴシック" panose="020B0609070205080204" pitchFamily="49" charset="-128"/>
              </a:rPr>
              <a:t>事業活動における、気候変動に対する適応策として、他の模範となる特に優れた取組み）</a:t>
            </a:r>
            <a:endParaRPr lang="en-US" altLang="ja-JP" sz="1600" dirty="0">
              <a:latin typeface="ＭＳ ゴシック" panose="020B0609070205080204" pitchFamily="49" charset="-128"/>
              <a:ea typeface="ＭＳ ゴシック" panose="020B0609070205080204" pitchFamily="49" charset="-128"/>
            </a:endParaRPr>
          </a:p>
          <a:p>
            <a:r>
              <a:rPr lang="ja-JP" altLang="en-US" sz="1600" dirty="0" smtClean="0">
                <a:latin typeface="ＭＳ ゴシック" panose="020B0609070205080204" pitchFamily="49" charset="-128"/>
                <a:ea typeface="ＭＳ ゴシック" panose="020B0609070205080204" pitchFamily="49" charset="-128"/>
              </a:rPr>
              <a:t>　</a:t>
            </a:r>
            <a:r>
              <a:rPr lang="ja-JP" altLang="en-US" sz="1600" dirty="0">
                <a:latin typeface="ＭＳ ゴシック" panose="020B0609070205080204" pitchFamily="49" charset="-128"/>
                <a:ea typeface="ＭＳ ゴシック" panose="020B0609070205080204" pitchFamily="49" charset="-128"/>
              </a:rPr>
              <a:t>・環境センサーによる熱中症リスクへの対策と未然</a:t>
            </a:r>
            <a:r>
              <a:rPr lang="ja-JP" altLang="en-US" sz="1600" dirty="0" smtClean="0">
                <a:latin typeface="ＭＳ ゴシック" panose="020B0609070205080204" pitchFamily="49" charset="-128"/>
                <a:ea typeface="ＭＳ ゴシック" panose="020B0609070205080204" pitchFamily="49" charset="-128"/>
              </a:rPr>
              <a:t>防止</a:t>
            </a:r>
            <a:endParaRPr lang="en-US" altLang="ja-JP" sz="1600" dirty="0" smtClean="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・災害時の電力喪失に</a:t>
            </a:r>
            <a:r>
              <a:rPr lang="ja-JP" altLang="en-US" sz="1600" dirty="0" smtClean="0">
                <a:latin typeface="ＭＳ ゴシック" panose="020B0609070205080204" pitchFamily="49" charset="-128"/>
                <a:ea typeface="ＭＳ ゴシック" panose="020B0609070205080204" pitchFamily="49" charset="-128"/>
              </a:rPr>
              <a:t>備えた再エネによる自家</a:t>
            </a:r>
            <a:r>
              <a:rPr lang="ja-JP" altLang="en-US" sz="1600" dirty="0">
                <a:latin typeface="ＭＳ ゴシック" panose="020B0609070205080204" pitchFamily="49" charset="-128"/>
                <a:ea typeface="ＭＳ ゴシック" panose="020B0609070205080204" pitchFamily="49" charset="-128"/>
              </a:rPr>
              <a:t>発電設備の</a:t>
            </a:r>
            <a:r>
              <a:rPr lang="ja-JP" altLang="en-US" sz="1600" dirty="0" smtClean="0">
                <a:latin typeface="ＭＳ ゴシック" panose="020B0609070205080204" pitchFamily="49" charset="-128"/>
                <a:ea typeface="ＭＳ ゴシック" panose="020B0609070205080204" pitchFamily="49" charset="-128"/>
              </a:rPr>
              <a:t>装備</a:t>
            </a:r>
            <a:endParaRPr lang="en-US" altLang="ja-JP" sz="1600" dirty="0" smtClean="0">
              <a:latin typeface="ＭＳ ゴシック" panose="020B0609070205080204" pitchFamily="49" charset="-128"/>
              <a:ea typeface="ＭＳ ゴシック" panose="020B0609070205080204" pitchFamily="49" charset="-128"/>
            </a:endParaRPr>
          </a:p>
          <a:p>
            <a:r>
              <a:rPr lang="ja-JP" altLang="en-US" sz="1600" dirty="0" smtClean="0">
                <a:latin typeface="ＭＳ ゴシック" panose="020B0609070205080204" pitchFamily="49" charset="-128"/>
                <a:ea typeface="ＭＳ ゴシック" panose="020B0609070205080204" pitchFamily="49" charset="-128"/>
              </a:rPr>
              <a:t>　・主要</a:t>
            </a:r>
            <a:r>
              <a:rPr lang="ja-JP" altLang="en-US" sz="1600" dirty="0">
                <a:latin typeface="ＭＳ ゴシック" panose="020B0609070205080204" pitchFamily="49" charset="-128"/>
                <a:ea typeface="ＭＳ ゴシック" panose="020B0609070205080204" pitchFamily="49" charset="-128"/>
              </a:rPr>
              <a:t>な製造設備を建物の２階より上のフロアに</a:t>
            </a:r>
            <a:r>
              <a:rPr lang="ja-JP" altLang="en-US" sz="1600" dirty="0" smtClean="0">
                <a:latin typeface="ＭＳ ゴシック" panose="020B0609070205080204" pitchFamily="49" charset="-128"/>
                <a:ea typeface="ＭＳ ゴシック" panose="020B0609070205080204" pitchFamily="49" charset="-128"/>
              </a:rPr>
              <a:t>配置　等</a:t>
            </a:r>
            <a:endParaRPr lang="en-US" altLang="ja-JP" sz="1600" dirty="0" smtClean="0">
              <a:latin typeface="ＭＳ ゴシック" panose="020B0609070205080204" pitchFamily="49" charset="-128"/>
              <a:ea typeface="ＭＳ ゴシック" panose="020B0609070205080204" pitchFamily="49" charset="-128"/>
            </a:endParaRPr>
          </a:p>
        </p:txBody>
      </p:sp>
      <p:sp>
        <p:nvSpPr>
          <p:cNvPr id="7" name="正方形/長方形 6"/>
          <p:cNvSpPr/>
          <p:nvPr/>
        </p:nvSpPr>
        <p:spPr>
          <a:xfrm>
            <a:off x="-13853" y="0"/>
            <a:ext cx="9144000" cy="548909"/>
          </a:xfrm>
          <a:prstGeom prst="rect">
            <a:avLst/>
          </a:prstGeom>
          <a:solidFill>
            <a:schemeClr val="accent4"/>
          </a:solidFill>
          <a:ln w="38100">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2400" dirty="0" smtClean="0">
                <a:latin typeface="ＭＳ ゴシック" panose="020B0609070205080204" pitchFamily="49" charset="-128"/>
                <a:ea typeface="ＭＳ ゴシック" panose="020B0609070205080204" pitchFamily="49" charset="-128"/>
              </a:rPr>
              <a:t>変更項目①</a:t>
            </a:r>
            <a:r>
              <a:rPr lang="ja-JP" altLang="en-US" sz="2400" dirty="0">
                <a:latin typeface="ＭＳ ゴシック" panose="020B0609070205080204" pitchFamily="49" charset="-128"/>
                <a:ea typeface="ＭＳ ゴシック" panose="020B0609070205080204" pitchFamily="49" charset="-128"/>
              </a:rPr>
              <a:t>　おおさかストップ温暖化賞の表彰</a:t>
            </a:r>
            <a:r>
              <a:rPr lang="ja-JP" altLang="en-US" sz="2400" dirty="0" smtClean="0">
                <a:latin typeface="ＭＳ ゴシック" panose="020B0609070205080204" pitchFamily="49" charset="-128"/>
                <a:ea typeface="ＭＳ ゴシック" panose="020B0609070205080204" pitchFamily="49" charset="-128"/>
              </a:rPr>
              <a:t>対象</a:t>
            </a:r>
            <a:endParaRPr lang="ja-JP" altLang="en-US" sz="2400" dirty="0">
              <a:latin typeface="ＭＳ ゴシック" panose="020B0609070205080204" pitchFamily="49" charset="-128"/>
              <a:ea typeface="ＭＳ ゴシック" panose="020B0609070205080204" pitchFamily="49" charset="-128"/>
            </a:endParaRPr>
          </a:p>
        </p:txBody>
      </p:sp>
      <p:sp>
        <p:nvSpPr>
          <p:cNvPr id="2" name="正方形/長方形 1"/>
          <p:cNvSpPr/>
          <p:nvPr/>
        </p:nvSpPr>
        <p:spPr>
          <a:xfrm>
            <a:off x="374071" y="598092"/>
            <a:ext cx="8470326" cy="66267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2000" b="1" dirty="0" smtClean="0"/>
              <a:t>（案）気候</a:t>
            </a:r>
            <a:r>
              <a:rPr lang="ja-JP" altLang="en-US" sz="2000" b="1" dirty="0"/>
              <a:t>変動アクション環境大臣</a:t>
            </a:r>
            <a:r>
              <a:rPr lang="ja-JP" altLang="en-US" sz="2000" b="1" dirty="0" smtClean="0"/>
              <a:t>表彰を参考に、適応策の取組みを表彰対象に加える。</a:t>
            </a:r>
            <a:endParaRPr kumimoji="1" lang="ja-JP" altLang="en-US" sz="2000" b="1" dirty="0">
              <a:latin typeface="ＭＳ ゴシック" panose="020B0609070205080204" pitchFamily="49" charset="-128"/>
              <a:ea typeface="ＭＳ ゴシック" panose="020B0609070205080204" pitchFamily="49" charset="-128"/>
            </a:endParaRPr>
          </a:p>
        </p:txBody>
      </p:sp>
      <p:sp>
        <p:nvSpPr>
          <p:cNvPr id="8" name="テキスト ボックス 7"/>
          <p:cNvSpPr txBox="1"/>
          <p:nvPr/>
        </p:nvSpPr>
        <p:spPr>
          <a:xfrm>
            <a:off x="380999" y="1374867"/>
            <a:ext cx="8470326" cy="1107996"/>
          </a:xfrm>
          <a:prstGeom prst="rect">
            <a:avLst/>
          </a:prstGeom>
          <a:noFill/>
        </p:spPr>
        <p:txBody>
          <a:bodyPr wrap="square" rtlCol="0">
            <a:spAutoFit/>
          </a:bodyPr>
          <a:lstStyle/>
          <a:p>
            <a:r>
              <a:rPr lang="ja-JP" altLang="en-US" b="1" dirty="0">
                <a:latin typeface="ＭＳ ゴシック" panose="020B0609070205080204" pitchFamily="49" charset="-128"/>
                <a:ea typeface="ＭＳ ゴシック" panose="020B0609070205080204" pitchFamily="49" charset="-128"/>
              </a:rPr>
              <a:t>〇従来</a:t>
            </a:r>
            <a:endParaRPr lang="en-US" altLang="ja-JP" b="1" dirty="0">
              <a:latin typeface="ＭＳ ゴシック" panose="020B0609070205080204" pitchFamily="49" charset="-128"/>
              <a:ea typeface="ＭＳ ゴシック" panose="020B0609070205080204" pitchFamily="49" charset="-128"/>
            </a:endParaRPr>
          </a:p>
          <a:p>
            <a:r>
              <a:rPr lang="ja-JP" altLang="en-US" sz="1600" dirty="0" smtClean="0">
                <a:latin typeface="ＭＳ ゴシック" panose="020B0609070205080204" pitchFamily="49" charset="-128"/>
                <a:ea typeface="ＭＳ ゴシック" panose="020B0609070205080204" pitchFamily="49" charset="-128"/>
              </a:rPr>
              <a:t>　</a:t>
            </a:r>
            <a:r>
              <a:rPr lang="ja-JP" altLang="ja-JP" sz="1600" dirty="0" smtClean="0">
                <a:latin typeface="ＭＳ ゴシック" panose="020B0609070205080204" pitchFamily="49" charset="-128"/>
                <a:ea typeface="ＭＳ ゴシック" panose="020B0609070205080204" pitchFamily="49" charset="-128"/>
              </a:rPr>
              <a:t>大阪府温暖化防止条例</a:t>
            </a:r>
            <a:r>
              <a:rPr lang="ja-JP" altLang="en-US" sz="1600" dirty="0" smtClean="0">
                <a:latin typeface="ＭＳ ゴシック" panose="020B0609070205080204" pitchFamily="49" charset="-128"/>
                <a:ea typeface="ＭＳ ゴシック" panose="020B0609070205080204" pitchFamily="49" charset="-128"/>
              </a:rPr>
              <a:t>第</a:t>
            </a:r>
            <a:r>
              <a:rPr lang="en-US" altLang="ja-JP" sz="1600" dirty="0" smtClean="0">
                <a:latin typeface="ＭＳ ゴシック" panose="020B0609070205080204" pitchFamily="49" charset="-128"/>
                <a:ea typeface="ＭＳ ゴシック" panose="020B0609070205080204" pitchFamily="49" charset="-128"/>
              </a:rPr>
              <a:t>37</a:t>
            </a:r>
            <a:r>
              <a:rPr lang="ja-JP" altLang="en-US" sz="1600" dirty="0" smtClean="0">
                <a:latin typeface="ＭＳ ゴシック" panose="020B0609070205080204" pitchFamily="49" charset="-128"/>
                <a:ea typeface="ＭＳ ゴシック" panose="020B0609070205080204" pitchFamily="49" charset="-128"/>
              </a:rPr>
              <a:t>条</a:t>
            </a:r>
            <a:r>
              <a:rPr lang="ja-JP" altLang="ja-JP" sz="1600" dirty="0" smtClean="0">
                <a:latin typeface="ＭＳ ゴシック" panose="020B0609070205080204" pitchFamily="49" charset="-128"/>
                <a:ea typeface="ＭＳ ゴシック" panose="020B0609070205080204" pitchFamily="49" charset="-128"/>
              </a:rPr>
              <a:t>に</a:t>
            </a:r>
            <a:r>
              <a:rPr lang="ja-JP" altLang="ja-JP" sz="1600" dirty="0">
                <a:latin typeface="ＭＳ ゴシック" panose="020B0609070205080204" pitchFamily="49" charset="-128"/>
                <a:ea typeface="ＭＳ ゴシック" panose="020B0609070205080204" pitchFamily="49" charset="-128"/>
              </a:rPr>
              <a:t>基づき</a:t>
            </a:r>
            <a:r>
              <a:rPr lang="ja-JP" altLang="ja-JP" sz="1600" dirty="0" smtClean="0">
                <a:latin typeface="ＭＳ ゴシック" panose="020B0609070205080204" pitchFamily="49" charset="-128"/>
                <a:ea typeface="ＭＳ ゴシック" panose="020B0609070205080204" pitchFamily="49" charset="-128"/>
              </a:rPr>
              <a:t>、</a:t>
            </a:r>
            <a:r>
              <a:rPr lang="ja-JP" altLang="ja-JP" sz="1600" b="1" dirty="0" smtClean="0">
                <a:latin typeface="ＭＳ ゴシック" panose="020B0609070205080204" pitchFamily="49" charset="-128"/>
                <a:ea typeface="ＭＳ ゴシック" panose="020B0609070205080204" pitchFamily="49" charset="-128"/>
              </a:rPr>
              <a:t>事業</a:t>
            </a:r>
            <a:r>
              <a:rPr lang="ja-JP" altLang="ja-JP" sz="1600" b="1" dirty="0">
                <a:latin typeface="ＭＳ ゴシック" panose="020B0609070205080204" pitchFamily="49" charset="-128"/>
                <a:ea typeface="ＭＳ ゴシック" panose="020B0609070205080204" pitchFamily="49" charset="-128"/>
              </a:rPr>
              <a:t>活動における温室効果ガスの排出及び人工排熱の抑制並びに電気の需要の平準化に関し、他の模範となる特に優れた取組み</a:t>
            </a:r>
            <a:r>
              <a:rPr lang="ja-JP" altLang="ja-JP" sz="1600" dirty="0">
                <a:latin typeface="ＭＳ ゴシック" panose="020B0609070205080204" pitchFamily="49" charset="-128"/>
                <a:ea typeface="ＭＳ ゴシック" panose="020B0609070205080204" pitchFamily="49" charset="-128"/>
              </a:rPr>
              <a:t>をした事業者又は</a:t>
            </a:r>
            <a:r>
              <a:rPr lang="ja-JP" altLang="ja-JP" sz="1600" dirty="0" smtClean="0">
                <a:latin typeface="ＭＳ ゴシック" panose="020B0609070205080204" pitchFamily="49" charset="-128"/>
                <a:ea typeface="ＭＳ ゴシック" panose="020B0609070205080204" pitchFamily="49" charset="-128"/>
              </a:rPr>
              <a:t>事業所を</a:t>
            </a:r>
            <a:r>
              <a:rPr lang="ja-JP" altLang="en-US" sz="1600" dirty="0" smtClean="0">
                <a:latin typeface="ＭＳ ゴシック" panose="020B0609070205080204" pitchFamily="49" charset="-128"/>
                <a:ea typeface="ＭＳ ゴシック" panose="020B0609070205080204" pitchFamily="49" charset="-128"/>
              </a:rPr>
              <a:t>対象に</a:t>
            </a:r>
            <a:r>
              <a:rPr lang="ja-JP" altLang="ja-JP" sz="1600" dirty="0" smtClean="0">
                <a:latin typeface="ＭＳ ゴシック" panose="020B0609070205080204" pitchFamily="49" charset="-128"/>
                <a:ea typeface="ＭＳ ゴシック" panose="020B0609070205080204" pitchFamily="49" charset="-128"/>
              </a:rPr>
              <a:t>表彰</a:t>
            </a:r>
            <a:endParaRPr lang="ja-JP" altLang="ja-JP" sz="1600" dirty="0">
              <a:latin typeface="ＭＳ ゴシック" panose="020B0609070205080204" pitchFamily="49" charset="-128"/>
              <a:ea typeface="ＭＳ ゴシック" panose="020B0609070205080204" pitchFamily="49" charset="-128"/>
            </a:endParaRPr>
          </a:p>
        </p:txBody>
      </p:sp>
      <p:sp>
        <p:nvSpPr>
          <p:cNvPr id="5" name="スライド番号プレースホルダー 4"/>
          <p:cNvSpPr>
            <a:spLocks noGrp="1"/>
          </p:cNvSpPr>
          <p:nvPr>
            <p:ph type="sldNum" sz="quarter" idx="12"/>
          </p:nvPr>
        </p:nvSpPr>
        <p:spPr/>
        <p:txBody>
          <a:bodyPr/>
          <a:lstStyle/>
          <a:p>
            <a:fld id="{EB93A50F-5785-4EC6-9E7C-C6E00FA627EB}" type="slidenum">
              <a:rPr kumimoji="1" lang="ja-JP" altLang="en-US" smtClean="0"/>
              <a:pPr/>
              <a:t>5</a:t>
            </a:fld>
            <a:endParaRPr kumimoji="1" lang="ja-JP" altLang="en-US"/>
          </a:p>
        </p:txBody>
      </p:sp>
    </p:spTree>
    <p:extLst>
      <p:ext uri="{BB962C8B-B14F-4D97-AF65-F5344CB8AC3E}">
        <p14:creationId xmlns:p14="http://schemas.microsoft.com/office/powerpoint/2010/main" val="39622585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0" y="0"/>
            <a:ext cx="9144000" cy="548909"/>
          </a:xfrm>
          <a:prstGeom prst="rect">
            <a:avLst/>
          </a:prstGeom>
          <a:solidFill>
            <a:schemeClr val="accent4"/>
          </a:solidFill>
          <a:ln w="38100">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2400" dirty="0">
                <a:latin typeface="ＭＳ ゴシック" panose="020B0609070205080204" pitchFamily="49" charset="-128"/>
                <a:ea typeface="ＭＳ ゴシック" panose="020B0609070205080204" pitchFamily="49" charset="-128"/>
              </a:rPr>
              <a:t>環境省による顕彰制度のリニューアル</a:t>
            </a:r>
          </a:p>
        </p:txBody>
      </p:sp>
      <p:sp>
        <p:nvSpPr>
          <p:cNvPr id="8" name="正方形/長方形 7"/>
          <p:cNvSpPr/>
          <p:nvPr/>
        </p:nvSpPr>
        <p:spPr>
          <a:xfrm>
            <a:off x="7952511" y="101685"/>
            <a:ext cx="961381" cy="3740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350" dirty="0">
                <a:latin typeface="ＭＳ ゴシック" panose="020B0609070205080204" pitchFamily="49" charset="-128"/>
                <a:ea typeface="ＭＳ ゴシック" panose="020B0609070205080204" pitchFamily="49" charset="-128"/>
              </a:rPr>
              <a:t>（参考）</a:t>
            </a:r>
          </a:p>
        </p:txBody>
      </p:sp>
      <p:graphicFrame>
        <p:nvGraphicFramePr>
          <p:cNvPr id="2" name="表 1"/>
          <p:cNvGraphicFramePr>
            <a:graphicFrameLocks noGrp="1"/>
          </p:cNvGraphicFramePr>
          <p:nvPr>
            <p:extLst>
              <p:ext uri="{D42A27DB-BD31-4B8C-83A1-F6EECF244321}">
                <p14:modId xmlns:p14="http://schemas.microsoft.com/office/powerpoint/2010/main" val="2977710673"/>
              </p:ext>
            </p:extLst>
          </p:nvPr>
        </p:nvGraphicFramePr>
        <p:xfrm>
          <a:off x="65809" y="961399"/>
          <a:ext cx="9012382" cy="5522515"/>
        </p:xfrm>
        <a:graphic>
          <a:graphicData uri="http://schemas.openxmlformats.org/drawingml/2006/table">
            <a:tbl>
              <a:tblPr firstRow="1" bandRow="1">
                <a:tableStyleId>{BDBED569-4797-4DF1-A0F4-6AAB3CD982D8}</a:tableStyleId>
              </a:tblPr>
              <a:tblGrid>
                <a:gridCol w="1427018">
                  <a:extLst>
                    <a:ext uri="{9D8B030D-6E8A-4147-A177-3AD203B41FA5}">
                      <a16:colId xmlns:a16="http://schemas.microsoft.com/office/drawing/2014/main" val="2958848264"/>
                    </a:ext>
                  </a:extLst>
                </a:gridCol>
                <a:gridCol w="3255818">
                  <a:extLst>
                    <a:ext uri="{9D8B030D-6E8A-4147-A177-3AD203B41FA5}">
                      <a16:colId xmlns:a16="http://schemas.microsoft.com/office/drawing/2014/main" val="3528937961"/>
                    </a:ext>
                  </a:extLst>
                </a:gridCol>
                <a:gridCol w="4329546">
                  <a:extLst>
                    <a:ext uri="{9D8B030D-6E8A-4147-A177-3AD203B41FA5}">
                      <a16:colId xmlns:a16="http://schemas.microsoft.com/office/drawing/2014/main" val="857167170"/>
                    </a:ext>
                  </a:extLst>
                </a:gridCol>
              </a:tblGrid>
              <a:tr h="415639">
                <a:tc>
                  <a:txBody>
                    <a:bodyPr/>
                    <a:lstStyle/>
                    <a:p>
                      <a:endParaRPr kumimoji="1" lang="ja-JP" altLang="en-US" sz="1400" dirty="0">
                        <a:latin typeface="ＭＳ ゴシック" panose="020B0609070205080204" pitchFamily="49" charset="-128"/>
                        <a:ea typeface="ＭＳ ゴシック" panose="020B0609070205080204" pitchFamily="49" charset="-128"/>
                      </a:endParaRPr>
                    </a:p>
                  </a:txBody>
                  <a:tcPr marL="68580" marR="68580" marT="34290" marB="34290"/>
                </a:tc>
                <a:tc>
                  <a:txBody>
                    <a:bodyPr/>
                    <a:lstStyle/>
                    <a:p>
                      <a:r>
                        <a:rPr lang="zh-TW" altLang="en-US" sz="1600" dirty="0" smtClean="0"/>
                        <a:t>地球温暖化防止活動環境大臣表彰</a:t>
                      </a:r>
                      <a:endParaRPr kumimoji="1" lang="ja-JP" altLang="en-US" sz="1600" dirty="0">
                        <a:latin typeface="ＭＳ ゴシック" panose="020B0609070205080204" pitchFamily="49" charset="-128"/>
                        <a:ea typeface="ＭＳ ゴシック" panose="020B0609070205080204" pitchFamily="49" charset="-128"/>
                      </a:endParaRPr>
                    </a:p>
                  </a:txBody>
                  <a:tcPr marL="68580" marR="68580" marT="34290" marB="34290" anchor="ctr"/>
                </a:tc>
                <a:tc>
                  <a:txBody>
                    <a:bodyPr/>
                    <a:lstStyle/>
                    <a:p>
                      <a:r>
                        <a:rPr lang="ja-JP" altLang="en-US" sz="1600" dirty="0" smtClean="0"/>
                        <a:t>気候変動アクション環境大臣表彰</a:t>
                      </a:r>
                      <a:endParaRPr kumimoji="1" lang="ja-JP" altLang="en-US" sz="1600" dirty="0">
                        <a:latin typeface="ＭＳ ゴシック" panose="020B0609070205080204" pitchFamily="49" charset="-128"/>
                        <a:ea typeface="ＭＳ ゴシック" panose="020B0609070205080204" pitchFamily="49" charset="-128"/>
                      </a:endParaRPr>
                    </a:p>
                  </a:txBody>
                  <a:tcPr marL="68580" marR="68580" marT="34290" marB="34290" anchor="ctr"/>
                </a:tc>
                <a:extLst>
                  <a:ext uri="{0D108BD9-81ED-4DB2-BD59-A6C34878D82A}">
                    <a16:rowId xmlns:a16="http://schemas.microsoft.com/office/drawing/2014/main" val="27549120"/>
                  </a:ext>
                </a:extLst>
              </a:tr>
              <a:tr h="946355">
                <a:tc>
                  <a:txBody>
                    <a:bodyPr/>
                    <a:lstStyle/>
                    <a:p>
                      <a:r>
                        <a:rPr kumimoji="1" lang="ja-JP" altLang="en-US" sz="1400" dirty="0" smtClean="0"/>
                        <a:t>目的</a:t>
                      </a:r>
                      <a:endParaRPr kumimoji="1" lang="ja-JP" altLang="en-US" sz="1400" dirty="0">
                        <a:latin typeface="ＭＳ ゴシック" panose="020B0609070205080204" pitchFamily="49" charset="-128"/>
                        <a:ea typeface="ＭＳ ゴシック" panose="020B0609070205080204" pitchFamily="49" charset="-128"/>
                      </a:endParaRPr>
                    </a:p>
                  </a:txBody>
                  <a:tcPr marL="68580" marR="68580" marT="34290" marB="34290"/>
                </a:tc>
                <a:tc>
                  <a:txBody>
                    <a:bodyPr/>
                    <a:lstStyle/>
                    <a:p>
                      <a:r>
                        <a:rPr kumimoji="1" lang="ja-JP" altLang="en-US" sz="1400" u="none" strike="noStrike" kern="1200" baseline="0" dirty="0" smtClean="0"/>
                        <a:t> 地球温暖化の防止に関し顕著な功績のあった個人又は団体（自治体、企業、</a:t>
                      </a:r>
                      <a:r>
                        <a:rPr kumimoji="1" lang="en-US" altLang="ja-JP" sz="1400" u="none" strike="noStrike" kern="1200" baseline="0" dirty="0" smtClean="0"/>
                        <a:t>NPO/NGO</a:t>
                      </a:r>
                      <a:r>
                        <a:rPr kumimoji="1" lang="ja-JP" altLang="en-US" sz="1400" u="none" strike="noStrike" kern="1200" baseline="0" dirty="0" err="1" smtClean="0"/>
                        <a:t>、</a:t>
                      </a:r>
                      <a:r>
                        <a:rPr kumimoji="1" lang="ja-JP" altLang="en-US" sz="1400" u="none" strike="noStrike" kern="1200" baseline="0" dirty="0" smtClean="0"/>
                        <a:t>学校等。共同実施も含む。）に対し、その功績をたたえるため、表彰を行う。</a:t>
                      </a:r>
                      <a:endParaRPr lang="ja-JP" altLang="en-US" sz="1400" dirty="0" smtClean="0">
                        <a:effectLst/>
                        <a:latin typeface="ＭＳ ゴシック" panose="020B0609070205080204" pitchFamily="49" charset="-128"/>
                        <a:ea typeface="ＭＳ ゴシック" panose="020B0609070205080204" pitchFamily="49" charset="-128"/>
                      </a:endParaRPr>
                    </a:p>
                  </a:txBody>
                  <a:tcPr marL="68580" marR="68580" marT="34290" marB="34290"/>
                </a:tc>
                <a:tc>
                  <a:txBody>
                    <a:bodyPr/>
                    <a:lstStyle/>
                    <a:p>
                      <a:r>
                        <a:rPr kumimoji="1" lang="ja-JP" altLang="en-US" sz="1400" u="none" strike="noStrike" kern="1200" baseline="0" dirty="0" smtClean="0"/>
                        <a:t> 気候変動の緩和及び気候変動への適応に関し顕著な功績のあった個人又は団体（自治体、企業、</a:t>
                      </a:r>
                      <a:r>
                        <a:rPr kumimoji="1" lang="en-US" altLang="ja-JP" sz="1400" u="none" strike="noStrike" kern="1200" baseline="0" dirty="0" smtClean="0"/>
                        <a:t>NPO/NGO</a:t>
                      </a:r>
                      <a:r>
                        <a:rPr kumimoji="1" lang="ja-JP" altLang="en-US" sz="1400" u="none" strike="noStrike" kern="1200" baseline="0" dirty="0" err="1" smtClean="0"/>
                        <a:t>、</a:t>
                      </a:r>
                      <a:r>
                        <a:rPr kumimoji="1" lang="ja-JP" altLang="en-US" sz="1400" u="none" strike="noStrike" kern="1200" baseline="0" dirty="0" smtClean="0"/>
                        <a:t>学校等。共同実施も含む。）に対し、その功績をたたえるため、表彰を行う。</a:t>
                      </a:r>
                      <a:endParaRPr kumimoji="1" lang="ja-JP" altLang="en-US" sz="1400" dirty="0" smtClean="0">
                        <a:latin typeface="ＭＳ ゴシック" panose="020B0609070205080204" pitchFamily="49" charset="-128"/>
                        <a:ea typeface="ＭＳ ゴシック" panose="020B0609070205080204" pitchFamily="49" charset="-128"/>
                      </a:endParaRPr>
                    </a:p>
                  </a:txBody>
                  <a:tcPr marL="68580" marR="68580" marT="34290" marB="34290"/>
                </a:tc>
                <a:extLst>
                  <a:ext uri="{0D108BD9-81ED-4DB2-BD59-A6C34878D82A}">
                    <a16:rowId xmlns:a16="http://schemas.microsoft.com/office/drawing/2014/main" val="2055663950"/>
                  </a:ext>
                </a:extLst>
              </a:tr>
              <a:tr h="11626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対象部門</a:t>
                      </a:r>
                    </a:p>
                    <a:p>
                      <a:endParaRPr kumimoji="1" lang="ja-JP" altLang="en-US" sz="1400" dirty="0">
                        <a:latin typeface="ＭＳ ゴシック" panose="020B0609070205080204" pitchFamily="49" charset="-128"/>
                        <a:ea typeface="ＭＳ ゴシック" panose="020B0609070205080204" pitchFamily="49" charset="-128"/>
                      </a:endParaRPr>
                    </a:p>
                  </a:txBody>
                  <a:tcPr marL="68580" marR="68580" marT="34290" marB="34290"/>
                </a:tc>
                <a:tc>
                  <a:txBody>
                    <a:bodyPr/>
                    <a:lstStyle/>
                    <a:p>
                      <a:r>
                        <a:rPr lang="ja-JP" altLang="en-US" sz="1400" dirty="0" smtClean="0">
                          <a:effectLst/>
                        </a:rPr>
                        <a:t>技術開発・製品化部門</a:t>
                      </a:r>
                    </a:p>
                    <a:p>
                      <a:r>
                        <a:rPr lang="ja-JP" altLang="en-US" sz="1400" dirty="0" smtClean="0">
                          <a:effectLst/>
                        </a:rPr>
                        <a:t>対策技術先進導入部門</a:t>
                      </a:r>
                    </a:p>
                    <a:p>
                      <a:r>
                        <a:rPr lang="ja-JP" altLang="en-US" sz="1400" dirty="0" smtClean="0">
                          <a:effectLst/>
                        </a:rPr>
                        <a:t>対策活動実践・普及部門</a:t>
                      </a:r>
                    </a:p>
                    <a:p>
                      <a:r>
                        <a:rPr lang="ja-JP" altLang="en-US" sz="1400" dirty="0" smtClean="0">
                          <a:effectLst/>
                        </a:rPr>
                        <a:t>環境教育活動部門</a:t>
                      </a:r>
                    </a:p>
                    <a:p>
                      <a:r>
                        <a:rPr lang="ja-JP" altLang="en-US" sz="1400" dirty="0" smtClean="0">
                          <a:effectLst/>
                        </a:rPr>
                        <a:t>国際貢献部門</a:t>
                      </a:r>
                      <a:endParaRPr lang="ja-JP" altLang="en-US" sz="1400" dirty="0" smtClean="0">
                        <a:effectLst/>
                        <a:latin typeface="ＭＳ ゴシック" panose="020B0609070205080204" pitchFamily="49" charset="-128"/>
                        <a:ea typeface="ＭＳ ゴシック" panose="020B0609070205080204" pitchFamily="49" charset="-128"/>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開発・製品化部門</a:t>
                      </a:r>
                    </a:p>
                    <a:p>
                      <a:r>
                        <a:rPr kumimoji="1" lang="ja-JP" altLang="en-US" sz="1400" dirty="0" smtClean="0"/>
                        <a:t>先進導入・積極実践部門</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普及・促進部門</a:t>
                      </a:r>
                      <a:endParaRPr kumimoji="1" lang="en-US" altLang="ja-JP" sz="14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a:t>
                      </a:r>
                      <a:r>
                        <a:rPr kumimoji="1" lang="ja-JP" altLang="en-US" sz="1400" dirty="0" smtClean="0"/>
                        <a:t>各部門における緩和分野、適応分野、緩和・適応分野を募集　　　　　　　　　→次ページにて詳細</a:t>
                      </a:r>
                      <a:endParaRPr kumimoji="1" lang="ja-JP" altLang="en-US" sz="1400" dirty="0" smtClean="0">
                        <a:latin typeface="ＭＳ ゴシック" panose="020B0609070205080204" pitchFamily="49" charset="-128"/>
                        <a:ea typeface="ＭＳ ゴシック" panose="020B0609070205080204" pitchFamily="49" charset="-128"/>
                      </a:endParaRPr>
                    </a:p>
                  </a:txBody>
                  <a:tcPr marL="68580" marR="68580" marT="34290" marB="34290"/>
                </a:tc>
                <a:extLst>
                  <a:ext uri="{0D108BD9-81ED-4DB2-BD59-A6C34878D82A}">
                    <a16:rowId xmlns:a16="http://schemas.microsoft.com/office/drawing/2014/main" val="2701900602"/>
                  </a:ext>
                </a:extLst>
              </a:tr>
              <a:tr h="5137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募集方法・期間</a:t>
                      </a:r>
                    </a:p>
                    <a:p>
                      <a:endParaRPr kumimoji="1" lang="ja-JP" altLang="en-US" sz="1400" dirty="0">
                        <a:latin typeface="ＭＳ ゴシック" panose="020B0609070205080204" pitchFamily="49" charset="-128"/>
                        <a:ea typeface="ＭＳ ゴシック" panose="020B0609070205080204" pitchFamily="49" charset="-128"/>
                      </a:endParaRPr>
                    </a:p>
                  </a:txBody>
                  <a:tcPr marL="68580" marR="68580" marT="34290" marB="34290"/>
                </a:tc>
                <a:tc>
                  <a:txBody>
                    <a:bodyPr/>
                    <a:lstStyle/>
                    <a:p>
                      <a:r>
                        <a:rPr kumimoji="1" lang="ja-JP" altLang="en-US" sz="1400" dirty="0" smtClean="0"/>
                        <a:t>自薦及び他薦（地方公共団体及び関係団体等からの推薦）、２か月程度</a:t>
                      </a:r>
                      <a:endParaRPr kumimoji="1" lang="ja-JP" altLang="en-US" sz="1400" dirty="0">
                        <a:latin typeface="ＭＳ ゴシック" panose="020B0609070205080204" pitchFamily="49" charset="-128"/>
                        <a:ea typeface="ＭＳ ゴシック" panose="020B0609070205080204" pitchFamily="49" charset="-128"/>
                      </a:endParaRPr>
                    </a:p>
                  </a:txBody>
                  <a:tcPr marL="68580" marR="68580" marT="34290" marB="34290"/>
                </a:tc>
                <a:tc>
                  <a:txBody>
                    <a:bodyPr/>
                    <a:lstStyle/>
                    <a:p>
                      <a:r>
                        <a:rPr kumimoji="1" lang="ja-JP" altLang="en-US" sz="1400" dirty="0" smtClean="0"/>
                        <a:t>同左、２か月程度</a:t>
                      </a:r>
                      <a:endParaRPr kumimoji="1" lang="ja-JP" altLang="en-US" sz="1400" dirty="0">
                        <a:latin typeface="ＭＳ ゴシック" panose="020B0609070205080204" pitchFamily="49" charset="-128"/>
                        <a:ea typeface="ＭＳ ゴシック" panose="020B0609070205080204" pitchFamily="49" charset="-128"/>
                      </a:endParaRPr>
                    </a:p>
                  </a:txBody>
                  <a:tcPr marL="68580" marR="68580" marT="34290" marB="34290"/>
                </a:tc>
                <a:extLst>
                  <a:ext uri="{0D108BD9-81ED-4DB2-BD59-A6C34878D82A}">
                    <a16:rowId xmlns:a16="http://schemas.microsoft.com/office/drawing/2014/main" val="1037101599"/>
                  </a:ext>
                </a:extLst>
              </a:tr>
              <a:tr h="9463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選定基準</a:t>
                      </a:r>
                    </a:p>
                    <a:p>
                      <a:endParaRPr kumimoji="1" lang="ja-JP" altLang="en-US" sz="1400" dirty="0">
                        <a:latin typeface="ＭＳ ゴシック" panose="020B0609070205080204" pitchFamily="49" charset="-128"/>
                        <a:ea typeface="ＭＳ ゴシック" panose="020B0609070205080204" pitchFamily="49" charset="-128"/>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effectLst/>
                        </a:rPr>
                        <a:t>①　貢献度</a:t>
                      </a:r>
                      <a:endParaRPr kumimoji="1" lang="ja-JP" altLang="en-US" sz="14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effectLst/>
                        </a:rPr>
                        <a:t>②　波及性</a:t>
                      </a:r>
                      <a:endParaRPr kumimoji="1" lang="ja-JP" altLang="ja-JP" sz="1400" kern="1200" dirty="0" smtClean="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effectLst/>
                        </a:rPr>
                        <a:t>③　持続性</a:t>
                      </a:r>
                      <a:endParaRPr kumimoji="1" lang="ja-JP" altLang="en-US" sz="1400" dirty="0" smtClean="0">
                        <a:latin typeface="ＭＳ ゴシック" panose="020B0609070205080204" pitchFamily="49" charset="-128"/>
                        <a:ea typeface="ＭＳ ゴシック" panose="020B0609070205080204" pitchFamily="49" charset="-128"/>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effectLst/>
                        </a:rPr>
                        <a:t>①　貢献度</a:t>
                      </a:r>
                      <a:endParaRPr kumimoji="1" lang="ja-JP" altLang="en-US" sz="14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effectLst/>
                        </a:rPr>
                        <a:t>②　波及性</a:t>
                      </a:r>
                      <a:endParaRPr kumimoji="1" lang="ja-JP" altLang="ja-JP" sz="1400" kern="1200" dirty="0" smtClean="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effectLst/>
                        </a:rPr>
                        <a:t>③　持続性</a:t>
                      </a:r>
                      <a:endParaRPr kumimoji="1" lang="ja-JP" altLang="en-US" sz="14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effectLst/>
                        </a:rPr>
                        <a:t>④　刷新性　　　　　　　　　</a:t>
                      </a:r>
                      <a:r>
                        <a:rPr kumimoji="1" lang="ja-JP" altLang="en-US" sz="1400" dirty="0" smtClean="0"/>
                        <a:t>→後ページにて詳細</a:t>
                      </a:r>
                      <a:endParaRPr kumimoji="1" lang="ja-JP" altLang="en-US" sz="1400" dirty="0" smtClean="0">
                        <a:latin typeface="ＭＳ ゴシック" panose="020B0609070205080204" pitchFamily="49" charset="-128"/>
                        <a:ea typeface="ＭＳ ゴシック" panose="020B0609070205080204" pitchFamily="49" charset="-128"/>
                      </a:endParaRPr>
                    </a:p>
                  </a:txBody>
                  <a:tcPr marL="68580" marR="68580" marT="34290" marB="34290"/>
                </a:tc>
                <a:extLst>
                  <a:ext uri="{0D108BD9-81ED-4DB2-BD59-A6C34878D82A}">
                    <a16:rowId xmlns:a16="http://schemas.microsoft.com/office/drawing/2014/main" val="27611408"/>
                  </a:ext>
                </a:extLst>
              </a:tr>
              <a:tr h="11626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表彰制度・件数</a:t>
                      </a:r>
                    </a:p>
                  </a:txBody>
                  <a:tcPr marL="68580" marR="68580" marT="34290" marB="34290"/>
                </a:tc>
                <a:tc>
                  <a:txBody>
                    <a:bodyPr/>
                    <a:lstStyle/>
                    <a:p>
                      <a:r>
                        <a:rPr lang="ja-JP" altLang="en-US" sz="1400" dirty="0" smtClean="0">
                          <a:effectLst/>
                        </a:rPr>
                        <a:t>技術開発・製品化部門　　</a:t>
                      </a:r>
                      <a:r>
                        <a:rPr lang="en-US" altLang="ja-JP" sz="1400" dirty="0" smtClean="0">
                          <a:effectLst/>
                        </a:rPr>
                        <a:t>【30</a:t>
                      </a:r>
                      <a:r>
                        <a:rPr lang="ja-JP" altLang="en-US" sz="1400" dirty="0" smtClean="0">
                          <a:effectLst/>
                        </a:rPr>
                        <a:t>→６</a:t>
                      </a:r>
                      <a:r>
                        <a:rPr lang="en-US" altLang="ja-JP" sz="1400" dirty="0" smtClean="0">
                          <a:effectLst/>
                        </a:rPr>
                        <a:t>】</a:t>
                      </a:r>
                    </a:p>
                    <a:p>
                      <a:r>
                        <a:rPr lang="ja-JP" altLang="en-US" sz="1400" dirty="0" smtClean="0">
                          <a:effectLst/>
                        </a:rPr>
                        <a:t>対策技術先進導入部門　　</a:t>
                      </a:r>
                      <a:r>
                        <a:rPr lang="en-US" altLang="ja-JP" sz="1400" dirty="0" smtClean="0">
                          <a:effectLst/>
                        </a:rPr>
                        <a:t>【16</a:t>
                      </a:r>
                      <a:r>
                        <a:rPr lang="ja-JP" altLang="en-US" sz="1400" dirty="0" smtClean="0">
                          <a:effectLst/>
                        </a:rPr>
                        <a:t>→６</a:t>
                      </a:r>
                      <a:r>
                        <a:rPr lang="en-US" altLang="ja-JP" sz="1400" dirty="0" smtClean="0">
                          <a:effectLst/>
                        </a:rPr>
                        <a:t>】</a:t>
                      </a:r>
                      <a:endParaRPr lang="ja-JP" altLang="en-US" sz="1400" dirty="0" smtClean="0">
                        <a:effectLst/>
                      </a:endParaRPr>
                    </a:p>
                    <a:p>
                      <a:r>
                        <a:rPr lang="ja-JP" altLang="en-US" sz="1400" dirty="0" smtClean="0">
                          <a:effectLst/>
                        </a:rPr>
                        <a:t>対策活動実践・普及部門　</a:t>
                      </a:r>
                      <a:r>
                        <a:rPr lang="en-US" altLang="ja-JP" sz="1400" dirty="0" smtClean="0">
                          <a:effectLst/>
                        </a:rPr>
                        <a:t>【55</a:t>
                      </a:r>
                      <a:r>
                        <a:rPr lang="ja-JP" altLang="en-US" sz="1400" dirty="0" smtClean="0">
                          <a:effectLst/>
                        </a:rPr>
                        <a:t>→</a:t>
                      </a:r>
                      <a:r>
                        <a:rPr lang="en-US" altLang="ja-JP" sz="1400" dirty="0" smtClean="0">
                          <a:effectLst/>
                        </a:rPr>
                        <a:t>13】</a:t>
                      </a:r>
                      <a:endParaRPr lang="ja-JP" altLang="en-US" sz="1400" dirty="0" smtClean="0">
                        <a:effectLst/>
                      </a:endParaRPr>
                    </a:p>
                    <a:p>
                      <a:r>
                        <a:rPr lang="ja-JP" altLang="en-US" sz="1400" dirty="0" smtClean="0">
                          <a:effectLst/>
                        </a:rPr>
                        <a:t>環境教育活動部門　　　　</a:t>
                      </a:r>
                      <a:r>
                        <a:rPr lang="en-US" altLang="ja-JP" sz="1400" dirty="0" smtClean="0">
                          <a:effectLst/>
                        </a:rPr>
                        <a:t>【59</a:t>
                      </a:r>
                      <a:r>
                        <a:rPr lang="ja-JP" altLang="en-US" sz="1400" dirty="0" smtClean="0">
                          <a:effectLst/>
                        </a:rPr>
                        <a:t>→</a:t>
                      </a:r>
                      <a:r>
                        <a:rPr lang="en-US" altLang="ja-JP" sz="1400" dirty="0" smtClean="0">
                          <a:effectLst/>
                        </a:rPr>
                        <a:t>10】</a:t>
                      </a:r>
                      <a:endParaRPr lang="ja-JP" altLang="en-US" sz="1400" dirty="0" smtClean="0">
                        <a:effectLst/>
                      </a:endParaRPr>
                    </a:p>
                    <a:p>
                      <a:r>
                        <a:rPr lang="ja-JP" altLang="en-US" sz="1400" dirty="0" smtClean="0">
                          <a:effectLst/>
                        </a:rPr>
                        <a:t>国際貢献部門　　　　　　</a:t>
                      </a:r>
                      <a:r>
                        <a:rPr lang="en-US" altLang="ja-JP" sz="1400" dirty="0" smtClean="0">
                          <a:effectLst/>
                        </a:rPr>
                        <a:t>【</a:t>
                      </a:r>
                      <a:r>
                        <a:rPr lang="ja-JP" altLang="en-US" sz="1400" dirty="0" smtClean="0">
                          <a:effectLst/>
                        </a:rPr>
                        <a:t>６→１</a:t>
                      </a:r>
                      <a:r>
                        <a:rPr lang="en-US" altLang="ja-JP" sz="1400" dirty="0" smtClean="0">
                          <a:effectLst/>
                        </a:rPr>
                        <a:t>】</a:t>
                      </a:r>
                      <a:endParaRPr lang="ja-JP" altLang="en-US" sz="1400" dirty="0" smtClean="0">
                        <a:effectLst/>
                        <a:latin typeface="ＭＳ ゴシック" panose="020B0609070205080204" pitchFamily="49" charset="-128"/>
                        <a:ea typeface="ＭＳ ゴシック" panose="020B0609070205080204" pitchFamily="49" charset="-128"/>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開発・製品化部門</a:t>
                      </a:r>
                      <a:r>
                        <a:rPr kumimoji="1" lang="en-US" altLang="ja-JP" sz="1400" dirty="0" smtClean="0"/>
                        <a:t>【</a:t>
                      </a:r>
                      <a:r>
                        <a:rPr kumimoji="1" lang="en-US" altLang="ja-JP" sz="1400" dirty="0" smtClean="0">
                          <a:effectLst/>
                        </a:rPr>
                        <a:t>41</a:t>
                      </a:r>
                      <a:r>
                        <a:rPr lang="ja-JP" altLang="en-US" sz="1400" dirty="0" smtClean="0">
                          <a:effectLst/>
                        </a:rPr>
                        <a:t>→</a:t>
                      </a:r>
                      <a:r>
                        <a:rPr lang="en-US" altLang="ja-JP" sz="1400" dirty="0" smtClean="0">
                          <a:effectLst/>
                        </a:rPr>
                        <a:t>11】</a:t>
                      </a:r>
                      <a:r>
                        <a:rPr kumimoji="1" lang="ja-JP" altLang="en-US" sz="1400" dirty="0" smtClean="0"/>
                        <a:t>　　</a:t>
                      </a:r>
                      <a:endParaRPr kumimoji="1" lang="en-US" altLang="ja-JP" sz="14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（緩和</a:t>
                      </a:r>
                      <a:r>
                        <a:rPr kumimoji="1" lang="en-US" altLang="ja-JP" sz="1400" dirty="0" smtClean="0">
                          <a:effectLst/>
                        </a:rPr>
                        <a:t>29</a:t>
                      </a:r>
                      <a:r>
                        <a:rPr lang="ja-JP" altLang="en-US" sz="1400" dirty="0" smtClean="0">
                          <a:effectLst/>
                        </a:rPr>
                        <a:t>→</a:t>
                      </a:r>
                      <a:r>
                        <a:rPr lang="en-US" altLang="ja-JP" sz="1400" dirty="0" smtClean="0">
                          <a:effectLst/>
                        </a:rPr>
                        <a:t>6</a:t>
                      </a:r>
                      <a:r>
                        <a:rPr lang="ja-JP" altLang="en-US" sz="1400" dirty="0" err="1" smtClean="0">
                          <a:effectLst/>
                        </a:rPr>
                        <a:t>、</a:t>
                      </a:r>
                      <a:r>
                        <a:rPr lang="ja-JP" altLang="en-US" sz="1400" dirty="0" smtClean="0">
                          <a:effectLst/>
                        </a:rPr>
                        <a:t>適応</a:t>
                      </a:r>
                      <a:r>
                        <a:rPr lang="en-US" altLang="ja-JP" sz="1400" dirty="0" smtClean="0">
                          <a:effectLst/>
                        </a:rPr>
                        <a:t>8</a:t>
                      </a:r>
                      <a:r>
                        <a:rPr lang="ja-JP" altLang="en-US" sz="1400" dirty="0" smtClean="0">
                          <a:effectLst/>
                        </a:rPr>
                        <a:t>→</a:t>
                      </a:r>
                      <a:r>
                        <a:rPr lang="en-US" altLang="ja-JP" sz="1400" dirty="0" smtClean="0">
                          <a:effectLst/>
                        </a:rPr>
                        <a:t>4</a:t>
                      </a:r>
                      <a:r>
                        <a:rPr lang="ja-JP" altLang="en-US" sz="1400" dirty="0" err="1" smtClean="0">
                          <a:effectLst/>
                        </a:rPr>
                        <a:t>、</a:t>
                      </a:r>
                      <a:r>
                        <a:rPr kumimoji="1" lang="ja-JP" altLang="en-US" sz="1400" dirty="0" smtClean="0"/>
                        <a:t>緩和・適応</a:t>
                      </a:r>
                      <a:r>
                        <a:rPr lang="en-US" altLang="ja-JP" sz="1400" dirty="0" smtClean="0">
                          <a:effectLst/>
                        </a:rPr>
                        <a:t>4</a:t>
                      </a:r>
                      <a:r>
                        <a:rPr lang="ja-JP" altLang="en-US" sz="1400" dirty="0" smtClean="0">
                          <a:effectLst/>
                        </a:rPr>
                        <a:t>→</a:t>
                      </a:r>
                      <a:r>
                        <a:rPr lang="en-US" altLang="ja-JP" sz="1400" dirty="0" smtClean="0">
                          <a:effectLst/>
                        </a:rPr>
                        <a:t>1</a:t>
                      </a:r>
                      <a:r>
                        <a:rPr lang="ja-JP" altLang="en-US" sz="1400" dirty="0" smtClean="0">
                          <a:effectLst/>
                        </a:rPr>
                        <a:t>）</a:t>
                      </a:r>
                      <a:endParaRPr lang="en-US" altLang="ja-JP" sz="1400" dirty="0" smtClean="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先進導入・積極実践部門</a:t>
                      </a:r>
                      <a:r>
                        <a:rPr kumimoji="1" lang="en-US" altLang="ja-JP" sz="1400" dirty="0" smtClean="0"/>
                        <a:t>【</a:t>
                      </a:r>
                      <a:r>
                        <a:rPr kumimoji="1" lang="en-US" altLang="ja-JP" sz="1400" dirty="0" smtClean="0">
                          <a:effectLst/>
                        </a:rPr>
                        <a:t>27</a:t>
                      </a:r>
                      <a:r>
                        <a:rPr lang="ja-JP" altLang="en-US" sz="1400" dirty="0" smtClean="0">
                          <a:effectLst/>
                        </a:rPr>
                        <a:t>→</a:t>
                      </a:r>
                      <a:r>
                        <a:rPr lang="en-US" altLang="ja-JP" sz="1400" dirty="0" smtClean="0">
                          <a:effectLst/>
                        </a:rPr>
                        <a:t>3】</a:t>
                      </a:r>
                      <a:endParaRPr kumimoji="1" lang="en-US" altLang="ja-JP" sz="14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（緩和</a:t>
                      </a:r>
                      <a:r>
                        <a:rPr kumimoji="1" lang="en-US" altLang="ja-JP" sz="1400" dirty="0" smtClean="0">
                          <a:effectLst/>
                        </a:rPr>
                        <a:t>22</a:t>
                      </a:r>
                      <a:r>
                        <a:rPr lang="ja-JP" altLang="en-US" sz="1400" dirty="0" smtClean="0">
                          <a:effectLst/>
                        </a:rPr>
                        <a:t>→</a:t>
                      </a:r>
                      <a:r>
                        <a:rPr lang="en-US" altLang="ja-JP" sz="1400" dirty="0" smtClean="0">
                          <a:effectLst/>
                        </a:rPr>
                        <a:t>3</a:t>
                      </a:r>
                      <a:r>
                        <a:rPr lang="ja-JP" altLang="en-US" sz="1400" dirty="0" err="1" smtClean="0">
                          <a:effectLst/>
                        </a:rPr>
                        <a:t>、</a:t>
                      </a:r>
                      <a:r>
                        <a:rPr lang="ja-JP" altLang="en-US" sz="1400" dirty="0" smtClean="0">
                          <a:effectLst/>
                        </a:rPr>
                        <a:t>適応</a:t>
                      </a:r>
                      <a:r>
                        <a:rPr lang="en-US" altLang="ja-JP" sz="1400" dirty="0" smtClean="0">
                          <a:effectLst/>
                        </a:rPr>
                        <a:t>0</a:t>
                      </a:r>
                      <a:r>
                        <a:rPr lang="ja-JP" altLang="en-US" sz="1400" dirty="0" smtClean="0">
                          <a:effectLst/>
                        </a:rPr>
                        <a:t>→</a:t>
                      </a:r>
                      <a:r>
                        <a:rPr lang="en-US" altLang="ja-JP" sz="1400" dirty="0" smtClean="0">
                          <a:effectLst/>
                        </a:rPr>
                        <a:t>0</a:t>
                      </a:r>
                      <a:r>
                        <a:rPr lang="ja-JP" altLang="en-US" sz="1400" dirty="0" err="1" smtClean="0">
                          <a:effectLst/>
                        </a:rPr>
                        <a:t>、</a:t>
                      </a:r>
                      <a:r>
                        <a:rPr kumimoji="1" lang="ja-JP" altLang="en-US" sz="1400" dirty="0" smtClean="0"/>
                        <a:t>緩和・適応</a:t>
                      </a:r>
                      <a:r>
                        <a:rPr kumimoji="1" lang="en-US" altLang="ja-JP" sz="1400" dirty="0" smtClean="0">
                          <a:effectLst/>
                        </a:rPr>
                        <a:t>5</a:t>
                      </a:r>
                      <a:r>
                        <a:rPr lang="ja-JP" altLang="en-US" sz="1400" dirty="0" smtClean="0">
                          <a:effectLst/>
                        </a:rPr>
                        <a:t>→</a:t>
                      </a:r>
                      <a:r>
                        <a:rPr lang="en-US" altLang="ja-JP" sz="1400" dirty="0" smtClean="0">
                          <a:effectLst/>
                        </a:rPr>
                        <a:t>0</a:t>
                      </a:r>
                      <a:r>
                        <a:rPr lang="ja-JP" altLang="en-US" sz="1400" dirty="0" smtClean="0">
                          <a:effectLst/>
                        </a:rPr>
                        <a:t>）</a:t>
                      </a:r>
                      <a:endParaRPr lang="en-US" altLang="ja-JP" sz="1400" dirty="0" smtClean="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普及・促進部門</a:t>
                      </a:r>
                      <a:r>
                        <a:rPr kumimoji="1" lang="en-US" altLang="ja-JP" sz="1400" dirty="0" smtClean="0"/>
                        <a:t>【</a:t>
                      </a:r>
                      <a:r>
                        <a:rPr kumimoji="1" lang="en-US" altLang="ja-JP" sz="1400" dirty="0" smtClean="0">
                          <a:effectLst/>
                        </a:rPr>
                        <a:t>96</a:t>
                      </a:r>
                      <a:r>
                        <a:rPr lang="ja-JP" altLang="en-US" sz="1400" dirty="0" smtClean="0">
                          <a:effectLst/>
                        </a:rPr>
                        <a:t>→</a:t>
                      </a:r>
                      <a:r>
                        <a:rPr lang="en-US" altLang="ja-JP" sz="1400" dirty="0" smtClean="0">
                          <a:effectLst/>
                        </a:rPr>
                        <a:t>27】</a:t>
                      </a:r>
                      <a:endParaRPr kumimoji="1" lang="en-US" altLang="ja-JP" sz="14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（緩和</a:t>
                      </a:r>
                      <a:r>
                        <a:rPr kumimoji="1" lang="en-US" altLang="ja-JP" sz="1400" dirty="0" smtClean="0">
                          <a:effectLst/>
                        </a:rPr>
                        <a:t>50</a:t>
                      </a:r>
                      <a:r>
                        <a:rPr lang="ja-JP" altLang="en-US" sz="1400" dirty="0" smtClean="0">
                          <a:effectLst/>
                        </a:rPr>
                        <a:t>→</a:t>
                      </a:r>
                      <a:r>
                        <a:rPr lang="en-US" altLang="ja-JP" sz="1400" dirty="0" smtClean="0">
                          <a:effectLst/>
                        </a:rPr>
                        <a:t>14</a:t>
                      </a:r>
                      <a:r>
                        <a:rPr lang="ja-JP" altLang="en-US" sz="1400" dirty="0" err="1" smtClean="0">
                          <a:effectLst/>
                        </a:rPr>
                        <a:t>、</a:t>
                      </a:r>
                      <a:r>
                        <a:rPr lang="ja-JP" altLang="en-US" sz="1400" dirty="0" smtClean="0">
                          <a:effectLst/>
                        </a:rPr>
                        <a:t>適応</a:t>
                      </a:r>
                      <a:r>
                        <a:rPr lang="en-US" altLang="ja-JP" sz="1400" dirty="0" smtClean="0">
                          <a:effectLst/>
                        </a:rPr>
                        <a:t>15</a:t>
                      </a:r>
                      <a:r>
                        <a:rPr lang="ja-JP" altLang="en-US" sz="1400" dirty="0" smtClean="0">
                          <a:effectLst/>
                        </a:rPr>
                        <a:t>→</a:t>
                      </a:r>
                      <a:r>
                        <a:rPr lang="en-US" altLang="ja-JP" sz="1400" dirty="0" smtClean="0">
                          <a:effectLst/>
                        </a:rPr>
                        <a:t>3</a:t>
                      </a:r>
                      <a:r>
                        <a:rPr lang="ja-JP" altLang="en-US" sz="1400" dirty="0" err="1" smtClean="0">
                          <a:effectLst/>
                        </a:rPr>
                        <a:t>、</a:t>
                      </a:r>
                      <a:r>
                        <a:rPr kumimoji="1" lang="ja-JP" altLang="en-US" sz="1400" dirty="0" smtClean="0"/>
                        <a:t>緩和・適応</a:t>
                      </a:r>
                      <a:r>
                        <a:rPr kumimoji="1" lang="en-US" altLang="ja-JP" sz="1400" dirty="0" smtClean="0">
                          <a:effectLst/>
                        </a:rPr>
                        <a:t>31</a:t>
                      </a:r>
                      <a:r>
                        <a:rPr lang="ja-JP" altLang="en-US" sz="1400" dirty="0" smtClean="0">
                          <a:effectLst/>
                        </a:rPr>
                        <a:t>→</a:t>
                      </a:r>
                      <a:r>
                        <a:rPr lang="en-US" altLang="ja-JP" sz="1400" dirty="0" smtClean="0">
                          <a:effectLst/>
                        </a:rPr>
                        <a:t>10</a:t>
                      </a:r>
                      <a:r>
                        <a:rPr lang="ja-JP" altLang="en-US" sz="1400" dirty="0" smtClean="0">
                          <a:effectLst/>
                        </a:rPr>
                        <a:t>）</a:t>
                      </a:r>
                      <a:endParaRPr lang="en-US" altLang="ja-JP" sz="1400" dirty="0" smtClean="0">
                        <a:effectLst/>
                      </a:endParaRPr>
                    </a:p>
                  </a:txBody>
                  <a:tcPr marL="68580" marR="68580" marT="34290" marB="34290"/>
                </a:tc>
                <a:extLst>
                  <a:ext uri="{0D108BD9-81ED-4DB2-BD59-A6C34878D82A}">
                    <a16:rowId xmlns:a16="http://schemas.microsoft.com/office/drawing/2014/main" val="684463601"/>
                  </a:ext>
                </a:extLst>
              </a:tr>
            </a:tbl>
          </a:graphicData>
        </a:graphic>
      </p:graphicFrame>
      <p:sp>
        <p:nvSpPr>
          <p:cNvPr id="5" name="テキスト ボックス 4"/>
          <p:cNvSpPr txBox="1"/>
          <p:nvPr/>
        </p:nvSpPr>
        <p:spPr>
          <a:xfrm>
            <a:off x="2296394" y="542835"/>
            <a:ext cx="1800493" cy="369332"/>
          </a:xfrm>
          <a:prstGeom prst="rect">
            <a:avLst/>
          </a:prstGeom>
          <a:noFill/>
        </p:spPr>
        <p:txBody>
          <a:bodyPr wrap="none" rtlCol="0">
            <a:spAutoFit/>
          </a:bodyPr>
          <a:lstStyle/>
          <a:p>
            <a:r>
              <a:rPr lang="ja-JP" altLang="en-US" dirty="0">
                <a:latin typeface="ＭＳ ゴシック" panose="020B0609070205080204" pitchFamily="49" charset="-128"/>
                <a:ea typeface="ＭＳ ゴシック" panose="020B0609070205080204" pitchFamily="49" charset="-128"/>
              </a:rPr>
              <a:t>令和元年度まで</a:t>
            </a:r>
          </a:p>
        </p:txBody>
      </p:sp>
      <p:sp>
        <p:nvSpPr>
          <p:cNvPr id="15" name="テキスト ボックス 14"/>
          <p:cNvSpPr txBox="1"/>
          <p:nvPr/>
        </p:nvSpPr>
        <p:spPr>
          <a:xfrm>
            <a:off x="5559139" y="542835"/>
            <a:ext cx="1800493" cy="369332"/>
          </a:xfrm>
          <a:prstGeom prst="rect">
            <a:avLst/>
          </a:prstGeom>
          <a:noFill/>
        </p:spPr>
        <p:txBody>
          <a:bodyPr wrap="none" rtlCol="0">
            <a:spAutoFit/>
          </a:bodyPr>
          <a:lstStyle/>
          <a:p>
            <a:r>
              <a:rPr lang="ja-JP" altLang="en-US" dirty="0">
                <a:latin typeface="ＭＳ ゴシック" panose="020B0609070205080204" pitchFamily="49" charset="-128"/>
                <a:ea typeface="ＭＳ ゴシック" panose="020B0609070205080204" pitchFamily="49" charset="-128"/>
              </a:rPr>
              <a:t>令和２年度から</a:t>
            </a:r>
          </a:p>
        </p:txBody>
      </p:sp>
      <p:sp>
        <p:nvSpPr>
          <p:cNvPr id="3" name="テキスト ボックス 2"/>
          <p:cNvSpPr txBox="1"/>
          <p:nvPr/>
        </p:nvSpPr>
        <p:spPr>
          <a:xfrm>
            <a:off x="378455" y="6450016"/>
            <a:ext cx="8869460" cy="430887"/>
          </a:xfrm>
          <a:prstGeom prst="rect">
            <a:avLst/>
          </a:prstGeom>
          <a:noFill/>
        </p:spPr>
        <p:txBody>
          <a:bodyPr wrap="square" rtlCol="0">
            <a:spAutoFit/>
          </a:bodyPr>
          <a:lstStyle/>
          <a:p>
            <a:pPr lvl="0" defTabSz="914400">
              <a:defRPr/>
            </a:pPr>
            <a:r>
              <a:rPr kumimoji="1" lang="en-US" altLang="ja-JP" sz="1100" dirty="0" smtClean="0"/>
              <a:t>※</a:t>
            </a:r>
            <a:r>
              <a:rPr kumimoji="1" lang="ja-JP" altLang="en-US" sz="1100" dirty="0" smtClean="0"/>
              <a:t>件数について</a:t>
            </a:r>
            <a:r>
              <a:rPr kumimoji="1" lang="ja-JP" altLang="en-US" sz="1100" dirty="0"/>
              <a:t>は</a:t>
            </a:r>
            <a:r>
              <a:rPr kumimoji="1" lang="ja-JP" altLang="en-US" sz="1100" dirty="0" smtClean="0"/>
              <a:t>、地球温暖化防止活動環境大臣表彰は令和元年度実績、</a:t>
            </a:r>
            <a:r>
              <a:rPr kumimoji="1" lang="ja-JP" altLang="en-US" sz="1100" dirty="0"/>
              <a:t>気候</a:t>
            </a:r>
            <a:r>
              <a:rPr kumimoji="1" lang="ja-JP" altLang="en-US" sz="1100" dirty="0" smtClean="0"/>
              <a:t>変動アクション環境大臣表彰は令和２年度実績</a:t>
            </a:r>
            <a:endParaRPr kumimoji="1" lang="en-US" altLang="ja-JP" sz="1100" dirty="0" smtClean="0"/>
          </a:p>
          <a:p>
            <a:pPr lvl="0" defTabSz="914400">
              <a:defRPr/>
            </a:pPr>
            <a:r>
              <a:rPr kumimoji="1" lang="ja-JP" altLang="en-US" sz="1100" dirty="0"/>
              <a:t>　</a:t>
            </a:r>
            <a:r>
              <a:rPr kumimoji="1" lang="ja-JP" altLang="en-US" sz="1100" dirty="0" smtClean="0"/>
              <a:t>また、矢印左数字は応募件数、矢印右数字は表彰件数を表す。</a:t>
            </a:r>
            <a:r>
              <a:rPr kumimoji="1" lang="en-US" altLang="ja-JP" sz="1100" dirty="0" smtClean="0"/>
              <a:t>【</a:t>
            </a:r>
            <a:r>
              <a:rPr kumimoji="1" lang="ja-JP" altLang="en-US" sz="1100" dirty="0" smtClean="0"/>
              <a:t>応募→表彰</a:t>
            </a:r>
            <a:r>
              <a:rPr kumimoji="1" lang="en-US" altLang="ja-JP" sz="1100" dirty="0" smtClean="0"/>
              <a:t>】</a:t>
            </a:r>
            <a:endParaRPr kumimoji="1" lang="ja-JP" altLang="en-US" sz="1100" dirty="0"/>
          </a:p>
        </p:txBody>
      </p:sp>
      <p:sp>
        <p:nvSpPr>
          <p:cNvPr id="7" name="スライド番号プレースホルダー 6"/>
          <p:cNvSpPr>
            <a:spLocks noGrp="1"/>
          </p:cNvSpPr>
          <p:nvPr>
            <p:ph type="sldNum" sz="quarter" idx="12"/>
          </p:nvPr>
        </p:nvSpPr>
        <p:spPr/>
        <p:txBody>
          <a:bodyPr/>
          <a:lstStyle/>
          <a:p>
            <a:fld id="{EB93A50F-5785-4EC6-9E7C-C6E00FA627EB}" type="slidenum">
              <a:rPr kumimoji="1" lang="ja-JP" altLang="en-US" smtClean="0"/>
              <a:pPr/>
              <a:t>6</a:t>
            </a:fld>
            <a:endParaRPr kumimoji="1" lang="ja-JP" altLang="en-US"/>
          </a:p>
        </p:txBody>
      </p:sp>
    </p:spTree>
    <p:extLst>
      <p:ext uri="{BB962C8B-B14F-4D97-AF65-F5344CB8AC3E}">
        <p14:creationId xmlns:p14="http://schemas.microsoft.com/office/powerpoint/2010/main" val="17720048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0" y="0"/>
            <a:ext cx="9144000" cy="548909"/>
          </a:xfrm>
          <a:prstGeom prst="rect">
            <a:avLst/>
          </a:prstGeom>
          <a:solidFill>
            <a:schemeClr val="accent4"/>
          </a:solidFill>
          <a:ln w="38100">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2400" dirty="0">
                <a:latin typeface="ＭＳ ゴシック" panose="020B0609070205080204" pitchFamily="49" charset="-128"/>
                <a:ea typeface="ＭＳ ゴシック" panose="020B0609070205080204" pitchFamily="49" charset="-128"/>
              </a:rPr>
              <a:t>気候変動アクション環境大臣表彰の</a:t>
            </a:r>
            <a:r>
              <a:rPr lang="ja-JP" altLang="en-US" sz="2400" dirty="0" smtClean="0">
                <a:latin typeface="ＭＳ ゴシック" panose="020B0609070205080204" pitchFamily="49" charset="-128"/>
                <a:ea typeface="ＭＳ ゴシック" panose="020B0609070205080204" pitchFamily="49" charset="-128"/>
              </a:rPr>
              <a:t>対象</a:t>
            </a:r>
            <a:endParaRPr lang="ja-JP" altLang="en-US" sz="2400" dirty="0">
              <a:latin typeface="ＭＳ ゴシック" panose="020B0609070205080204" pitchFamily="49" charset="-128"/>
              <a:ea typeface="ＭＳ ゴシック" panose="020B0609070205080204" pitchFamily="49" charset="-128"/>
            </a:endParaRPr>
          </a:p>
        </p:txBody>
      </p:sp>
      <p:sp>
        <p:nvSpPr>
          <p:cNvPr id="20" name="正方形/長方形 19"/>
          <p:cNvSpPr/>
          <p:nvPr/>
        </p:nvSpPr>
        <p:spPr>
          <a:xfrm>
            <a:off x="8063348" y="101918"/>
            <a:ext cx="961381" cy="3740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350" dirty="0">
                <a:latin typeface="ＭＳ ゴシック" panose="020B0609070205080204" pitchFamily="49" charset="-128"/>
                <a:ea typeface="ＭＳ ゴシック" panose="020B0609070205080204" pitchFamily="49" charset="-128"/>
              </a:rPr>
              <a:t>（参考）</a:t>
            </a:r>
          </a:p>
        </p:txBody>
      </p:sp>
      <p:graphicFrame>
        <p:nvGraphicFramePr>
          <p:cNvPr id="2" name="表 1"/>
          <p:cNvGraphicFramePr>
            <a:graphicFrameLocks noGrp="1"/>
          </p:cNvGraphicFramePr>
          <p:nvPr>
            <p:extLst>
              <p:ext uri="{D42A27DB-BD31-4B8C-83A1-F6EECF244321}">
                <p14:modId xmlns:p14="http://schemas.microsoft.com/office/powerpoint/2010/main" val="1609009834"/>
              </p:ext>
            </p:extLst>
          </p:nvPr>
        </p:nvGraphicFramePr>
        <p:xfrm>
          <a:off x="207818" y="1052946"/>
          <a:ext cx="8816911" cy="5271453"/>
        </p:xfrm>
        <a:graphic>
          <a:graphicData uri="http://schemas.openxmlformats.org/drawingml/2006/table">
            <a:tbl>
              <a:tblPr firstRow="1" bandRow="1">
                <a:tableStyleId>{BDBED569-4797-4DF1-A0F4-6AAB3CD982D8}</a:tableStyleId>
              </a:tblPr>
              <a:tblGrid>
                <a:gridCol w="1122218">
                  <a:extLst>
                    <a:ext uri="{9D8B030D-6E8A-4147-A177-3AD203B41FA5}">
                      <a16:colId xmlns:a16="http://schemas.microsoft.com/office/drawing/2014/main" val="969014868"/>
                    </a:ext>
                  </a:extLst>
                </a:gridCol>
                <a:gridCol w="3657600">
                  <a:extLst>
                    <a:ext uri="{9D8B030D-6E8A-4147-A177-3AD203B41FA5}">
                      <a16:colId xmlns:a16="http://schemas.microsoft.com/office/drawing/2014/main" val="3923529862"/>
                    </a:ext>
                  </a:extLst>
                </a:gridCol>
                <a:gridCol w="4037093">
                  <a:extLst>
                    <a:ext uri="{9D8B030D-6E8A-4147-A177-3AD203B41FA5}">
                      <a16:colId xmlns:a16="http://schemas.microsoft.com/office/drawing/2014/main" val="4112366173"/>
                    </a:ext>
                  </a:extLst>
                </a:gridCol>
              </a:tblGrid>
              <a:tr h="259282">
                <a:tc>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t>（緩和分野）</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t>（適応分野）</a:t>
                      </a:r>
                    </a:p>
                  </a:txBody>
                  <a:tcPr/>
                </a:tc>
                <a:extLst>
                  <a:ext uri="{0D108BD9-81ED-4DB2-BD59-A6C34878D82A}">
                    <a16:rowId xmlns:a16="http://schemas.microsoft.com/office/drawing/2014/main" val="4071475534"/>
                  </a:ext>
                </a:extLst>
              </a:tr>
              <a:tr h="13934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t>開発・製品化部門</a:t>
                      </a:r>
                    </a:p>
                    <a:p>
                      <a:endParaRPr kumimoji="1" lang="ja-JP" alt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省エネ技術、新エネ技術、省エネ製品、省エネ建築のデザイン等、国内外の温室効果ガスの排出を低減する優れた技術の開発によりその製品化を進めたこと（商品化されていないものを含む。）に関する功績。</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 農林水産業、自然災害、水資源・水環境、自然生態系、健康等の各分野で、気候変動の影響による国内外の被害を回避又は低減する優れた技術の開発により、その製品化を進めたこと（商品化されていないものを含む。）に関する功績。</a:t>
                      </a:r>
                    </a:p>
                  </a:txBody>
                  <a:tcPr/>
                </a:tc>
                <a:extLst>
                  <a:ext uri="{0D108BD9-81ED-4DB2-BD59-A6C34878D82A}">
                    <a16:rowId xmlns:a16="http://schemas.microsoft.com/office/drawing/2014/main" val="2474866115"/>
                  </a:ext>
                </a:extLst>
              </a:tr>
              <a:tr h="2149243">
                <a:tc>
                  <a:txBody>
                    <a:bodyPr/>
                    <a:lstStyle/>
                    <a:p>
                      <a:r>
                        <a:rPr lang="ja-JP" altLang="en-US" sz="1600" dirty="0" smtClean="0"/>
                        <a:t>先進導入・</a:t>
                      </a:r>
                      <a:endParaRPr lang="en-US" altLang="ja-JP" sz="1600" dirty="0" smtClean="0"/>
                    </a:p>
                    <a:p>
                      <a:r>
                        <a:rPr lang="ja-JP" altLang="en-US" sz="1600" dirty="0" smtClean="0"/>
                        <a:t>積極実践部門</a:t>
                      </a:r>
                    </a:p>
                    <a:p>
                      <a:endParaRPr kumimoji="1" lang="ja-JP" alt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コージェネレーション、ヒートポンプ、新エネ製品、省エネ製品、省エネ型新交通システム、省エネ建物、</a:t>
                      </a:r>
                      <a:r>
                        <a:rPr lang="en-US" altLang="ja-JP" sz="1400" dirty="0" smtClean="0"/>
                        <a:t>ESG</a:t>
                      </a:r>
                      <a:r>
                        <a:rPr lang="ja-JP" altLang="en-US" sz="1400" dirty="0" smtClean="0"/>
                        <a:t>投資、脱炭素経営等、国内外の温室効果ガスの排出を低減する技術や製品、企業戦略の大規模導入・先導的導入及び積極的な活用、地球温暖化防止に資するライフスタイルや、地域における効果的な節電等に関する積極的な実践に関する功績。</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農林水産業、自然災害、水資源・水環境、自然生態系、健康等の各分野で、気候変動の影響による国内外の被害を回避又は低減する優れた適応策の先進的導入及び積極的実践、企業や地域等の気候変動への強靱性や持続可能性の向上を目的とした気候変動リスク分析及び適応策の導入における積極的かつ先進的な取組に関する功績。</a:t>
                      </a:r>
                    </a:p>
                  </a:txBody>
                  <a:tcPr/>
                </a:tc>
                <a:extLst>
                  <a:ext uri="{0D108BD9-81ED-4DB2-BD59-A6C34878D82A}">
                    <a16:rowId xmlns:a16="http://schemas.microsoft.com/office/drawing/2014/main" val="3307838035"/>
                  </a:ext>
                </a:extLst>
              </a:tr>
              <a:tr h="1393465">
                <a:tc>
                  <a:txBody>
                    <a:bodyPr/>
                    <a:lstStyle/>
                    <a:p>
                      <a:r>
                        <a:rPr lang="ja-JP" altLang="en-US" sz="1600" dirty="0" smtClean="0"/>
                        <a:t>普及・促進部門</a:t>
                      </a:r>
                      <a:endParaRPr lang="ja-JP" altLang="en-US" sz="1600" dirty="0">
                        <a:latin typeface="ＭＳ ゴシック" panose="020B0609070205080204" pitchFamily="49" charset="-128"/>
                        <a:ea typeface="ＭＳ ゴシック" panose="020B0609070205080204" pitchFamily="49" charset="-128"/>
                      </a:endParaRPr>
                    </a:p>
                  </a:txBody>
                  <a:tcPr/>
                </a:tc>
                <a:tc gridSpan="2">
                  <a:txBody>
                    <a:bodyPr/>
                    <a:lstStyle/>
                    <a:p>
                      <a:r>
                        <a:rPr lang="ja-JP" altLang="en-US" sz="1400" dirty="0" smtClean="0"/>
                        <a:t>地球温暖化防止に資するライフスタイル普及・促進活動、地域における効果的な節電に関する普及・促進活動、植林活動等、気候変動を防止する活動や、地域における農林水産業、自然災害、水資源・水環境、自然生態系、健康等の各分野での気候変動への適応に関する普及・促進活動、気候変動の影響等に関する情報の収集・発信、その他学校や市民、企業内における教育・普及・啓発・持続可能な未来に向けた価値観、行動、ライフスタイルの変容等継続的な取組（活動実績が概ね３年以上の継続性を有すること。）に関する功績。</a:t>
                      </a:r>
                      <a:endParaRPr lang="ja-JP" altLang="en-US" sz="1400" dirty="0">
                        <a:latin typeface="ＭＳ ゴシック" panose="020B0609070205080204" pitchFamily="49" charset="-128"/>
                        <a:ea typeface="ＭＳ ゴシック" panose="020B0609070205080204" pitchFamily="49" charset="-128"/>
                      </a:endParaRPr>
                    </a:p>
                  </a:txBody>
                  <a:tcPr/>
                </a:tc>
                <a:tc hMerge="1">
                  <a:txBody>
                    <a:bodyPr/>
                    <a:lstStyle/>
                    <a:p>
                      <a:endParaRPr kumimoji="1" lang="ja-JP" altLang="en-US" dirty="0"/>
                    </a:p>
                  </a:txBody>
                  <a:tcPr/>
                </a:tc>
                <a:extLst>
                  <a:ext uri="{0D108BD9-81ED-4DB2-BD59-A6C34878D82A}">
                    <a16:rowId xmlns:a16="http://schemas.microsoft.com/office/drawing/2014/main" val="2747779905"/>
                  </a:ext>
                </a:extLst>
              </a:tr>
            </a:tbl>
          </a:graphicData>
        </a:graphic>
      </p:graphicFrame>
      <p:sp>
        <p:nvSpPr>
          <p:cNvPr id="5" name="テキスト ボックス 4"/>
          <p:cNvSpPr txBox="1"/>
          <p:nvPr/>
        </p:nvSpPr>
        <p:spPr>
          <a:xfrm>
            <a:off x="2757057" y="6324399"/>
            <a:ext cx="5957455" cy="261610"/>
          </a:xfrm>
          <a:prstGeom prst="rect">
            <a:avLst/>
          </a:prstGeom>
          <a:noFill/>
        </p:spPr>
        <p:txBody>
          <a:bodyPr wrap="square" rtlCol="0">
            <a:spAutoFit/>
          </a:bodyPr>
          <a:lstStyle/>
          <a:p>
            <a:pPr lvl="0" defTabSz="914400">
              <a:defRPr/>
            </a:pPr>
            <a:r>
              <a:rPr kumimoji="1" lang="en-US" altLang="ja-JP" sz="1100" dirty="0" smtClean="0"/>
              <a:t>※</a:t>
            </a:r>
            <a:r>
              <a:rPr kumimoji="1" lang="ja-JP" altLang="en-US" sz="1100" dirty="0" smtClean="0"/>
              <a:t>緩和分野と適応分野の両方の取組みをしている者に</a:t>
            </a:r>
            <a:r>
              <a:rPr kumimoji="1" lang="ja-JP" altLang="en-US" sz="1100" dirty="0"/>
              <a:t>ついては、緩和・適応分野</a:t>
            </a:r>
            <a:r>
              <a:rPr kumimoji="1" lang="ja-JP" altLang="en-US" sz="1100" dirty="0" smtClean="0"/>
              <a:t>にて募集</a:t>
            </a:r>
            <a:endParaRPr kumimoji="1" lang="ja-JP" altLang="en-US" sz="1100" dirty="0"/>
          </a:p>
        </p:txBody>
      </p:sp>
      <p:sp>
        <p:nvSpPr>
          <p:cNvPr id="6" name="スライド番号プレースホルダー 5"/>
          <p:cNvSpPr>
            <a:spLocks noGrp="1"/>
          </p:cNvSpPr>
          <p:nvPr>
            <p:ph type="sldNum" sz="quarter" idx="12"/>
          </p:nvPr>
        </p:nvSpPr>
        <p:spPr/>
        <p:txBody>
          <a:bodyPr/>
          <a:lstStyle/>
          <a:p>
            <a:fld id="{EB93A50F-5785-4EC6-9E7C-C6E00FA627EB}" type="slidenum">
              <a:rPr kumimoji="1" lang="ja-JP" altLang="en-US" smtClean="0"/>
              <a:pPr/>
              <a:t>7</a:t>
            </a:fld>
            <a:endParaRPr kumimoji="1" lang="ja-JP" altLang="en-US"/>
          </a:p>
        </p:txBody>
      </p:sp>
    </p:spTree>
    <p:extLst>
      <p:ext uri="{BB962C8B-B14F-4D97-AF65-F5344CB8AC3E}">
        <p14:creationId xmlns:p14="http://schemas.microsoft.com/office/powerpoint/2010/main" val="40721418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94855" y="1333592"/>
            <a:ext cx="8271164" cy="1354217"/>
          </a:xfrm>
          <a:prstGeom prst="rect">
            <a:avLst/>
          </a:prstGeom>
          <a:noFill/>
        </p:spPr>
        <p:txBody>
          <a:bodyPr wrap="square" rtlCol="0">
            <a:spAutoFit/>
          </a:bodyPr>
          <a:lstStyle/>
          <a:p>
            <a:r>
              <a:rPr lang="ja-JP" altLang="en-US" b="1" dirty="0">
                <a:latin typeface="ＭＳ ゴシック" panose="020B0609070205080204" pitchFamily="49" charset="-128"/>
                <a:ea typeface="ＭＳ ゴシック" panose="020B0609070205080204" pitchFamily="49" charset="-128"/>
              </a:rPr>
              <a:t>〇従来</a:t>
            </a:r>
            <a:endParaRPr lang="en-US" altLang="ja-JP" b="1" dirty="0">
              <a:latin typeface="ＭＳ ゴシック" panose="020B0609070205080204" pitchFamily="49" charset="-128"/>
              <a:ea typeface="ＭＳ ゴシック" panose="020B0609070205080204" pitchFamily="49" charset="-128"/>
            </a:endParaRPr>
          </a:p>
          <a:p>
            <a:r>
              <a:rPr lang="ja-JP" altLang="en-US" sz="1600" dirty="0" smtClean="0">
                <a:latin typeface="ＭＳ ゴシック" panose="020B0609070205080204" pitchFamily="49" charset="-128"/>
                <a:ea typeface="ＭＳ ゴシック" panose="020B0609070205080204" pitchFamily="49" charset="-128"/>
              </a:rPr>
              <a:t>（募集方法）</a:t>
            </a:r>
            <a:r>
              <a:rPr lang="ja-JP" altLang="ja-JP" sz="1600" dirty="0" smtClean="0">
                <a:latin typeface="ＭＳ ゴシック" panose="020B0609070205080204" pitchFamily="49" charset="-128"/>
                <a:ea typeface="ＭＳ ゴシック" panose="020B0609070205080204" pitchFamily="49" charset="-128"/>
              </a:rPr>
              <a:t>企業</a:t>
            </a:r>
            <a:r>
              <a:rPr lang="ja-JP" altLang="ja-JP" sz="1600" dirty="0">
                <a:latin typeface="ＭＳ ゴシック" panose="020B0609070205080204" pitchFamily="49" charset="-128"/>
                <a:ea typeface="ＭＳ ゴシック" panose="020B0609070205080204" pitchFamily="49" charset="-128"/>
              </a:rPr>
              <a:t>での省エネ・省ＣＯ２行動や、府域の工場等の製造プロセスの改善等、前年度事業活動において温室効果ガス排出量削減の取組みを推進している事業者を募集し、応募があった事業者を受賞候補者とする</a:t>
            </a:r>
            <a:r>
              <a:rPr lang="ja-JP" altLang="ja-JP" sz="1600" dirty="0" smtClean="0">
                <a:latin typeface="ＭＳ ゴシック" panose="020B0609070205080204" pitchFamily="49" charset="-128"/>
                <a:ea typeface="ＭＳ ゴシック" panose="020B0609070205080204" pitchFamily="49" charset="-128"/>
              </a:rPr>
              <a:t>。</a:t>
            </a:r>
            <a:endParaRPr lang="en-US" altLang="ja-JP" sz="1600" dirty="0" smtClean="0">
              <a:latin typeface="ＭＳ ゴシック" panose="020B0609070205080204" pitchFamily="49" charset="-128"/>
              <a:ea typeface="ＭＳ ゴシック" panose="020B0609070205080204" pitchFamily="49" charset="-128"/>
            </a:endParaRPr>
          </a:p>
          <a:p>
            <a:r>
              <a:rPr lang="ja-JP" altLang="en-US" sz="1600" dirty="0" smtClean="0">
                <a:latin typeface="ＭＳ ゴシック" panose="020B0609070205080204" pitchFamily="49" charset="-128"/>
                <a:ea typeface="ＭＳ ゴシック" panose="020B0609070205080204" pitchFamily="49" charset="-128"/>
              </a:rPr>
              <a:t>（募集期間）</a:t>
            </a:r>
            <a:r>
              <a:rPr lang="en-US" altLang="ja-JP" sz="1600" dirty="0" smtClean="0">
                <a:latin typeface="ＭＳ ゴシック" panose="020B0609070205080204" pitchFamily="49" charset="-128"/>
                <a:ea typeface="ＭＳ ゴシック" panose="020B0609070205080204" pitchFamily="49" charset="-128"/>
              </a:rPr>
              <a:t>10</a:t>
            </a:r>
            <a:r>
              <a:rPr lang="ja-JP" altLang="en-US" sz="1600" dirty="0" smtClean="0">
                <a:latin typeface="ＭＳ ゴシック" panose="020B0609070205080204" pitchFamily="49" charset="-128"/>
                <a:ea typeface="ＭＳ ゴシック" panose="020B0609070205080204" pitchFamily="49" charset="-128"/>
              </a:rPr>
              <a:t>～</a:t>
            </a:r>
            <a:r>
              <a:rPr lang="en-US" altLang="ja-JP" sz="1600" dirty="0" smtClean="0">
                <a:latin typeface="ＭＳ ゴシック" panose="020B0609070205080204" pitchFamily="49" charset="-128"/>
                <a:ea typeface="ＭＳ ゴシック" panose="020B0609070205080204" pitchFamily="49" charset="-128"/>
              </a:rPr>
              <a:t>11</a:t>
            </a:r>
            <a:r>
              <a:rPr lang="ja-JP" altLang="en-US" sz="1600" dirty="0" smtClean="0">
                <a:latin typeface="ＭＳ ゴシック" panose="020B0609070205080204" pitchFamily="49" charset="-128"/>
                <a:ea typeface="ＭＳ ゴシック" panose="020B0609070205080204" pitchFamily="49" charset="-128"/>
              </a:rPr>
              <a:t>月頃の２か月程度</a:t>
            </a:r>
            <a:endParaRPr lang="ja-JP" altLang="ja-JP" sz="1600" dirty="0">
              <a:latin typeface="ＭＳ ゴシック" panose="020B0609070205080204" pitchFamily="49" charset="-128"/>
              <a:ea typeface="ＭＳ ゴシック" panose="020B0609070205080204" pitchFamily="49" charset="-128"/>
            </a:endParaRPr>
          </a:p>
        </p:txBody>
      </p:sp>
      <p:sp>
        <p:nvSpPr>
          <p:cNvPr id="11" name="テキスト ボックス 10"/>
          <p:cNvSpPr txBox="1"/>
          <p:nvPr/>
        </p:nvSpPr>
        <p:spPr>
          <a:xfrm>
            <a:off x="374071" y="5040068"/>
            <a:ext cx="8271164" cy="1107996"/>
          </a:xfrm>
          <a:prstGeom prst="rect">
            <a:avLst/>
          </a:prstGeom>
          <a:noFill/>
        </p:spPr>
        <p:txBody>
          <a:bodyPr wrap="square" rtlCol="0">
            <a:spAutoFit/>
          </a:bodyPr>
          <a:lstStyle/>
          <a:p>
            <a:r>
              <a:rPr lang="ja-JP" altLang="en-US" b="1" dirty="0">
                <a:latin typeface="ＭＳ ゴシック" panose="020B0609070205080204" pitchFamily="49" charset="-128"/>
                <a:ea typeface="ＭＳ ゴシック" panose="020B0609070205080204" pitchFamily="49" charset="-128"/>
              </a:rPr>
              <a:t>〇変更後</a:t>
            </a:r>
            <a:endParaRPr lang="en-US" altLang="ja-JP" b="1" dirty="0">
              <a:latin typeface="ＭＳ ゴシック" panose="020B0609070205080204" pitchFamily="49" charset="-128"/>
              <a:ea typeface="ＭＳ ゴシック" panose="020B0609070205080204" pitchFamily="49" charset="-128"/>
            </a:endParaRPr>
          </a:p>
          <a:p>
            <a:r>
              <a:rPr lang="ja-JP" altLang="en-US" sz="1600" dirty="0" smtClean="0">
                <a:latin typeface="ＭＳ ゴシック" panose="020B0609070205080204" pitchFamily="49" charset="-128"/>
                <a:ea typeface="ＭＳ ゴシック" panose="020B0609070205080204" pitchFamily="49" charset="-128"/>
              </a:rPr>
              <a:t>（</a:t>
            </a:r>
            <a:r>
              <a:rPr lang="ja-JP" altLang="en-US" sz="1600" dirty="0">
                <a:latin typeface="ＭＳ ゴシック" panose="020B0609070205080204" pitchFamily="49" charset="-128"/>
                <a:ea typeface="ＭＳ ゴシック" panose="020B0609070205080204" pitchFamily="49" charset="-128"/>
              </a:rPr>
              <a:t>募集方法）</a:t>
            </a:r>
            <a:r>
              <a:rPr lang="ja-JP" altLang="ja-JP" sz="1600" dirty="0" smtClean="0">
                <a:latin typeface="ＭＳ ゴシック" panose="020B0609070205080204" pitchFamily="49" charset="-128"/>
                <a:ea typeface="ＭＳ ゴシック" panose="020B0609070205080204" pitchFamily="49" charset="-128"/>
              </a:rPr>
              <a:t>従来</a:t>
            </a:r>
            <a:r>
              <a:rPr lang="ja-JP" altLang="ja-JP" sz="1600" dirty="0">
                <a:latin typeface="ＭＳ ゴシック" panose="020B0609070205080204" pitchFamily="49" charset="-128"/>
                <a:ea typeface="ＭＳ ゴシック" panose="020B0609070205080204" pitchFamily="49" charset="-128"/>
              </a:rPr>
              <a:t>の募集</a:t>
            </a:r>
            <a:r>
              <a:rPr lang="ja-JP" altLang="en-US" sz="1600" dirty="0">
                <a:latin typeface="ＭＳ ゴシック" panose="020B0609070205080204" pitchFamily="49" charset="-128"/>
                <a:ea typeface="ＭＳ ゴシック" panose="020B0609070205080204" pitchFamily="49" charset="-128"/>
              </a:rPr>
              <a:t>（</a:t>
            </a:r>
            <a:r>
              <a:rPr lang="ja-JP" altLang="en-US" sz="1600" b="1" dirty="0">
                <a:latin typeface="ＭＳ ゴシック" panose="020B0609070205080204" pitchFamily="49" charset="-128"/>
                <a:ea typeface="ＭＳ ゴシック" panose="020B0609070205080204" pitchFamily="49" charset="-128"/>
              </a:rPr>
              <a:t>自薦</a:t>
            </a:r>
            <a:r>
              <a:rPr lang="ja-JP" altLang="en-US" sz="1600" dirty="0">
                <a:latin typeface="ＭＳ ゴシック" panose="020B0609070205080204" pitchFamily="49" charset="-128"/>
                <a:ea typeface="ＭＳ ゴシック" panose="020B0609070205080204" pitchFamily="49" charset="-128"/>
              </a:rPr>
              <a:t>）</a:t>
            </a:r>
            <a:r>
              <a:rPr lang="ja-JP" altLang="ja-JP" sz="1600" dirty="0">
                <a:latin typeface="ＭＳ ゴシック" panose="020B0609070205080204" pitchFamily="49" charset="-128"/>
                <a:ea typeface="ＭＳ ゴシック" panose="020B0609070205080204" pitchFamily="49" charset="-128"/>
              </a:rPr>
              <a:t>に加え、</a:t>
            </a:r>
            <a:r>
              <a:rPr lang="ja-JP" altLang="ja-JP" sz="1600" b="1" u="sng" dirty="0">
                <a:latin typeface="ＭＳ ゴシック" panose="020B0609070205080204" pitchFamily="49" charset="-128"/>
                <a:ea typeface="ＭＳ ゴシック" panose="020B0609070205080204" pitchFamily="49" charset="-128"/>
              </a:rPr>
              <a:t>推薦</a:t>
            </a:r>
            <a:r>
              <a:rPr lang="ja-JP" altLang="en-US" sz="1600" b="1" u="sng" dirty="0">
                <a:latin typeface="ＭＳ ゴシック" panose="020B0609070205080204" pitchFamily="49" charset="-128"/>
                <a:ea typeface="ＭＳ ゴシック" panose="020B0609070205080204" pitchFamily="49" charset="-128"/>
              </a:rPr>
              <a:t>（他薦）による募集</a:t>
            </a:r>
            <a:r>
              <a:rPr lang="ja-JP" altLang="ja-JP" sz="1600" dirty="0">
                <a:latin typeface="ＭＳ ゴシック" panose="020B0609070205080204" pitchFamily="49" charset="-128"/>
                <a:ea typeface="ＭＳ ゴシック" panose="020B0609070205080204" pitchFamily="49" charset="-128"/>
              </a:rPr>
              <a:t>を</a:t>
            </a:r>
            <a:r>
              <a:rPr lang="ja-JP" altLang="en-US" sz="1600" dirty="0" smtClean="0">
                <a:latin typeface="ＭＳ ゴシック" panose="020B0609070205080204" pitchFamily="49" charset="-128"/>
                <a:ea typeface="ＭＳ ゴシック" panose="020B0609070205080204" pitchFamily="49" charset="-128"/>
              </a:rPr>
              <a:t>行う</a:t>
            </a:r>
            <a:r>
              <a:rPr lang="ja-JP" altLang="ja-JP" sz="1600" dirty="0" smtClean="0">
                <a:latin typeface="ＭＳ ゴシック" panose="020B0609070205080204" pitchFamily="49" charset="-128"/>
                <a:ea typeface="ＭＳ ゴシック" panose="020B0609070205080204" pitchFamily="49" charset="-128"/>
              </a:rPr>
              <a:t>。</a:t>
            </a:r>
            <a:endParaRPr lang="en-US" altLang="ja-JP" sz="1600" dirty="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想定推薦依頼先（市町村、関西経済連合会、大阪商工会議所、中小企業同友会など</a:t>
            </a:r>
            <a:r>
              <a:rPr lang="ja-JP" altLang="en-US" sz="1600" dirty="0" smtClean="0">
                <a:latin typeface="ＭＳ ゴシック" panose="020B0609070205080204" pitchFamily="49" charset="-128"/>
                <a:ea typeface="ＭＳ ゴシック" panose="020B0609070205080204" pitchFamily="49" charset="-128"/>
              </a:rPr>
              <a:t>）</a:t>
            </a:r>
            <a:endParaRPr lang="en-US" altLang="ja-JP" sz="1600" dirty="0" smtClean="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（募集期間</a:t>
            </a:r>
            <a:r>
              <a:rPr lang="ja-JP" altLang="en-US" sz="1600" dirty="0" smtClean="0">
                <a:latin typeface="ＭＳ ゴシック" panose="020B0609070205080204" pitchFamily="49" charset="-128"/>
                <a:ea typeface="ＭＳ ゴシック" panose="020B0609070205080204" pitchFamily="49" charset="-128"/>
              </a:rPr>
              <a:t>）９～</a:t>
            </a:r>
            <a:r>
              <a:rPr lang="en-US" altLang="ja-JP" sz="1600" dirty="0" smtClean="0">
                <a:latin typeface="ＭＳ ゴシック" panose="020B0609070205080204" pitchFamily="49" charset="-128"/>
                <a:ea typeface="ＭＳ ゴシック" panose="020B0609070205080204" pitchFamily="49" charset="-128"/>
              </a:rPr>
              <a:t>11</a:t>
            </a:r>
            <a:r>
              <a:rPr lang="ja-JP" altLang="en-US" sz="1600" dirty="0" smtClean="0">
                <a:latin typeface="ＭＳ ゴシック" panose="020B0609070205080204" pitchFamily="49" charset="-128"/>
                <a:ea typeface="ＭＳ ゴシック" panose="020B0609070205080204" pitchFamily="49" charset="-128"/>
              </a:rPr>
              <a:t>月の３か月程度</a:t>
            </a:r>
            <a:endParaRPr lang="ja-JP" altLang="ja-JP" sz="1600" dirty="0">
              <a:latin typeface="ＭＳ ゴシック" panose="020B0609070205080204" pitchFamily="49" charset="-128"/>
              <a:ea typeface="ＭＳ ゴシック" panose="020B0609070205080204" pitchFamily="49"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531432742"/>
              </p:ext>
            </p:extLst>
          </p:nvPr>
        </p:nvGraphicFramePr>
        <p:xfrm>
          <a:off x="96983" y="3023029"/>
          <a:ext cx="8908468" cy="1553674"/>
        </p:xfrm>
        <a:graphic>
          <a:graphicData uri="http://schemas.openxmlformats.org/drawingml/2006/table">
            <a:tbl>
              <a:tblPr firstRow="1" firstCol="1" bandRow="1">
                <a:tableStyleId>{BDBED569-4797-4DF1-A0F4-6AAB3CD982D8}</a:tableStyleId>
              </a:tblPr>
              <a:tblGrid>
                <a:gridCol w="783903">
                  <a:extLst>
                    <a:ext uri="{9D8B030D-6E8A-4147-A177-3AD203B41FA5}">
                      <a16:colId xmlns:a16="http://schemas.microsoft.com/office/drawing/2014/main" val="631043993"/>
                    </a:ext>
                  </a:extLst>
                </a:gridCol>
                <a:gridCol w="828575">
                  <a:extLst>
                    <a:ext uri="{9D8B030D-6E8A-4147-A177-3AD203B41FA5}">
                      <a16:colId xmlns:a16="http://schemas.microsoft.com/office/drawing/2014/main" val="2062330378"/>
                    </a:ext>
                  </a:extLst>
                </a:gridCol>
                <a:gridCol w="500539">
                  <a:extLst>
                    <a:ext uri="{9D8B030D-6E8A-4147-A177-3AD203B41FA5}">
                      <a16:colId xmlns:a16="http://schemas.microsoft.com/office/drawing/2014/main" val="623564483"/>
                    </a:ext>
                  </a:extLst>
                </a:gridCol>
                <a:gridCol w="522727">
                  <a:extLst>
                    <a:ext uri="{9D8B030D-6E8A-4147-A177-3AD203B41FA5}">
                      <a16:colId xmlns:a16="http://schemas.microsoft.com/office/drawing/2014/main" val="954701067"/>
                    </a:ext>
                  </a:extLst>
                </a:gridCol>
                <a:gridCol w="522727">
                  <a:extLst>
                    <a:ext uri="{9D8B030D-6E8A-4147-A177-3AD203B41FA5}">
                      <a16:colId xmlns:a16="http://schemas.microsoft.com/office/drawing/2014/main" val="2495160034"/>
                    </a:ext>
                  </a:extLst>
                </a:gridCol>
                <a:gridCol w="522727">
                  <a:extLst>
                    <a:ext uri="{9D8B030D-6E8A-4147-A177-3AD203B41FA5}">
                      <a16:colId xmlns:a16="http://schemas.microsoft.com/office/drawing/2014/main" val="3464037162"/>
                    </a:ext>
                  </a:extLst>
                </a:gridCol>
                <a:gridCol w="522727">
                  <a:extLst>
                    <a:ext uri="{9D8B030D-6E8A-4147-A177-3AD203B41FA5}">
                      <a16:colId xmlns:a16="http://schemas.microsoft.com/office/drawing/2014/main" val="1898937256"/>
                    </a:ext>
                  </a:extLst>
                </a:gridCol>
                <a:gridCol w="522727">
                  <a:extLst>
                    <a:ext uri="{9D8B030D-6E8A-4147-A177-3AD203B41FA5}">
                      <a16:colId xmlns:a16="http://schemas.microsoft.com/office/drawing/2014/main" val="745914834"/>
                    </a:ext>
                  </a:extLst>
                </a:gridCol>
                <a:gridCol w="522727">
                  <a:extLst>
                    <a:ext uri="{9D8B030D-6E8A-4147-A177-3AD203B41FA5}">
                      <a16:colId xmlns:a16="http://schemas.microsoft.com/office/drawing/2014/main" val="184675651"/>
                    </a:ext>
                  </a:extLst>
                </a:gridCol>
                <a:gridCol w="522727">
                  <a:extLst>
                    <a:ext uri="{9D8B030D-6E8A-4147-A177-3AD203B41FA5}">
                      <a16:colId xmlns:a16="http://schemas.microsoft.com/office/drawing/2014/main" val="2944466717"/>
                    </a:ext>
                  </a:extLst>
                </a:gridCol>
                <a:gridCol w="522727">
                  <a:extLst>
                    <a:ext uri="{9D8B030D-6E8A-4147-A177-3AD203B41FA5}">
                      <a16:colId xmlns:a16="http://schemas.microsoft.com/office/drawing/2014/main" val="2791360575"/>
                    </a:ext>
                  </a:extLst>
                </a:gridCol>
                <a:gridCol w="522727">
                  <a:extLst>
                    <a:ext uri="{9D8B030D-6E8A-4147-A177-3AD203B41FA5}">
                      <a16:colId xmlns:a16="http://schemas.microsoft.com/office/drawing/2014/main" val="2566503013"/>
                    </a:ext>
                  </a:extLst>
                </a:gridCol>
                <a:gridCol w="522727">
                  <a:extLst>
                    <a:ext uri="{9D8B030D-6E8A-4147-A177-3AD203B41FA5}">
                      <a16:colId xmlns:a16="http://schemas.microsoft.com/office/drawing/2014/main" val="3919487858"/>
                    </a:ext>
                  </a:extLst>
                </a:gridCol>
                <a:gridCol w="522727">
                  <a:extLst>
                    <a:ext uri="{9D8B030D-6E8A-4147-A177-3AD203B41FA5}">
                      <a16:colId xmlns:a16="http://schemas.microsoft.com/office/drawing/2014/main" val="1978078102"/>
                    </a:ext>
                  </a:extLst>
                </a:gridCol>
                <a:gridCol w="522727">
                  <a:extLst>
                    <a:ext uri="{9D8B030D-6E8A-4147-A177-3AD203B41FA5}">
                      <a16:colId xmlns:a16="http://schemas.microsoft.com/office/drawing/2014/main" val="3385975719"/>
                    </a:ext>
                  </a:extLst>
                </a:gridCol>
                <a:gridCol w="522727">
                  <a:extLst>
                    <a:ext uri="{9D8B030D-6E8A-4147-A177-3AD203B41FA5}">
                      <a16:colId xmlns:a16="http://schemas.microsoft.com/office/drawing/2014/main" val="4012298496"/>
                    </a:ext>
                  </a:extLst>
                </a:gridCol>
              </a:tblGrid>
              <a:tr h="292967">
                <a:tc>
                  <a:txBody>
                    <a:bodyPr/>
                    <a:lstStyle/>
                    <a:p>
                      <a:pPr algn="ctr">
                        <a:lnSpc>
                          <a:spcPts val="1800"/>
                        </a:lnSpc>
                        <a:spcAft>
                          <a:spcPts val="0"/>
                        </a:spcAft>
                      </a:pPr>
                      <a:r>
                        <a:rPr lang="ja-JP" sz="1400" dirty="0"/>
                        <a:t>年度</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ja-JP" sz="1400" dirty="0"/>
                        <a:t>（年度）</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en-US" sz="1400" dirty="0" smtClean="0"/>
                        <a:t>2007</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en-US" sz="1400" dirty="0" smtClean="0"/>
                        <a:t>2008</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en-US" sz="1400" dirty="0" smtClean="0"/>
                        <a:t>2009</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en-US" sz="1400" dirty="0" smtClean="0"/>
                        <a:t>2010</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en-US" sz="1400" dirty="0" smtClean="0"/>
                        <a:t>2011</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en-US" sz="1400" dirty="0" smtClean="0"/>
                        <a:t>2012</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en-US" sz="1400" dirty="0"/>
                        <a:t>2013</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en-US" sz="1400" dirty="0"/>
                        <a:t>2014</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en-US" sz="1400" dirty="0"/>
                        <a:t>2015</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en-US" sz="1400" dirty="0"/>
                        <a:t>2016</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en-US" sz="1400" dirty="0"/>
                        <a:t>2017</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en-US" sz="1400" dirty="0"/>
                        <a:t>2018</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en-US" sz="1400" dirty="0"/>
                        <a:t>2019</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en-US" altLang="ja-JP" sz="1400" dirty="0" smtClean="0">
                          <a:latin typeface="ＭＳ ゴシック" panose="020B0609070205080204" pitchFamily="49" charset="-128"/>
                          <a:ea typeface="ＭＳ ゴシック" panose="020B0609070205080204" pitchFamily="49" charset="-128"/>
                        </a:rPr>
                        <a:t>2020</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extLst>
                  <a:ext uri="{0D108BD9-81ED-4DB2-BD59-A6C34878D82A}">
                    <a16:rowId xmlns:a16="http://schemas.microsoft.com/office/drawing/2014/main" val="3919394586"/>
                  </a:ext>
                </a:extLst>
              </a:tr>
              <a:tr h="292967">
                <a:tc>
                  <a:txBody>
                    <a:bodyPr/>
                    <a:lstStyle/>
                    <a:p>
                      <a:pPr algn="ctr">
                        <a:lnSpc>
                          <a:spcPts val="1800"/>
                        </a:lnSpc>
                        <a:spcAft>
                          <a:spcPts val="0"/>
                        </a:spcAft>
                      </a:pPr>
                      <a:r>
                        <a:rPr lang="ja-JP" sz="1400" dirty="0"/>
                        <a:t>大阪府知事賞</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en-US" sz="1400" dirty="0"/>
                        <a:t>(</a:t>
                      </a:r>
                      <a:r>
                        <a:rPr lang="ja-JP" sz="1400" dirty="0"/>
                        <a:t>件</a:t>
                      </a:r>
                      <a:r>
                        <a:rPr lang="en-US" sz="1400" dirty="0"/>
                        <a:t>)</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ja-JP" altLang="en-US" sz="1400" dirty="0" smtClean="0">
                          <a:latin typeface="ＭＳ ゴシック" panose="020B0609070205080204" pitchFamily="49" charset="-128"/>
                          <a:ea typeface="ＭＳ ゴシック" panose="020B0609070205080204" pitchFamily="49" charset="-128"/>
                        </a:rPr>
                        <a:t>０</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ja-JP" altLang="en-US" sz="1400" dirty="0">
                          <a:latin typeface="+mn-lt"/>
                          <a:ea typeface="+mn-ea"/>
                        </a:rPr>
                        <a:t>０</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ja-JP" altLang="en-US" sz="1400" dirty="0">
                          <a:latin typeface="+mn-lt"/>
                          <a:ea typeface="+mn-ea"/>
                        </a:rPr>
                        <a:t>４</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ja-JP" altLang="en-US" sz="1400" dirty="0">
                          <a:latin typeface="+mn-lt"/>
                          <a:ea typeface="+mn-ea"/>
                        </a:rPr>
                        <a:t>０</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ja-JP" sz="1400" dirty="0"/>
                        <a:t>１</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ja-JP" altLang="en-US" sz="1400" dirty="0" smtClean="0">
                          <a:latin typeface="ＭＳ ゴシック" panose="020B0609070205080204" pitchFamily="49" charset="-128"/>
                          <a:ea typeface="ＭＳ ゴシック" panose="020B0609070205080204" pitchFamily="49" charset="-128"/>
                        </a:rPr>
                        <a:t>４</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ja-JP" sz="1400" dirty="0"/>
                        <a:t>１</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ja-JP" sz="1400" dirty="0"/>
                        <a:t>１</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ja-JP" sz="1400" dirty="0"/>
                        <a:t>１</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ja-JP" sz="1400" dirty="0"/>
                        <a:t>１</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ja-JP" sz="1400" dirty="0"/>
                        <a:t>１</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ja-JP" sz="1400" dirty="0"/>
                        <a:t>１</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ja-JP" sz="1400" dirty="0"/>
                        <a:t>０</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ja-JP" altLang="en-US" sz="1400" dirty="0" smtClean="0">
                          <a:latin typeface="ＭＳ ゴシック" panose="020B0609070205080204" pitchFamily="49" charset="-128"/>
                          <a:ea typeface="ＭＳ ゴシック" panose="020B0609070205080204" pitchFamily="49" charset="-128"/>
                        </a:rPr>
                        <a:t>１</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extLst>
                  <a:ext uri="{0D108BD9-81ED-4DB2-BD59-A6C34878D82A}">
                    <a16:rowId xmlns:a16="http://schemas.microsoft.com/office/drawing/2014/main" val="1633127208"/>
                  </a:ext>
                </a:extLst>
              </a:tr>
              <a:tr h="292967">
                <a:tc>
                  <a:txBody>
                    <a:bodyPr/>
                    <a:lstStyle/>
                    <a:p>
                      <a:pPr algn="ctr">
                        <a:lnSpc>
                          <a:spcPts val="1800"/>
                        </a:lnSpc>
                        <a:spcAft>
                          <a:spcPts val="0"/>
                        </a:spcAft>
                      </a:pPr>
                      <a:r>
                        <a:rPr lang="ja-JP" sz="1400"/>
                        <a:t>優秀賞</a:t>
                      </a:r>
                      <a:endParaRPr lang="ja-JP" sz="140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ja-JP" sz="1400"/>
                        <a:t>（件）</a:t>
                      </a:r>
                      <a:endParaRPr lang="ja-JP" sz="140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ja-JP" altLang="en-US" sz="1400" dirty="0">
                          <a:latin typeface="+mn-lt"/>
                          <a:ea typeface="+mn-ea"/>
                        </a:rPr>
                        <a:t>８</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ja-JP" altLang="en-US" sz="1400" dirty="0">
                          <a:latin typeface="+mn-lt"/>
                          <a:ea typeface="+mn-ea"/>
                        </a:rPr>
                        <a:t>９</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ja-JP" altLang="en-US" sz="1400" dirty="0">
                          <a:latin typeface="+mn-lt"/>
                          <a:ea typeface="+mn-ea"/>
                        </a:rPr>
                        <a:t>５</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ja-JP" sz="1400" dirty="0"/>
                        <a:t>４</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ja-JP" altLang="en-US" sz="1400" dirty="0">
                          <a:latin typeface="+mn-lt"/>
                          <a:ea typeface="+mn-ea"/>
                        </a:rPr>
                        <a:t>６</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ja-JP" altLang="en-US" sz="1400" dirty="0">
                          <a:latin typeface="+mn-lt"/>
                          <a:ea typeface="+mn-ea"/>
                        </a:rPr>
                        <a:t>５</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ja-JP" sz="1400"/>
                        <a:t>３</a:t>
                      </a:r>
                      <a:endParaRPr lang="ja-JP" sz="140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ja-JP" sz="1400"/>
                        <a:t>６</a:t>
                      </a:r>
                      <a:endParaRPr lang="ja-JP" sz="140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ja-JP" sz="1400" dirty="0"/>
                        <a:t>６</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ja-JP" sz="1400" dirty="0"/>
                        <a:t>６</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ja-JP" sz="1400" dirty="0"/>
                        <a:t>４</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ja-JP" sz="1400" dirty="0"/>
                        <a:t>４</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ja-JP" sz="1400" dirty="0"/>
                        <a:t>０</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ja-JP" altLang="en-US" sz="1400" dirty="0" smtClean="0">
                          <a:latin typeface="ＭＳ ゴシック" panose="020B0609070205080204" pitchFamily="49" charset="-128"/>
                          <a:ea typeface="ＭＳ ゴシック" panose="020B0609070205080204" pitchFamily="49" charset="-128"/>
                        </a:rPr>
                        <a:t>３</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extLst>
                  <a:ext uri="{0D108BD9-81ED-4DB2-BD59-A6C34878D82A}">
                    <a16:rowId xmlns:a16="http://schemas.microsoft.com/office/drawing/2014/main" val="2598509239"/>
                  </a:ext>
                </a:extLst>
              </a:tr>
              <a:tr h="292967">
                <a:tc>
                  <a:txBody>
                    <a:bodyPr/>
                    <a:lstStyle/>
                    <a:p>
                      <a:pPr algn="ctr">
                        <a:lnSpc>
                          <a:spcPts val="1800"/>
                        </a:lnSpc>
                        <a:spcAft>
                          <a:spcPts val="0"/>
                        </a:spcAft>
                      </a:pPr>
                      <a:r>
                        <a:rPr lang="ja-JP" sz="1400" dirty="0" smtClean="0"/>
                        <a:t>特別賞※</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ja-JP" sz="1400" dirty="0"/>
                        <a:t>（件）</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en-US" altLang="ja-JP" sz="1400" dirty="0" smtClean="0">
                          <a:latin typeface="ＭＳ ゴシック" panose="020B0609070205080204" pitchFamily="49" charset="-128"/>
                          <a:ea typeface="ＭＳ ゴシック" panose="020B0609070205080204" pitchFamily="49" charset="-128"/>
                        </a:rPr>
                        <a:t>―</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en-US" altLang="ja-JP" sz="1400" dirty="0">
                          <a:latin typeface="+mn-lt"/>
                          <a:ea typeface="+mn-ea"/>
                        </a:rPr>
                        <a:t>―</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en-US" altLang="ja-JP" sz="1400" dirty="0">
                          <a:latin typeface="+mn-lt"/>
                          <a:ea typeface="+mn-ea"/>
                        </a:rPr>
                        <a:t>―</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en-US" altLang="ja-JP" sz="1400" dirty="0">
                          <a:latin typeface="+mn-lt"/>
                          <a:ea typeface="+mn-ea"/>
                        </a:rPr>
                        <a:t>―</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en-US" altLang="ja-JP" sz="1400" dirty="0">
                          <a:latin typeface="+mn-lt"/>
                          <a:ea typeface="+mn-ea"/>
                        </a:rPr>
                        <a:t>―</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r>
                        <a:rPr lang="en-US" altLang="ja-JP" sz="1400" dirty="0" smtClean="0">
                          <a:latin typeface="+mn-lt"/>
                          <a:ea typeface="+mn-ea"/>
                        </a:rPr>
                        <a:t>―</a:t>
                      </a:r>
                      <a:endParaRPr lang="ja-JP" altLang="ja-JP" sz="1400" dirty="0" smtClean="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ja-JP" sz="1400" dirty="0"/>
                        <a:t>３</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ja-JP" sz="1400" dirty="0"/>
                        <a:t>５</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ja-JP" sz="1400" dirty="0"/>
                        <a:t>３</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ja-JP" sz="1400" dirty="0"/>
                        <a:t>１</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ja-JP" sz="1400" dirty="0"/>
                        <a:t>１</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ja-JP" sz="1400" dirty="0"/>
                        <a:t>０</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ja-JP" altLang="en-US" sz="1400" dirty="0" smtClean="0"/>
                        <a:t>０</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tc>
                  <a:txBody>
                    <a:bodyPr/>
                    <a:lstStyle/>
                    <a:p>
                      <a:pPr algn="ctr">
                        <a:lnSpc>
                          <a:spcPts val="1800"/>
                        </a:lnSpc>
                        <a:spcAft>
                          <a:spcPts val="0"/>
                        </a:spcAft>
                      </a:pPr>
                      <a:r>
                        <a:rPr lang="ja-JP" altLang="en-US" sz="1400" dirty="0" smtClean="0">
                          <a:latin typeface="ＭＳ ゴシック" panose="020B0609070205080204" pitchFamily="49" charset="-128"/>
                          <a:ea typeface="ＭＳ ゴシック" panose="020B0609070205080204" pitchFamily="49" charset="-128"/>
                        </a:rPr>
                        <a:t>０</a:t>
                      </a:r>
                      <a:endParaRPr lang="ja-JP" sz="1400" dirty="0">
                        <a:latin typeface="ＭＳ ゴシック" panose="020B0609070205080204" pitchFamily="49" charset="-128"/>
                        <a:ea typeface="ＭＳ ゴシック" panose="020B0609070205080204" pitchFamily="49" charset="-128"/>
                      </a:endParaRPr>
                    </a:p>
                  </a:txBody>
                  <a:tcPr marL="51435" marR="51435" marT="13335" marB="13335" anchor="ctr"/>
                </a:tc>
                <a:extLst>
                  <a:ext uri="{0D108BD9-81ED-4DB2-BD59-A6C34878D82A}">
                    <a16:rowId xmlns:a16="http://schemas.microsoft.com/office/drawing/2014/main" val="4130333539"/>
                  </a:ext>
                </a:extLst>
              </a:tr>
            </a:tbl>
          </a:graphicData>
        </a:graphic>
      </p:graphicFrame>
      <p:sp>
        <p:nvSpPr>
          <p:cNvPr id="4" name="Rectangle 1"/>
          <p:cNvSpPr>
            <a:spLocks noChangeArrowheads="1"/>
          </p:cNvSpPr>
          <p:nvPr/>
        </p:nvSpPr>
        <p:spPr bwMode="auto">
          <a:xfrm>
            <a:off x="394855" y="2656911"/>
            <a:ext cx="3860672" cy="3154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eaLnBrk="0" fontAlgn="base" hangingPunct="0">
              <a:spcBef>
                <a:spcPct val="0"/>
              </a:spcBef>
              <a:spcAft>
                <a:spcPct val="0"/>
              </a:spcAft>
            </a:pPr>
            <a:r>
              <a:rPr kumimoji="0" lang="ja-JP" altLang="ja-JP" sz="1600" b="1" dirty="0">
                <a:latin typeface="ＭＳ ゴシック" panose="020B0609070205080204" pitchFamily="49" charset="-128"/>
                <a:ea typeface="ＭＳ ゴシック" panose="020B0609070205080204" pitchFamily="49" charset="-128"/>
                <a:cs typeface="Times New Roman" panose="02020603050405020304" pitchFamily="18" charset="0"/>
              </a:rPr>
              <a:t>（参考）過去</a:t>
            </a:r>
            <a:r>
              <a:rPr kumimoji="0" lang="ja-JP" altLang="ja-JP" sz="1600" b="1" dirty="0" smtClean="0">
                <a:latin typeface="ＭＳ ゴシック" panose="020B0609070205080204" pitchFamily="49" charset="-128"/>
                <a:ea typeface="ＭＳ ゴシック" panose="020B0609070205080204" pitchFamily="49" charset="-128"/>
                <a:cs typeface="Times New Roman" panose="02020603050405020304" pitchFamily="18" charset="0"/>
              </a:rPr>
              <a:t>の</a:t>
            </a:r>
            <a:r>
              <a:rPr kumimoji="0" lang="ja-JP" altLang="en-US" sz="1600" b="1" dirty="0" smtClean="0">
                <a:latin typeface="ＭＳ ゴシック" panose="020B0609070205080204" pitchFamily="49" charset="-128"/>
                <a:ea typeface="ＭＳ ゴシック" panose="020B0609070205080204" pitchFamily="49" charset="-128"/>
                <a:cs typeface="Times New Roman" panose="02020603050405020304" pitchFamily="18" charset="0"/>
              </a:rPr>
              <a:t>部会審査による</a:t>
            </a:r>
            <a:r>
              <a:rPr kumimoji="0" lang="ja-JP" altLang="ja-JP" sz="1600" b="1" dirty="0" smtClean="0">
                <a:latin typeface="ＭＳ ゴシック" panose="020B0609070205080204" pitchFamily="49" charset="-128"/>
                <a:ea typeface="ＭＳ ゴシック" panose="020B0609070205080204" pitchFamily="49" charset="-128"/>
                <a:cs typeface="Times New Roman" panose="02020603050405020304" pitchFamily="18" charset="0"/>
              </a:rPr>
              <a:t>表彰</a:t>
            </a:r>
            <a:r>
              <a:rPr kumimoji="0" lang="ja-JP" altLang="ja-JP" sz="1600" b="1" dirty="0">
                <a:latin typeface="ＭＳ ゴシック" panose="020B0609070205080204" pitchFamily="49" charset="-128"/>
                <a:ea typeface="ＭＳ ゴシック" panose="020B0609070205080204" pitchFamily="49" charset="-128"/>
                <a:cs typeface="Times New Roman" panose="02020603050405020304" pitchFamily="18" charset="0"/>
              </a:rPr>
              <a:t>件数</a:t>
            </a:r>
            <a:endParaRPr kumimoji="0" lang="ja-JP" altLang="ja-JP" sz="1600" dirty="0">
              <a:latin typeface="ＭＳ ゴシック" panose="020B0609070205080204" pitchFamily="49" charset="-128"/>
              <a:ea typeface="ＭＳ ゴシック" panose="020B0609070205080204" pitchFamily="49" charset="-128"/>
            </a:endParaRPr>
          </a:p>
        </p:txBody>
      </p:sp>
      <p:sp>
        <p:nvSpPr>
          <p:cNvPr id="9" name="正方形/長方形 8"/>
          <p:cNvSpPr/>
          <p:nvPr/>
        </p:nvSpPr>
        <p:spPr>
          <a:xfrm>
            <a:off x="0" y="-457"/>
            <a:ext cx="9144000" cy="548909"/>
          </a:xfrm>
          <a:prstGeom prst="rect">
            <a:avLst/>
          </a:prstGeom>
          <a:solidFill>
            <a:schemeClr val="accent4"/>
          </a:solidFill>
          <a:ln w="38100">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2400" dirty="0" smtClean="0">
                <a:latin typeface="ＭＳ ゴシック" panose="020B0609070205080204" pitchFamily="49" charset="-128"/>
                <a:ea typeface="ＭＳ ゴシック" panose="020B0609070205080204" pitchFamily="49" charset="-128"/>
              </a:rPr>
              <a:t>変更項目②</a:t>
            </a:r>
            <a:r>
              <a:rPr lang="ja-JP" altLang="en-US" sz="2400" dirty="0">
                <a:latin typeface="ＭＳ ゴシック" panose="020B0609070205080204" pitchFamily="49" charset="-128"/>
                <a:ea typeface="ＭＳ ゴシック" panose="020B0609070205080204" pitchFamily="49" charset="-128"/>
              </a:rPr>
              <a:t>　おおさかストップ温暖化賞の募集</a:t>
            </a:r>
            <a:r>
              <a:rPr lang="ja-JP" altLang="en-US" sz="2400" dirty="0" smtClean="0">
                <a:latin typeface="ＭＳ ゴシック" panose="020B0609070205080204" pitchFamily="49" charset="-128"/>
                <a:ea typeface="ＭＳ ゴシック" panose="020B0609070205080204" pitchFamily="49" charset="-128"/>
              </a:rPr>
              <a:t>方法・期間</a:t>
            </a:r>
            <a:endParaRPr lang="ja-JP" altLang="en-US" sz="2400" dirty="0">
              <a:latin typeface="ＭＳ ゴシック" panose="020B0609070205080204" pitchFamily="49" charset="-128"/>
              <a:ea typeface="ＭＳ ゴシック" panose="020B0609070205080204" pitchFamily="49" charset="-128"/>
            </a:endParaRPr>
          </a:p>
        </p:txBody>
      </p:sp>
      <p:sp>
        <p:nvSpPr>
          <p:cNvPr id="12" name="Rectangle 1"/>
          <p:cNvSpPr>
            <a:spLocks noChangeArrowheads="1"/>
          </p:cNvSpPr>
          <p:nvPr/>
        </p:nvSpPr>
        <p:spPr bwMode="auto">
          <a:xfrm>
            <a:off x="2403646" y="4625026"/>
            <a:ext cx="6601807" cy="2846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eaLnBrk="0" fontAlgn="base" hangingPunct="0">
              <a:spcBef>
                <a:spcPct val="0"/>
              </a:spcBef>
              <a:spcAft>
                <a:spcPct val="0"/>
              </a:spcAft>
            </a:pPr>
            <a:r>
              <a:rPr kumimoji="0" lang="ja-JP" altLang="ja-JP" sz="14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kumimoji="0" lang="en-US" altLang="ja-JP" sz="1400" dirty="0">
                <a:latin typeface="ＭＳ ゴシック" panose="020B0609070205080204" pitchFamily="49" charset="-128"/>
                <a:ea typeface="ＭＳ ゴシック" panose="020B0609070205080204" pitchFamily="49" charset="-128"/>
                <a:cs typeface="Times New Roman" panose="02020603050405020304" pitchFamily="18" charset="0"/>
              </a:rPr>
              <a:t>2013</a:t>
            </a:r>
            <a:r>
              <a:rPr kumimoji="0" lang="ja-JP" altLang="en-US" sz="1400" dirty="0">
                <a:latin typeface="ＭＳ ゴシック" panose="020B0609070205080204" pitchFamily="49" charset="-128"/>
                <a:ea typeface="ＭＳ ゴシック" panose="020B0609070205080204" pitchFamily="49" charset="-128"/>
                <a:cs typeface="Times New Roman" panose="02020603050405020304" pitchFamily="18" charset="0"/>
              </a:rPr>
              <a:t>年度～</a:t>
            </a:r>
            <a:r>
              <a:rPr kumimoji="0" lang="en-US" altLang="ja-JP" sz="1400" dirty="0">
                <a:latin typeface="ＭＳ ゴシック" panose="020B0609070205080204" pitchFamily="49" charset="-128"/>
                <a:ea typeface="ＭＳ ゴシック" panose="020B0609070205080204" pitchFamily="49" charset="-128"/>
                <a:cs typeface="Times New Roman" panose="02020603050405020304" pitchFamily="18" charset="0"/>
              </a:rPr>
              <a:t>2015</a:t>
            </a:r>
            <a:r>
              <a:rPr kumimoji="0" lang="ja-JP" altLang="en-US" sz="1400" dirty="0">
                <a:latin typeface="ＭＳ ゴシック" panose="020B0609070205080204" pitchFamily="49" charset="-128"/>
                <a:ea typeface="ＭＳ ゴシック" panose="020B0609070205080204" pitchFamily="49" charset="-128"/>
                <a:cs typeface="Times New Roman" panose="02020603050405020304" pitchFamily="18" charset="0"/>
              </a:rPr>
              <a:t>年度</a:t>
            </a:r>
            <a:r>
              <a:rPr kumimoji="0" lang="ja-JP" altLang="en-US" sz="1400" dirty="0" smtClean="0">
                <a:latin typeface="ＭＳ ゴシック" panose="020B0609070205080204" pitchFamily="49" charset="-128"/>
                <a:ea typeface="ＭＳ ゴシック" panose="020B0609070205080204" pitchFamily="49" charset="-128"/>
                <a:cs typeface="Times New Roman" panose="02020603050405020304" pitchFamily="18" charset="0"/>
              </a:rPr>
              <a:t>は「節電賞」の件数、</a:t>
            </a:r>
            <a:r>
              <a:rPr lang="en-US" altLang="ja-JP" sz="1400" dirty="0" smtClean="0">
                <a:latin typeface="ＭＳ ゴシック" panose="020B0609070205080204" pitchFamily="49" charset="-128"/>
                <a:ea typeface="ＭＳ ゴシック" panose="020B0609070205080204" pitchFamily="49" charset="-128"/>
                <a:cs typeface="Times New Roman" panose="02020603050405020304" pitchFamily="18" charset="0"/>
              </a:rPr>
              <a:t>2016</a:t>
            </a:r>
            <a:r>
              <a:rPr lang="ja-JP" altLang="en-US" sz="1400" dirty="0" smtClean="0">
                <a:latin typeface="ＭＳ ゴシック" panose="020B0609070205080204" pitchFamily="49" charset="-128"/>
                <a:ea typeface="ＭＳ ゴシック" panose="020B0609070205080204" pitchFamily="49" charset="-128"/>
                <a:cs typeface="Times New Roman" panose="02020603050405020304" pitchFamily="18" charset="0"/>
              </a:rPr>
              <a:t>年度以降は「特別賞」の件数。</a:t>
            </a:r>
            <a:endParaRPr lang="en-US" altLang="ja-JP" sz="14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8" name="正方形/長方形 7"/>
          <p:cNvSpPr/>
          <p:nvPr/>
        </p:nvSpPr>
        <p:spPr>
          <a:xfrm>
            <a:off x="374071" y="598092"/>
            <a:ext cx="8470326" cy="66267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2000" b="1" dirty="0" smtClean="0"/>
              <a:t>（案）気候</a:t>
            </a:r>
            <a:r>
              <a:rPr lang="ja-JP" altLang="en-US" sz="2000" b="1" dirty="0"/>
              <a:t>変動アクション環境大臣表彰を参考に</a:t>
            </a:r>
            <a:r>
              <a:rPr lang="ja-JP" altLang="en-US" sz="2000" b="1" dirty="0" smtClean="0"/>
              <a:t>、自薦だけでなく、他薦による募集を行う。</a:t>
            </a:r>
            <a:endParaRPr kumimoji="1" lang="ja-JP" altLang="en-US" sz="2000" b="1" dirty="0">
              <a:latin typeface="ＭＳ ゴシック" panose="020B0609070205080204" pitchFamily="49" charset="-128"/>
              <a:ea typeface="ＭＳ ゴシック" panose="020B0609070205080204" pitchFamily="49" charset="-128"/>
            </a:endParaRPr>
          </a:p>
        </p:txBody>
      </p:sp>
      <p:sp>
        <p:nvSpPr>
          <p:cNvPr id="7" name="スライド番号プレースホルダー 6"/>
          <p:cNvSpPr>
            <a:spLocks noGrp="1"/>
          </p:cNvSpPr>
          <p:nvPr>
            <p:ph type="sldNum" sz="quarter" idx="12"/>
          </p:nvPr>
        </p:nvSpPr>
        <p:spPr/>
        <p:txBody>
          <a:bodyPr/>
          <a:lstStyle/>
          <a:p>
            <a:fld id="{EB93A50F-5785-4EC6-9E7C-C6E00FA627EB}" type="slidenum">
              <a:rPr kumimoji="1" lang="ja-JP" altLang="en-US" smtClean="0"/>
              <a:pPr/>
              <a:t>8</a:t>
            </a:fld>
            <a:endParaRPr kumimoji="1" lang="ja-JP" altLang="en-US"/>
          </a:p>
        </p:txBody>
      </p:sp>
    </p:spTree>
    <p:extLst>
      <p:ext uri="{BB962C8B-B14F-4D97-AF65-F5344CB8AC3E}">
        <p14:creationId xmlns:p14="http://schemas.microsoft.com/office/powerpoint/2010/main" val="29981764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2">
      <a:majorFont>
        <a:latin typeface="Arial"/>
        <a:ea typeface="ＭＳ ゴシック"/>
        <a:cs typeface=""/>
      </a:majorFont>
      <a:minorFont>
        <a:latin typeface="Arial"/>
        <a:ea typeface="ＭＳ ゴシック"/>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4263</TotalTime>
  <Words>5644</Words>
  <PresentationFormat>画面に合わせる (4:3)</PresentationFormat>
  <Paragraphs>462</Paragraphs>
  <Slides>18</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18</vt:i4>
      </vt:variant>
    </vt:vector>
  </HeadingPairs>
  <TitlesOfParts>
    <vt:vector size="23" baseType="lpstr">
      <vt:lpstr>ＭＳ ゴシック</vt:lpstr>
      <vt:lpstr>游ゴシック</vt:lpstr>
      <vt:lpstr>Arial</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2021-03-05T08:09:48Z</cp:lastPrinted>
  <dcterms:created xsi:type="dcterms:W3CDTF">2020-09-17T02:30:29Z</dcterms:created>
  <dcterms:modified xsi:type="dcterms:W3CDTF">2021-03-30T01:17:01Z</dcterms:modified>
</cp:coreProperties>
</file>