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434" autoAdjust="0"/>
  </p:normalViewPr>
  <p:slideViewPr>
    <p:cSldViewPr>
      <p:cViewPr varScale="1">
        <p:scale>
          <a:sx n="50" d="100"/>
          <a:sy n="50" d="100"/>
        </p:scale>
        <p:origin x="1194" y="66"/>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0"/>
            <a:ext cx="2949574" cy="496888"/>
          </a:xfrm>
          <a:prstGeom prst="rect">
            <a:avLst/>
          </a:prstGeom>
        </p:spPr>
        <p:txBody>
          <a:bodyPr vert="horz" lIns="91372" tIns="45684" rIns="91372" bIns="45684"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6048" y="0"/>
            <a:ext cx="2949574" cy="496888"/>
          </a:xfrm>
          <a:prstGeom prst="rect">
            <a:avLst/>
          </a:prstGeom>
        </p:spPr>
        <p:txBody>
          <a:bodyPr vert="horz" lIns="91372" tIns="45684" rIns="91372" bIns="45684" rtlCol="0"/>
          <a:lstStyle>
            <a:lvl1pPr algn="r">
              <a:defRPr sz="1100"/>
            </a:lvl1pPr>
          </a:lstStyle>
          <a:p>
            <a:fld id="{10FD45D8-F27E-4567-8103-9E68D315A7AD}" type="datetimeFigureOut">
              <a:rPr kumimoji="1" lang="ja-JP" altLang="en-US" smtClean="0"/>
              <a:t>2021/3/30</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72" tIns="45684" rIns="91372" bIns="45684" rtlCol="0" anchor="ctr"/>
          <a:lstStyle/>
          <a:p>
            <a:endParaRPr lang="ja-JP" altLang="en-US" dirty="0"/>
          </a:p>
        </p:txBody>
      </p:sp>
      <p:sp>
        <p:nvSpPr>
          <p:cNvPr id="5" name="ノート プレースホルダー 4"/>
          <p:cNvSpPr>
            <a:spLocks noGrp="1"/>
          </p:cNvSpPr>
          <p:nvPr>
            <p:ph type="body" sz="quarter" idx="3"/>
          </p:nvPr>
        </p:nvSpPr>
        <p:spPr>
          <a:xfrm>
            <a:off x="681047" y="4721225"/>
            <a:ext cx="5445125" cy="4471988"/>
          </a:xfrm>
          <a:prstGeom prst="rect">
            <a:avLst/>
          </a:prstGeom>
        </p:spPr>
        <p:txBody>
          <a:bodyPr vert="horz" lIns="91372" tIns="45684" rIns="91372" bIns="456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863"/>
            <a:ext cx="2949574" cy="496887"/>
          </a:xfrm>
          <a:prstGeom prst="rect">
            <a:avLst/>
          </a:prstGeom>
        </p:spPr>
        <p:txBody>
          <a:bodyPr vert="horz" lIns="91372" tIns="45684" rIns="91372" bIns="45684"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6048" y="9440863"/>
            <a:ext cx="2949574" cy="496887"/>
          </a:xfrm>
          <a:prstGeom prst="rect">
            <a:avLst/>
          </a:prstGeom>
        </p:spPr>
        <p:txBody>
          <a:bodyPr vert="horz" lIns="91372" tIns="45684" rIns="91372" bIns="45684" rtlCol="0" anchor="b"/>
          <a:lstStyle>
            <a:lvl1pPr algn="r">
              <a:defRPr sz="11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320445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2021/3/30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2021/3/30</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47650" y="4228948"/>
            <a:ext cx="5138610" cy="5036148"/>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9"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5459344" y="859209"/>
            <a:ext cx="7247372" cy="8405887"/>
          </a:xfrm>
          <a:prstGeom prst="roundRect">
            <a:avLst>
              <a:gd name="adj" fmla="val 1629"/>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8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134146" y="859211"/>
            <a:ext cx="5138610" cy="3077294"/>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endParaRPr lang="ja-JP" altLang="en-US"/>
          </a:p>
        </p:txBody>
      </p:sp>
      <p:sp>
        <p:nvSpPr>
          <p:cNvPr id="81" name="テキスト ボックス 80">
            <a:extLst>
              <a:ext uri="{FF2B5EF4-FFF2-40B4-BE49-F238E27FC236}">
                <a16:creationId xmlns:a16="http://schemas.microsoft.com/office/drawing/2014/main" id="{ED433A61-DD04-461B-BC6B-3E99967B9AB8}"/>
              </a:ext>
            </a:extLst>
          </p:cNvPr>
          <p:cNvSpPr txBox="1"/>
          <p:nvPr/>
        </p:nvSpPr>
        <p:spPr>
          <a:xfrm>
            <a:off x="253178" y="4944616"/>
            <a:ext cx="5019578" cy="4465325"/>
          </a:xfrm>
          <a:prstGeom prst="rect">
            <a:avLst/>
          </a:prstGeom>
          <a:noFill/>
        </p:spPr>
        <p:txBody>
          <a:bodyPr wrap="square" rtlCol="0">
            <a:spAutoFit/>
          </a:bodyPr>
          <a:lstStyle/>
          <a:p>
            <a:pPr marR="33655" algn="just">
              <a:lnSpc>
                <a:spcPts val="1200"/>
              </a:lnSpc>
              <a:spcBef>
                <a:spcPts val="400"/>
              </a:spcBef>
              <a:defRPr/>
            </a:pPr>
            <a:r>
              <a:rPr lang="ja-JP" altLang="en-US" sz="1200" b="1" u="sng" kern="100" dirty="0" smtClean="0">
                <a:solidFill>
                  <a:prstClr val="black"/>
                </a:solidFill>
                <a:latin typeface="Meiryo UI" panose="020B0604030504040204" pitchFamily="50" charset="-128"/>
                <a:ea typeface="Meiryo UI" panose="020B0604030504040204" pitchFamily="50" charset="-128"/>
                <a:cs typeface="Times New Roman"/>
              </a:rPr>
              <a:t>２．大阪府温暖化の防止等に関する条例（</a:t>
            </a:r>
            <a:r>
              <a:rPr lang="en-US" altLang="ja-JP" sz="1200" b="1" u="sng" kern="100" dirty="0" smtClean="0">
                <a:solidFill>
                  <a:prstClr val="black"/>
                </a:solidFill>
                <a:latin typeface="Meiryo UI" panose="020B0604030504040204" pitchFamily="50" charset="-128"/>
                <a:ea typeface="Meiryo UI" panose="020B0604030504040204" pitchFamily="50" charset="-128"/>
                <a:cs typeface="Times New Roman"/>
              </a:rPr>
              <a:t>2006</a:t>
            </a:r>
            <a:r>
              <a:rPr lang="ja-JP" altLang="en-US" sz="1200" b="1" u="sng" kern="100" dirty="0" smtClean="0">
                <a:solidFill>
                  <a:prstClr val="black"/>
                </a:solidFill>
                <a:latin typeface="Meiryo UI" panose="020B0604030504040204" pitchFamily="50" charset="-128"/>
                <a:ea typeface="Meiryo UI" panose="020B0604030504040204" pitchFamily="50" charset="-128"/>
                <a:cs typeface="Times New Roman"/>
              </a:rPr>
              <a:t>年４月施行）</a:t>
            </a:r>
          </a:p>
          <a:p>
            <a:pPr marR="33655" algn="r">
              <a:lnSpc>
                <a:spcPts val="900"/>
              </a:lnSpc>
              <a:spcBef>
                <a:spcPts val="200"/>
              </a:spcBef>
              <a:defRPr/>
            </a:pPr>
            <a:r>
              <a:rPr lang="en-US" altLang="ja-JP" sz="900" kern="100" dirty="0">
                <a:solidFill>
                  <a:prstClr val="black"/>
                </a:solidFill>
                <a:latin typeface="Meiryo UI" panose="020B0604030504040204" pitchFamily="50" charset="-128"/>
                <a:ea typeface="Meiryo UI" panose="020B0604030504040204" pitchFamily="50" charset="-128"/>
                <a:cs typeface="Times New Roman"/>
              </a:rPr>
              <a:t>※</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大阪市も同様の条例を有する</a:t>
            </a:r>
            <a:endParaRPr lang="en-US" altLang="ja-JP" sz="900" b="1" kern="100" dirty="0" smtClean="0">
              <a:solidFill>
                <a:prstClr val="black"/>
              </a:solidFill>
              <a:latin typeface="Meiryo UI" panose="020B0604030504040204" pitchFamily="50" charset="-128"/>
              <a:ea typeface="Meiryo UI" panose="020B0604030504040204" pitchFamily="50" charset="-128"/>
              <a:cs typeface="Times New Roman"/>
            </a:endParaRPr>
          </a:p>
          <a:p>
            <a:pPr marL="252000" marR="33655" indent="-176400" algn="just">
              <a:lnSpc>
                <a:spcPts val="1200"/>
              </a:lnSpc>
              <a:defRPr/>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a:t>
            </a:r>
            <a:r>
              <a:rPr lang="ja-JP" altLang="en-US" sz="1200" b="1" kern="100" dirty="0" smtClean="0">
                <a:latin typeface="Meiryo UI" panose="020B0604030504040204" pitchFamily="50" charset="-128"/>
                <a:ea typeface="Meiryo UI" panose="020B0604030504040204" pitchFamily="50" charset="-128"/>
                <a:cs typeface="Times New Roman"/>
              </a:rPr>
              <a:t>建築物</a:t>
            </a:r>
            <a:r>
              <a:rPr lang="ja-JP" altLang="en-US" sz="1200" b="1" kern="100" dirty="0">
                <a:latin typeface="Meiryo UI" panose="020B0604030504040204" pitchFamily="50" charset="-128"/>
                <a:ea typeface="Meiryo UI" panose="020B0604030504040204" pitchFamily="50" charset="-128"/>
                <a:cs typeface="Times New Roman"/>
              </a:rPr>
              <a:t>の環境配慮に係る主な取組み～</a:t>
            </a:r>
            <a:r>
              <a:rPr lang="ja-JP" altLang="en-US" sz="1200" kern="100" dirty="0">
                <a:latin typeface="Meiryo UI" panose="020B0604030504040204" pitchFamily="50" charset="-128"/>
                <a:ea typeface="Meiryo UI" panose="020B0604030504040204" pitchFamily="50" charset="-128"/>
                <a:cs typeface="Times New Roman"/>
              </a:rPr>
              <a:t>　　　　</a:t>
            </a:r>
            <a:endParaRPr lang="en-US" altLang="ja-JP" sz="1000" kern="100" dirty="0" smtClean="0">
              <a:solidFill>
                <a:prstClr val="black"/>
              </a:solidFill>
              <a:latin typeface="Meiryo UI" panose="020B0604030504040204" pitchFamily="50" charset="-128"/>
              <a:ea typeface="Meiryo UI" panose="020B0604030504040204" pitchFamily="50" charset="-128"/>
              <a:cs typeface="Times New Roman"/>
            </a:endParaRPr>
          </a:p>
          <a:p>
            <a:pPr marL="252000" marR="33655" indent="-176400" algn="just">
              <a:lnSpc>
                <a:spcPts val="1200"/>
              </a:lnSpc>
              <a:spcBef>
                <a:spcPts val="400"/>
              </a:spcBef>
              <a:defRPr/>
            </a:pP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(1)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建築物環境</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計画書の届出</a:t>
            </a:r>
            <a:endParaRPr kumimoji="1" lang="en-US"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360000" marR="33655" lvl="0" algn="just" defTabSz="1280160" rtl="0" eaLnBrk="1" fontAlgn="auto" latinLnBrk="0" hangingPunct="1">
              <a:lnSpc>
                <a:spcPts val="1200"/>
              </a:lnSpc>
              <a:spcBef>
                <a:spcPts val="400"/>
              </a:spcBef>
              <a:spcAft>
                <a:spcPts val="0"/>
              </a:spcAft>
              <a:buClrTx/>
              <a:buSzTx/>
              <a:buFontTx/>
              <a:buNone/>
              <a:tabLst/>
              <a:defRPr/>
            </a:pP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2006</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年４月～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5,000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超</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年７月～</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2,000</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以上</a:t>
            </a:r>
            <a:endParaRPr lang="en-US" altLang="ja-JP" sz="900" kern="100" dirty="0">
              <a:solidFill>
                <a:prstClr val="black"/>
              </a:solidFill>
              <a:latin typeface="Meiryo UI" panose="020B0604030504040204" pitchFamily="50" charset="-128"/>
              <a:ea typeface="Meiryo UI" panose="020B0604030504040204" pitchFamily="50" charset="-128"/>
              <a:cs typeface="Times New Roman"/>
            </a:endParaRPr>
          </a:p>
          <a:p>
            <a:pPr marL="252000" marR="33655" lvl="0" indent="-176400" algn="just" defTabSz="1280160" rtl="0" eaLnBrk="1" fontAlgn="auto" latinLnBrk="0" hangingPunct="1">
              <a:lnSpc>
                <a:spcPts val="1200"/>
              </a:lnSpc>
              <a:spcBef>
                <a:spcPts val="400"/>
              </a:spcBef>
              <a:spcAft>
                <a:spcPts val="0"/>
              </a:spcAft>
              <a:buClrTx/>
              <a:buSzTx/>
              <a:buFontTx/>
              <a:buNone/>
              <a:tabLst/>
              <a:defRPr/>
            </a:pP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(2) </a:t>
            </a:r>
            <a:r>
              <a:rPr kumimoji="1" lang="ja-JP"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基準</a:t>
            </a:r>
            <a:r>
              <a:rPr kumimoji="1" lang="ja-JP" altLang="ja-JP"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への</a:t>
            </a:r>
            <a:r>
              <a:rPr kumimoji="1" lang="ja-JP" altLang="ja-JP"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適合</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R="33655" lvl="0" algn="just" defTabSz="1280160" rtl="0" eaLnBrk="1" fontAlgn="auto" latinLnBrk="0" hangingPunct="1">
              <a:lnSpc>
                <a:spcPts val="1200"/>
              </a:lnSpc>
              <a:spcBef>
                <a:spcPts val="400"/>
              </a:spcBef>
              <a:spcAft>
                <a:spcPts val="0"/>
              </a:spcAft>
              <a:buClrTx/>
              <a:buSzTx/>
              <a:buFontTx/>
              <a:buNone/>
              <a:tabLst/>
              <a:defRPr/>
            </a:pPr>
            <a:endParaRPr kumimoji="1" lang="en-US" altLang="ja-JP" sz="8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396000" marR="33655" lvl="0" indent="-176400" algn="just" defTabSz="1280160" rtl="0" eaLnBrk="1" fontAlgn="auto" latinLnBrk="0" hangingPunct="1">
              <a:lnSpc>
                <a:spcPts val="1200"/>
              </a:lnSpc>
              <a:spcAft>
                <a:spcPts val="0"/>
              </a:spcAft>
              <a:buClrTx/>
              <a:buSzTx/>
              <a:buFontTx/>
              <a:buNone/>
              <a:tabLst/>
              <a:defRPr/>
            </a:pPr>
            <a:endParaRPr lang="en-US" altLang="ja-JP" sz="800" b="1" kern="100" dirty="0" smtClean="0">
              <a:solidFill>
                <a:prstClr val="black"/>
              </a:solidFill>
              <a:latin typeface="Meiryo UI" panose="020B0604030504040204" pitchFamily="50" charset="-128"/>
              <a:ea typeface="Meiryo UI" panose="020B0604030504040204" pitchFamily="50" charset="-128"/>
              <a:cs typeface="Times New Roman"/>
            </a:endParaRPr>
          </a:p>
          <a:p>
            <a:pPr marL="252000" marR="33655" lvl="0" indent="-176400" algn="just" defTabSz="1280160" rtl="0" eaLnBrk="1" fontAlgn="auto" latinLnBrk="0" hangingPunct="1">
              <a:lnSpc>
                <a:spcPts val="1200"/>
              </a:lnSpc>
              <a:spcBef>
                <a:spcPts val="600"/>
              </a:spcBef>
              <a:spcAft>
                <a:spcPts val="0"/>
              </a:spcAft>
              <a:buClrTx/>
              <a:buSzTx/>
              <a:buFontTx/>
              <a:buNone/>
              <a:tabLst/>
              <a:defRPr/>
            </a:pP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(3) </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販売</a:t>
            </a:r>
            <a:r>
              <a:rPr kumimoji="1" lang="ja-JP" altLang="en-US" sz="12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等の広告や工事現場への建築物環境性能</a:t>
            </a:r>
            <a:r>
              <a:rPr kumimoji="1" lang="ja-JP" altLang="en-US" sz="12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表示</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360000" marR="33655" lvl="0" defTabSz="1280160" rtl="0" eaLnBrk="1" fontAlgn="auto" latinLnBrk="0" hangingPunct="1">
              <a:lnSpc>
                <a:spcPts val="1200"/>
              </a:lnSpc>
              <a:spcBef>
                <a:spcPts val="300"/>
              </a:spcBef>
              <a:spcAft>
                <a:spcPts val="0"/>
              </a:spcAft>
              <a:buClrTx/>
              <a:buSzTx/>
              <a:buFontTx/>
              <a:buNone/>
              <a:tabLst/>
              <a:defRPr/>
            </a:pP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⇒建築物環境計画書の届出後、価格・間取りなどを記載した販売、賃貸広告は</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360000" marR="33655" lvl="0" defTabSz="1280160" rtl="0" eaLnBrk="1" fontAlgn="auto" latinLnBrk="0" hangingPunct="1">
              <a:lnSpc>
                <a:spcPts val="1200"/>
              </a:lnSpc>
              <a:spcBef>
                <a:spcPts val="200"/>
              </a:spcBef>
              <a:spcAft>
                <a:spcPts val="0"/>
              </a:spcAft>
              <a:buClrTx/>
              <a:buSzTx/>
              <a:buFontTx/>
              <a:buNone/>
              <a:tabLst/>
              <a:defRPr/>
            </a:pP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　 建築物環境性能</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表示とその届出を義務化（</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7</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p>
          <a:p>
            <a:pPr marL="360000" marR="33655" lvl="0" algn="just">
              <a:lnSpc>
                <a:spcPts val="1200"/>
              </a:lnSpc>
              <a:spcBef>
                <a:spcPts val="300"/>
              </a:spcBef>
              <a:defRPr/>
            </a:pP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工事現場への建築物環境性能表示の義務化（</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2018</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a:t>
            </a:r>
            <a:r>
              <a:rPr kumimoji="1" lang="ja-JP" altLang="en-US"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r>
              <a:rPr kumimoji="1" lang="ja-JP" altLang="en-US"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2000" marR="33655" lvl="0" indent="-176400" algn="just">
              <a:lnSpc>
                <a:spcPts val="1200"/>
              </a:lnSpc>
              <a:spcBef>
                <a:spcPts val="600"/>
              </a:spcBef>
              <a:defRPr/>
            </a:pP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(4) </a:t>
            </a: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a:rPr>
              <a:t>再生</a:t>
            </a:r>
            <a:r>
              <a:rPr lang="ja-JP" altLang="ja-JP" sz="1200" kern="100" dirty="0">
                <a:solidFill>
                  <a:prstClr val="black"/>
                </a:solidFill>
                <a:latin typeface="Meiryo UI" panose="020B0604030504040204" pitchFamily="50" charset="-128"/>
                <a:ea typeface="Meiryo UI" panose="020B0604030504040204" pitchFamily="50" charset="-128"/>
                <a:cs typeface="Times New Roman"/>
              </a:rPr>
              <a:t>可能エネルギー利用設備の導入の</a:t>
            </a: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a:rPr>
              <a:t>検討</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 </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a:endParaRPr>
          </a:p>
          <a:p>
            <a:pPr marL="360000" marR="33655" lvl="0" algn="just">
              <a:lnSpc>
                <a:spcPts val="1200"/>
              </a:lnSpc>
              <a:spcBef>
                <a:spcPts val="300"/>
              </a:spcBef>
              <a:defRPr/>
            </a:pP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⇒太陽光</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発電設備</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等の</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導入の検討義務化（</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2015</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4</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月～）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a:endParaRPr>
          </a:p>
          <a:p>
            <a:pPr marL="252000" marR="33655" lvl="0" indent="-176400" algn="just">
              <a:lnSpc>
                <a:spcPts val="1200"/>
              </a:lnSpc>
              <a:spcBef>
                <a:spcPts val="600"/>
              </a:spcBef>
              <a:defRPr/>
            </a:pPr>
            <a:r>
              <a:rPr lang="en-US" altLang="ja-JP" sz="1200" kern="100" dirty="0" smtClean="0">
                <a:solidFill>
                  <a:prstClr val="black"/>
                </a:solidFill>
                <a:latin typeface="Meiryo UI" panose="020B0604030504040204" pitchFamily="50" charset="-128"/>
                <a:ea typeface="Meiryo UI" panose="020B0604030504040204" pitchFamily="50" charset="-128"/>
                <a:cs typeface="Times New Roman"/>
              </a:rPr>
              <a:t>(5) </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a:rPr>
              <a:t>建築物</a:t>
            </a:r>
            <a:r>
              <a:rPr lang="ja-JP" altLang="en-US" sz="1200" kern="100" dirty="0">
                <a:solidFill>
                  <a:prstClr val="black"/>
                </a:solidFill>
                <a:latin typeface="Meiryo UI" panose="020B0604030504040204" pitchFamily="50" charset="-128"/>
                <a:ea typeface="Meiryo UI" panose="020B0604030504040204" pitchFamily="50" charset="-128"/>
                <a:cs typeface="Times New Roman"/>
              </a:rPr>
              <a:t>の顕彰制度</a:t>
            </a:r>
            <a:r>
              <a:rPr lang="ja-JP" altLang="en-US" sz="1200" b="1"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1200" b="1" kern="100" dirty="0">
              <a:solidFill>
                <a:prstClr val="black"/>
              </a:solidFill>
              <a:latin typeface="Meiryo UI" panose="020B0604030504040204" pitchFamily="50" charset="-128"/>
              <a:ea typeface="Meiryo UI" panose="020B0604030504040204" pitchFamily="50" charset="-128"/>
              <a:cs typeface="Times New Roman"/>
            </a:endParaRPr>
          </a:p>
          <a:p>
            <a:pPr marL="360000" marR="33655" lvl="0" algn="just">
              <a:lnSpc>
                <a:spcPts val="1200"/>
              </a:lnSpc>
              <a:spcBef>
                <a:spcPts val="100"/>
              </a:spcBef>
              <a:defRPr/>
            </a:pP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環境にやさしい建築賞　 </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a:solidFill>
                  <a:prstClr val="black"/>
                </a:solidFill>
                <a:latin typeface="Meiryo UI" panose="020B0604030504040204" pitchFamily="50" charset="-128"/>
                <a:ea typeface="Meiryo UI" panose="020B0604030504040204" pitchFamily="50" charset="-128"/>
                <a:cs typeface="Times New Roman"/>
              </a:rPr>
              <a:t>2007</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lang="en-US" altLang="ja-JP" sz="900" kern="100" dirty="0">
              <a:solidFill>
                <a:prstClr val="black"/>
              </a:solidFill>
              <a:latin typeface="Meiryo UI" panose="020B0604030504040204" pitchFamily="50" charset="-128"/>
              <a:ea typeface="Meiryo UI" panose="020B0604030504040204" pitchFamily="50" charset="-128"/>
              <a:cs typeface="Times New Roman"/>
            </a:endParaRPr>
          </a:p>
          <a:p>
            <a:pPr marL="360000" marR="33655">
              <a:lnSpc>
                <a:spcPts val="1200"/>
              </a:lnSpc>
              <a:defRPr/>
            </a:pP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⇒おおさか</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ストップ温暖化賞特別</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賞（</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愛称：“涼”デザイン建築賞</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r>
              <a:rPr lang="en-US" altLang="ja-JP" sz="900" kern="100" dirty="0" smtClean="0">
                <a:solidFill>
                  <a:prstClr val="black"/>
                </a:solidFill>
                <a:latin typeface="Meiryo UI" panose="020B0604030504040204" pitchFamily="50" charset="-128"/>
                <a:ea typeface="Meiryo UI" panose="020B0604030504040204" pitchFamily="50" charset="-128"/>
                <a:cs typeface="Times New Roman"/>
              </a:rPr>
              <a:t>2019</a:t>
            </a:r>
            <a:r>
              <a:rPr lang="ja-JP" altLang="en-US" sz="900" kern="100" dirty="0">
                <a:solidFill>
                  <a:prstClr val="black"/>
                </a:solidFill>
                <a:latin typeface="Meiryo UI" panose="020B0604030504040204" pitchFamily="50" charset="-128"/>
                <a:ea typeface="Meiryo UI" panose="020B0604030504040204" pitchFamily="50" charset="-128"/>
                <a:cs typeface="Times New Roman"/>
              </a:rPr>
              <a:t>年度～</a:t>
            </a:r>
            <a:r>
              <a:rPr lang="ja-JP" altLang="en-US" sz="900" kern="100" dirty="0" smtClean="0">
                <a:solidFill>
                  <a:prstClr val="black"/>
                </a:solidFill>
                <a:latin typeface="Meiryo UI" panose="020B0604030504040204" pitchFamily="50" charset="-128"/>
                <a:ea typeface="Meiryo UI" panose="020B0604030504040204" pitchFamily="50" charset="-128"/>
                <a:cs typeface="Times New Roman"/>
              </a:rPr>
              <a:t>）</a:t>
            </a:r>
            <a:endParaRPr kumimoji="1" lang="en-US" altLang="ja-JP" sz="9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p:txBody>
      </p:sp>
      <p:sp>
        <p:nvSpPr>
          <p:cNvPr id="3" name="AutoShape 67">
            <a:extLst>
              <a:ext uri="{FF2B5EF4-FFF2-40B4-BE49-F238E27FC236}">
                <a16:creationId xmlns:a16="http://schemas.microsoft.com/office/drawing/2014/main" id="{828EC785-BC4C-4A36-B092-79666F6AD6CB}"/>
              </a:ext>
            </a:extLst>
          </p:cNvPr>
          <p:cNvSpPr>
            <a:spLocks noChangeArrowheads="1"/>
          </p:cNvSpPr>
          <p:nvPr/>
        </p:nvSpPr>
        <p:spPr bwMode="auto">
          <a:xfrm>
            <a:off x="134145" y="120080"/>
            <a:ext cx="12563107" cy="47306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p:spPr>
        <p:txBody>
          <a:bodyPr rot="0" vert="horz" wrap="square" lIns="36000" tIns="8890" rIns="36000" bIns="8890" anchor="ctr" anchorCtr="0" upright="1">
            <a:noAutofit/>
          </a:bodyPr>
          <a:lstStyle/>
          <a:p>
            <a:pPr>
              <a:lnSpc>
                <a:spcPts val="2400"/>
              </a:lnSpc>
              <a:spcAft>
                <a:spcPts val="0"/>
              </a:spcAft>
            </a:pPr>
            <a:r>
              <a:rPr lang="ja-JP" altLang="en-US" sz="2400" b="1" kern="100" dirty="0" smtClean="0">
                <a:effectLst/>
                <a:latin typeface="Meiryo UI" panose="020B0604030504040204" pitchFamily="50" charset="-128"/>
                <a:ea typeface="Meiryo UI" panose="020B0604030504040204" pitchFamily="50" charset="-128"/>
                <a:cs typeface="Times New Roman"/>
              </a:rPr>
              <a:t>　</a:t>
            </a:r>
            <a:r>
              <a:rPr lang="ja-JP" sz="1900" b="1" kern="100" dirty="0" smtClean="0">
                <a:effectLst/>
                <a:latin typeface="Meiryo UI" panose="020B0604030504040204" pitchFamily="50" charset="-128"/>
                <a:ea typeface="Meiryo UI" panose="020B0604030504040204" pitchFamily="50" charset="-128"/>
                <a:cs typeface="Times New Roman"/>
              </a:rPr>
              <a:t>建築物</a:t>
            </a:r>
            <a:r>
              <a:rPr lang="ja-JP" sz="1900" b="1" kern="100" dirty="0">
                <a:effectLst/>
                <a:latin typeface="Meiryo UI" panose="020B0604030504040204" pitchFamily="50" charset="-128"/>
                <a:ea typeface="Meiryo UI" panose="020B0604030504040204" pitchFamily="50" charset="-128"/>
                <a:cs typeface="Times New Roman"/>
              </a:rPr>
              <a:t>の環境配慮のあり方に</a:t>
            </a:r>
            <a:r>
              <a:rPr lang="ja-JP" sz="1900" b="1" kern="100" dirty="0" smtClean="0">
                <a:effectLst/>
                <a:latin typeface="Meiryo UI" panose="020B0604030504040204" pitchFamily="50" charset="-128"/>
                <a:ea typeface="Meiryo UI" panose="020B0604030504040204" pitchFamily="50" charset="-128"/>
                <a:cs typeface="Times New Roman"/>
              </a:rPr>
              <a:t>ついて</a:t>
            </a:r>
            <a:r>
              <a:rPr lang="ja-JP" altLang="en-US" sz="1600" b="1" kern="100" dirty="0" smtClean="0">
                <a:latin typeface="Meiryo UI" panose="020B0604030504040204" pitchFamily="50" charset="-128"/>
                <a:ea typeface="Meiryo UI" panose="020B0604030504040204" pitchFamily="50" charset="-128"/>
                <a:cs typeface="Times New Roman"/>
              </a:rPr>
              <a:t>（答申素案概要</a:t>
            </a:r>
            <a:r>
              <a:rPr lang="ja-JP" altLang="en-US" sz="1600" kern="100" dirty="0" smtClean="0">
                <a:latin typeface="Meiryo UI" panose="020B0604030504040204" pitchFamily="50" charset="-128"/>
                <a:ea typeface="Meiryo UI" panose="020B0604030504040204" pitchFamily="50" charset="-128"/>
                <a:cs typeface="Times New Roman"/>
              </a:rPr>
              <a:t>）</a:t>
            </a:r>
            <a:endParaRPr lang="en-US" altLang="ja-JP" sz="1600" b="1" kern="100" dirty="0">
              <a:latin typeface="Meiryo UI" panose="020B0604030504040204" pitchFamily="50" charset="-128"/>
              <a:ea typeface="Meiryo UI" panose="020B0604030504040204" pitchFamily="50" charset="-128"/>
              <a:cs typeface="Times New Roman"/>
            </a:endParaRPr>
          </a:p>
        </p:txBody>
      </p:sp>
      <p:sp>
        <p:nvSpPr>
          <p:cNvPr id="4" name="Text Box 2">
            <a:extLst>
              <a:ext uri="{FF2B5EF4-FFF2-40B4-BE49-F238E27FC236}">
                <a16:creationId xmlns:a16="http://schemas.microsoft.com/office/drawing/2014/main" id="{94DA1597-A9A1-4F80-8C52-012A81DBCD83}"/>
              </a:ext>
            </a:extLst>
          </p:cNvPr>
          <p:cNvSpPr txBox="1">
            <a:spLocks noChangeArrowheads="1"/>
          </p:cNvSpPr>
          <p:nvPr/>
        </p:nvSpPr>
        <p:spPr bwMode="auto">
          <a:xfrm>
            <a:off x="11441360" y="157736"/>
            <a:ext cx="1162050" cy="32238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200" dirty="0" smtClean="0">
                <a:effectLst/>
                <a:latin typeface="メイリオ" panose="020B0604030504040204" pitchFamily="50" charset="-128"/>
                <a:ea typeface="メイリオ" panose="020B0604030504040204" pitchFamily="50" charset="-128"/>
                <a:cs typeface="ＭＳ Ｐゴシック"/>
              </a:rPr>
              <a:t>資料２－２</a:t>
            </a:r>
            <a:endParaRPr lang="ja-JP" sz="1200" dirty="0">
              <a:effectLst/>
              <a:latin typeface="メイリオ" panose="020B0604030504040204" pitchFamily="50" charset="-128"/>
              <a:ea typeface="メイリオ" panose="020B0604030504040204" pitchFamily="50" charset="-128"/>
              <a:cs typeface="ＭＳ Ｐゴシック"/>
            </a:endParaRPr>
          </a:p>
        </p:txBody>
      </p:sp>
      <p:sp>
        <p:nvSpPr>
          <p:cNvPr id="5" name="四角形: 角を丸くする 34">
            <a:extLst>
              <a:ext uri="{FF2B5EF4-FFF2-40B4-BE49-F238E27FC236}">
                <a16:creationId xmlns:a16="http://schemas.microsoft.com/office/drawing/2014/main" id="{FE59779F-C1F2-4DF4-9CB2-A546140BDC4C}"/>
              </a:ext>
            </a:extLst>
          </p:cNvPr>
          <p:cNvSpPr/>
          <p:nvPr/>
        </p:nvSpPr>
        <p:spPr>
          <a:xfrm>
            <a:off x="316978" y="717828"/>
            <a:ext cx="2051374" cy="28727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Ⅰ</a:t>
            </a:r>
            <a:r>
              <a:rPr lang="ja-JP" altLang="en-US" sz="14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4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国の動き</a:t>
            </a:r>
            <a:endParaRPr kumimoji="1" lang="ja-JP" altLang="en-US"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C8BC6B5-538D-4251-B2B6-E42ECF2FD19E}"/>
              </a:ext>
            </a:extLst>
          </p:cNvPr>
          <p:cNvGraphicFramePr>
            <a:graphicFrameLocks noGrp="1"/>
          </p:cNvGraphicFramePr>
          <p:nvPr>
            <p:extLst>
              <p:ext uri="{D42A27DB-BD31-4B8C-83A1-F6EECF244321}">
                <p14:modId xmlns:p14="http://schemas.microsoft.com/office/powerpoint/2010/main" val="1549691602"/>
              </p:ext>
            </p:extLst>
          </p:nvPr>
        </p:nvGraphicFramePr>
        <p:xfrm>
          <a:off x="1073370" y="6096744"/>
          <a:ext cx="3239198" cy="1274856"/>
        </p:xfrm>
        <a:graphic>
          <a:graphicData uri="http://schemas.openxmlformats.org/drawingml/2006/table">
            <a:tbl>
              <a:tblPr firstRow="1" bandRow="1"/>
              <a:tblGrid>
                <a:gridCol w="181086">
                  <a:extLst>
                    <a:ext uri="{9D8B030D-6E8A-4147-A177-3AD203B41FA5}">
                      <a16:colId xmlns:a16="http://schemas.microsoft.com/office/drawing/2014/main" val="20000"/>
                    </a:ext>
                  </a:extLst>
                </a:gridCol>
                <a:gridCol w="631294">
                  <a:extLst>
                    <a:ext uri="{9D8B030D-6E8A-4147-A177-3AD203B41FA5}">
                      <a16:colId xmlns:a16="http://schemas.microsoft.com/office/drawing/2014/main" val="20001"/>
                    </a:ext>
                  </a:extLst>
                </a:gridCol>
                <a:gridCol w="1038754">
                  <a:extLst>
                    <a:ext uri="{9D8B030D-6E8A-4147-A177-3AD203B41FA5}">
                      <a16:colId xmlns:a16="http://schemas.microsoft.com/office/drawing/2014/main" val="20002"/>
                    </a:ext>
                  </a:extLst>
                </a:gridCol>
                <a:gridCol w="1388064">
                  <a:extLst>
                    <a:ext uri="{9D8B030D-6E8A-4147-A177-3AD203B41FA5}">
                      <a16:colId xmlns:a16="http://schemas.microsoft.com/office/drawing/2014/main" val="20003"/>
                    </a:ext>
                  </a:extLst>
                </a:gridCol>
              </a:tblGrid>
              <a:tr h="100771">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用途</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延べ面積</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の合計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省エネルギー基準適合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0">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aseline="0" dirty="0">
                          <a:latin typeface="メイリオ" panose="020B0604030504040204" pitchFamily="50" charset="-128"/>
                          <a:ea typeface="メイリオ" panose="020B0604030504040204" pitchFamily="50" charset="-128"/>
                        </a:rPr>
                        <a:t>外皮（断熱・遮熱）</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一次エネルギー</a:t>
                      </a:r>
                      <a:r>
                        <a:rPr kumimoji="1" lang="ja-JP" altLang="en-US" sz="600" b="0" baseline="0" dirty="0" smtClean="0">
                          <a:solidFill>
                            <a:schemeClr val="tx1"/>
                          </a:solidFill>
                          <a:latin typeface="メイリオ" panose="020B0604030504040204" pitchFamily="50" charset="-128"/>
                          <a:ea typeface="メイリオ" panose="020B0604030504040204" pitchFamily="50" charset="-128"/>
                        </a:rPr>
                        <a:t>消費量（</a:t>
                      </a:r>
                      <a:r>
                        <a:rPr kumimoji="1" lang="ja-JP" altLang="en-US" sz="600" b="0" baseline="0" dirty="0">
                          <a:solidFill>
                            <a:schemeClr val="tx1"/>
                          </a:solidFill>
                          <a:latin typeface="メイリオ" panose="020B0604030504040204" pitchFamily="50" charset="-128"/>
                          <a:ea typeface="メイリオ" panose="020B0604030504040204" pitchFamily="50" charset="-128"/>
                        </a:rPr>
                        <a:t>設備）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0771">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r>
                        <a:rPr kumimoji="1" lang="ja-JP" altLang="en-US" sz="600" baseline="0" dirty="0" smtClean="0">
                          <a:latin typeface="メイリオ" panose="020B0604030504040204" pitchFamily="50" charset="-128"/>
                          <a:ea typeface="メイリオ" panose="020B0604030504040204" pitchFamily="50" charset="-128"/>
                        </a:rPr>
                        <a:t>　　非住宅</a:t>
                      </a:r>
                      <a:endParaRPr kumimoji="1" lang="ja-JP" altLang="en-US" sz="600" baseline="0" dirty="0">
                        <a:latin typeface="メイリオ" panose="020B0604030504040204" pitchFamily="50" charset="-128"/>
                        <a:ea typeface="メイリオ" panose="020B0604030504040204" pitchFamily="50" charset="-128"/>
                      </a:endParaRP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6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600" b="0" baseline="0" dirty="0">
                          <a:solidFill>
                            <a:schemeClr val="tx1"/>
                          </a:solidFill>
                          <a:latin typeface="メイリオ" panose="020B0604030504040204" pitchFamily="50" charset="-128"/>
                          <a:ea typeface="メイリオ" panose="020B0604030504040204" pitchFamily="50" charset="-128"/>
                        </a:rPr>
                        <a:t>（</a:t>
                      </a:r>
                      <a:r>
                        <a:rPr kumimoji="1" lang="en-US" altLang="ja-JP" sz="600" b="0" baseline="0" dirty="0">
                          <a:solidFill>
                            <a:schemeClr val="tx1"/>
                          </a:solidFill>
                          <a:latin typeface="メイリオ" panose="020B0604030504040204" pitchFamily="50" charset="-128"/>
                          <a:ea typeface="メイリオ" panose="020B0604030504040204" pitchFamily="50" charset="-128"/>
                        </a:rPr>
                        <a:t>2015</a:t>
                      </a:r>
                      <a:r>
                        <a:rPr kumimoji="1" lang="ja-JP" altLang="en-US" sz="600" b="0" baseline="0" dirty="0">
                          <a:solidFill>
                            <a:schemeClr val="tx1"/>
                          </a:solidFill>
                          <a:latin typeface="メイリオ" panose="020B0604030504040204" pitchFamily="50" charset="-128"/>
                          <a:ea typeface="メイリオ" panose="020B0604030504040204" pitchFamily="50" charset="-128"/>
                        </a:rPr>
                        <a:t>年</a:t>
                      </a:r>
                      <a:r>
                        <a:rPr kumimoji="1" lang="en-US" altLang="ja-JP" sz="600" b="0" baseline="0" dirty="0">
                          <a:solidFill>
                            <a:schemeClr val="tx1"/>
                          </a:solidFill>
                          <a:latin typeface="メイリオ" panose="020B0604030504040204" pitchFamily="50" charset="-128"/>
                          <a:ea typeface="メイリオ" panose="020B0604030504040204" pitchFamily="50" charset="-128"/>
                        </a:rPr>
                        <a:t>4</a:t>
                      </a:r>
                      <a:r>
                        <a:rPr kumimoji="1" lang="ja-JP" altLang="en-US" sz="600" b="0" baseline="0" dirty="0">
                          <a:solidFill>
                            <a:schemeClr val="tx1"/>
                          </a:solidFill>
                          <a:latin typeface="メイリオ" panose="020B0604030504040204" pitchFamily="50" charset="-128"/>
                          <a:ea typeface="メイリオ" panose="020B0604030504040204" pitchFamily="50" charset="-128"/>
                        </a:rPr>
                        <a:t>月～）</a:t>
                      </a:r>
                      <a:endParaRPr kumimoji="1" lang="ja-JP" altLang="en-US" sz="600" b="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建築物省エネ法による義務</a:t>
                      </a:r>
                      <a:endParaRPr kumimoji="1" lang="en-US" altLang="ja-JP" sz="600" baseline="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600" baseline="0" dirty="0">
                          <a:latin typeface="メイリオ" panose="020B0604030504040204" pitchFamily="50" charset="-128"/>
                          <a:ea typeface="メイリオ" panose="020B0604030504040204" pitchFamily="50" charset="-128"/>
                        </a:rPr>
                        <a:t>（</a:t>
                      </a:r>
                      <a:r>
                        <a:rPr kumimoji="1" lang="en-US" altLang="ja-JP" sz="600" baseline="0" dirty="0">
                          <a:latin typeface="メイリオ" panose="020B0604030504040204" pitchFamily="50" charset="-128"/>
                          <a:ea typeface="メイリオ" panose="020B0604030504040204" pitchFamily="50" charset="-128"/>
                        </a:rPr>
                        <a:t>2017</a:t>
                      </a:r>
                      <a:r>
                        <a:rPr kumimoji="1" lang="ja-JP" altLang="en-US" sz="600" baseline="0" dirty="0">
                          <a:latin typeface="メイリオ" panose="020B0604030504040204" pitchFamily="50" charset="-128"/>
                          <a:ea typeface="メイリオ" panose="020B0604030504040204" pitchFamily="50" charset="-128"/>
                        </a:rPr>
                        <a:t>年度～）</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00771">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2,000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600" baseline="0" dirty="0">
                          <a:solidFill>
                            <a:prstClr val="black"/>
                          </a:solidFill>
                          <a:latin typeface="メイリオ" panose="020B0604030504040204" pitchFamily="50" charset="-128"/>
                          <a:ea typeface="メイリオ" panose="020B0604030504040204" pitchFamily="50" charset="-128"/>
                        </a:rPr>
                        <a:t>（</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00771">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300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600" b="1"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建築物省エネ法により義務化</a:t>
                      </a:r>
                      <a:endParaRPr lang="en-US" altLang="ja-JP" sz="600" baseline="0" dirty="0">
                        <a:highlight>
                          <a:srgbClr val="FFFF00"/>
                        </a:highlight>
                        <a:latin typeface="メイリオ" panose="020B0604030504040204" pitchFamily="50" charset="-128"/>
                        <a:ea typeface="メイリオ" panose="020B0604030504040204" pitchFamily="50" charset="-128"/>
                      </a:endParaRPr>
                    </a:p>
                    <a:p>
                      <a:pPr algn="ctr">
                        <a:tabLst>
                          <a:tab pos="533387" algn="l"/>
                        </a:tabLst>
                      </a:pPr>
                      <a:r>
                        <a:rPr lang="ja-JP" altLang="en-US" sz="600" baseline="0" dirty="0">
                          <a:highlight>
                            <a:srgbClr val="FFFF00"/>
                          </a:highlight>
                          <a:latin typeface="メイリオ" panose="020B0604030504040204" pitchFamily="50" charset="-128"/>
                          <a:ea typeface="メイリオ" panose="020B0604030504040204" pitchFamily="50" charset="-128"/>
                        </a:rPr>
                        <a:t>（</a:t>
                      </a:r>
                      <a:r>
                        <a:rPr lang="en-US" altLang="ja-JP" sz="600" baseline="0" dirty="0">
                          <a:highlight>
                            <a:srgbClr val="FFFF00"/>
                          </a:highlight>
                          <a:latin typeface="メイリオ" panose="020B0604030504040204" pitchFamily="50" charset="-128"/>
                          <a:ea typeface="メイリオ" panose="020B0604030504040204" pitchFamily="50" charset="-128"/>
                        </a:rPr>
                        <a:t>2021</a:t>
                      </a:r>
                      <a:r>
                        <a:rPr lang="ja-JP" altLang="en-US" sz="600" baseline="0" dirty="0">
                          <a:highlight>
                            <a:srgbClr val="FFFF00"/>
                          </a:highlight>
                          <a:latin typeface="メイリオ" panose="020B0604030504040204" pitchFamily="50" charset="-128"/>
                          <a:ea typeface="メイリオ" panose="020B0604030504040204" pitchFamily="50" charset="-128"/>
                        </a:rPr>
                        <a:t>年４月～施行予定）</a:t>
                      </a:r>
                      <a:endParaRPr lang="en-US" altLang="ja-JP" sz="600" baseline="0" dirty="0">
                        <a:highlight>
                          <a:srgbClr val="FFFF00"/>
                        </a:highlight>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10077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600" baseline="0" dirty="0">
                          <a:latin typeface="メイリオ" panose="020B0604030504040204" pitchFamily="50" charset="-128"/>
                          <a:ea typeface="メイリオ" panose="020B0604030504040204" pitchFamily="50" charset="-128"/>
                        </a:rPr>
                        <a:t>住宅</a:t>
                      </a:r>
                    </a:p>
                  </a:txBody>
                  <a:tcPr marL="44823" marR="44823" marT="22418" marB="22418"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600" baseline="0" dirty="0">
                          <a:latin typeface="メイリオ" panose="020B0604030504040204" pitchFamily="50" charset="-128"/>
                          <a:ea typeface="メイリオ" panose="020B0604030504040204" pitchFamily="50" charset="-128"/>
                        </a:rPr>
                        <a:t>10,000</a:t>
                      </a:r>
                      <a:r>
                        <a:rPr kumimoji="1" lang="ja-JP" altLang="en-US" sz="600" baseline="0" dirty="0">
                          <a:latin typeface="メイリオ" panose="020B0604030504040204" pitchFamily="50" charset="-128"/>
                          <a:ea typeface="メイリオ" panose="020B0604030504040204" pitchFamily="50" charset="-128"/>
                        </a:rPr>
                        <a:t>㎡</a:t>
                      </a:r>
                      <a:endParaRPr kumimoji="1" lang="en-US" altLang="ja-JP" sz="6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600" baseline="0" dirty="0">
                          <a:latin typeface="メイリオ" panose="020B0604030504040204" pitchFamily="50" charset="-128"/>
                          <a:ea typeface="メイリオ" panose="020B0604030504040204" pitchFamily="50" charset="-128"/>
                        </a:rPr>
                        <a:t>以上</a:t>
                      </a:r>
                      <a:endParaRPr kumimoji="1" lang="en-US" altLang="ja-JP" sz="600" baseline="0" dirty="0">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600" baseline="0" dirty="0">
                          <a:solidFill>
                            <a:prstClr val="black"/>
                          </a:solidFill>
                          <a:latin typeface="メイリオ" panose="020B0604030504040204" pitchFamily="50" charset="-128"/>
                          <a:ea typeface="メイリオ" panose="020B0604030504040204" pitchFamily="50" charset="-128"/>
                        </a:rPr>
                        <a:t>条例による義務（</a:t>
                      </a:r>
                      <a:r>
                        <a:rPr lang="en-US" altLang="ja-JP" sz="600" baseline="0" dirty="0">
                          <a:solidFill>
                            <a:prstClr val="black"/>
                          </a:solidFill>
                          <a:latin typeface="メイリオ" panose="020B0604030504040204" pitchFamily="50" charset="-128"/>
                          <a:ea typeface="メイリオ" panose="020B0604030504040204" pitchFamily="50" charset="-128"/>
                        </a:rPr>
                        <a:t>2018</a:t>
                      </a:r>
                      <a:r>
                        <a:rPr lang="ja-JP" altLang="en-US" sz="600" baseline="0" dirty="0">
                          <a:solidFill>
                            <a:prstClr val="black"/>
                          </a:solidFill>
                          <a:latin typeface="メイリオ" panose="020B0604030504040204" pitchFamily="50" charset="-128"/>
                          <a:ea typeface="メイリオ" panose="020B0604030504040204" pitchFamily="50" charset="-128"/>
                        </a:rPr>
                        <a:t>年</a:t>
                      </a:r>
                      <a:r>
                        <a:rPr lang="en-US" altLang="ja-JP" sz="600" baseline="0" dirty="0">
                          <a:solidFill>
                            <a:prstClr val="black"/>
                          </a:solidFill>
                          <a:latin typeface="メイリオ" panose="020B0604030504040204" pitchFamily="50" charset="-128"/>
                          <a:ea typeface="メイリオ" panose="020B0604030504040204" pitchFamily="50" charset="-128"/>
                        </a:rPr>
                        <a:t>4</a:t>
                      </a:r>
                      <a:r>
                        <a:rPr lang="ja-JP" altLang="en-US" sz="600" baseline="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600" baseline="0" dirty="0">
                          <a:solidFill>
                            <a:prstClr val="black"/>
                          </a:solidFill>
                          <a:latin typeface="メイリオ" panose="020B0604030504040204" pitchFamily="50" charset="-128"/>
                          <a:ea typeface="メイリオ" panose="020B0604030504040204" pitchFamily="50" charset="-128"/>
                        </a:rPr>
                        <a:t>（高さ</a:t>
                      </a:r>
                      <a:r>
                        <a:rPr lang="en-US" altLang="ja-JP" sz="600" baseline="0" dirty="0">
                          <a:solidFill>
                            <a:prstClr val="black"/>
                          </a:solidFill>
                          <a:latin typeface="メイリオ" panose="020B0604030504040204" pitchFamily="50" charset="-128"/>
                          <a:ea typeface="メイリオ" panose="020B0604030504040204" pitchFamily="50" charset="-128"/>
                        </a:rPr>
                        <a:t>60m</a:t>
                      </a:r>
                      <a:r>
                        <a:rPr lang="ja-JP" altLang="en-US" sz="600" baseline="0" dirty="0">
                          <a:solidFill>
                            <a:prstClr val="black"/>
                          </a:solidFill>
                          <a:latin typeface="メイリオ" panose="020B0604030504040204" pitchFamily="50" charset="-128"/>
                          <a:ea typeface="メイリオ" panose="020B0604030504040204" pitchFamily="50" charset="-128"/>
                        </a:rPr>
                        <a:t>超に限る）</a:t>
                      </a:r>
                      <a:endParaRPr lang="en-US" altLang="ja-JP" sz="600" baseline="0" dirty="0">
                        <a:solidFill>
                          <a:prstClr val="black"/>
                        </a:solidFill>
                        <a:latin typeface="メイリオ" panose="020B0604030504040204" pitchFamily="50" charset="-128"/>
                        <a:ea typeface="メイリオ" panose="020B0604030504040204" pitchFamily="50" charset="-128"/>
                      </a:endParaRPr>
                    </a:p>
                  </a:txBody>
                  <a:tcPr marL="44823" marR="44823" marT="22418" marB="224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57" name="正方形/長方形 56">
            <a:extLst>
              <a:ext uri="{FF2B5EF4-FFF2-40B4-BE49-F238E27FC236}">
                <a16:creationId xmlns:a16="http://schemas.microsoft.com/office/drawing/2014/main" id="{099361CA-D317-46B1-B09F-D049165D7426}"/>
              </a:ext>
            </a:extLst>
          </p:cNvPr>
          <p:cNvSpPr/>
          <p:nvPr/>
        </p:nvSpPr>
        <p:spPr>
          <a:xfrm>
            <a:off x="8345016" y="561255"/>
            <a:ext cx="4298910" cy="969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endParaRPr lang="en-US" altLang="ja-JP" sz="800" dirty="0" smtClean="0">
              <a:solidFill>
                <a:schemeClr val="tx1"/>
              </a:solidFill>
              <a:latin typeface="Meiryo UI" panose="020B0604030504040204" pitchFamily="50" charset="-128"/>
              <a:ea typeface="Meiryo UI" panose="020B0604030504040204" pitchFamily="50" charset="-128"/>
            </a:endParaRPr>
          </a:p>
          <a:p>
            <a:pPr marL="468000" indent="-504000"/>
            <a:r>
              <a:rPr lang="ja-JP" altLang="en-US" sz="800" dirty="0" smtClean="0">
                <a:solidFill>
                  <a:schemeClr val="tx1"/>
                </a:solidFill>
                <a:latin typeface="Meiryo UI" panose="020B0604030504040204" pitchFamily="50" charset="-128"/>
                <a:ea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253178" y="1094700"/>
            <a:ext cx="5046980" cy="2841804"/>
          </a:xfrm>
          <a:prstGeom prst="rect">
            <a:avLst/>
          </a:prstGeom>
          <a:noFill/>
        </p:spPr>
        <p:txBody>
          <a:bodyPr wrap="square">
            <a:spAutoFit/>
          </a:bodyPr>
          <a:lstStyle/>
          <a:p>
            <a:pPr>
              <a:spcBef>
                <a:spcPts val="600"/>
              </a:spcBef>
            </a:pPr>
            <a:r>
              <a:rPr lang="ja-JP" altLang="en-US" sz="1200" dirty="0" smtClean="0">
                <a:latin typeface="Meiryo UI" panose="020B0604030504040204" pitchFamily="50" charset="-128"/>
                <a:ea typeface="Meiryo UI" panose="020B0604030504040204" pitchFamily="50" charset="-128"/>
              </a:rPr>
              <a:t>◆パリ</a:t>
            </a:r>
            <a:r>
              <a:rPr lang="ja-JP" altLang="en-US" sz="1200" dirty="0">
                <a:latin typeface="Meiryo UI" panose="020B0604030504040204" pitchFamily="50" charset="-128"/>
                <a:ea typeface="Meiryo UI" panose="020B0604030504040204" pitchFamily="50" charset="-128"/>
              </a:rPr>
              <a:t>協定の採択を</a:t>
            </a:r>
            <a:r>
              <a:rPr lang="ja-JP" altLang="en-US" sz="1200" dirty="0" smtClean="0">
                <a:latin typeface="Meiryo UI" panose="020B0604030504040204" pitchFamily="50" charset="-128"/>
                <a:ea typeface="Meiryo UI" panose="020B0604030504040204" pitchFamily="50" charset="-128"/>
              </a:rPr>
              <a:t>踏まえた、</a:t>
            </a:r>
            <a:r>
              <a:rPr lang="ja-JP" altLang="en-US" sz="1200" dirty="0">
                <a:latin typeface="Meiryo UI" panose="020B0604030504040204" pitchFamily="50" charset="-128"/>
                <a:ea typeface="Meiryo UI" panose="020B0604030504040204" pitchFamily="50" charset="-128"/>
              </a:rPr>
              <a:t>温室効果</a:t>
            </a:r>
            <a:r>
              <a:rPr lang="ja-JP" altLang="en-US" sz="1200" dirty="0" smtClean="0">
                <a:latin typeface="Meiryo UI" panose="020B0604030504040204" pitchFamily="50" charset="-128"/>
                <a:ea typeface="Meiryo UI" panose="020B0604030504040204" pitchFamily="50" charset="-128"/>
              </a:rPr>
              <a:t>ガス削減目標</a:t>
            </a:r>
            <a:endParaRPr lang="en-US" altLang="ja-JP" sz="1200" dirty="0" smtClean="0">
              <a:latin typeface="Meiryo UI" panose="020B0604030504040204" pitchFamily="50" charset="-128"/>
              <a:ea typeface="Meiryo UI" panose="020B0604030504040204" pitchFamily="50" charset="-128"/>
            </a:endParaRPr>
          </a:p>
          <a:p>
            <a:pPr>
              <a:spcBef>
                <a:spcPts val="200"/>
              </a:spcBef>
            </a:pPr>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a:t>
            </a:r>
            <a:r>
              <a:rPr lang="ja-JP" altLang="en-US" sz="900" dirty="0" smtClean="0">
                <a:latin typeface="Meiryo UI" panose="020B0604030504040204" pitchFamily="50" charset="-128"/>
                <a:ea typeface="Meiryo UI" panose="020B0604030504040204" pitchFamily="50" charset="-128"/>
              </a:rPr>
              <a:t>に</a:t>
            </a:r>
            <a:r>
              <a:rPr lang="en-US" altLang="ja-JP" sz="900" dirty="0" smtClean="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a:t>
            </a:r>
            <a:r>
              <a:rPr lang="en-US" altLang="ja-JP" sz="900" dirty="0">
                <a:latin typeface="Meiryo UI" panose="020B0604030504040204" pitchFamily="50" charset="-128"/>
                <a:ea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削減</a:t>
            </a:r>
            <a:r>
              <a:rPr lang="en-US" altLang="ja-JP" sz="900" dirty="0" smtClean="0">
                <a:latin typeface="Meiryo UI" panose="020B0604030504040204" pitchFamily="50" charset="-128"/>
                <a:ea typeface="Meiryo UI" panose="020B0604030504040204" pitchFamily="50" charset="-128"/>
              </a:rPr>
              <a:t/>
            </a:r>
            <a:br>
              <a:rPr lang="en-US" altLang="ja-JP" sz="900" dirty="0" smtClean="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◆建築物省エネ法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8</a:t>
            </a:r>
            <a:r>
              <a:rPr lang="ja-JP" altLang="en-US" sz="900" dirty="0">
                <a:latin typeface="Meiryo UI" panose="020B0604030504040204" pitchFamily="50" charset="-128"/>
                <a:ea typeface="Meiryo UI" panose="020B0604030504040204" pitchFamily="50" charset="-128"/>
              </a:rPr>
              <a:t>日に公布</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spcBef>
                <a:spcPts val="600"/>
              </a:spcBef>
            </a:pPr>
            <a:r>
              <a:rPr lang="ja-JP" altLang="en-US" sz="1200" dirty="0">
                <a:latin typeface="Meiryo UI" panose="020B0604030504040204" pitchFamily="50" charset="-128"/>
                <a:ea typeface="Meiryo UI" panose="020B0604030504040204" pitchFamily="50" charset="-128"/>
              </a:rPr>
              <a:t>◆「地球温暖化対策計画</a:t>
            </a:r>
            <a:r>
              <a:rPr lang="en-US" altLang="ja-JP" sz="1200" dirty="0">
                <a:latin typeface="Meiryo UI" panose="020B0604030504040204" pitchFamily="50" charset="-128"/>
                <a:ea typeface="Meiryo UI" panose="020B0604030504040204" pitchFamily="50" charset="-128"/>
              </a:rPr>
              <a:t>(2016</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月）」策定</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⇒住宅・建築物分野（「業務その他部門」、「家庭部門」）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CO2</a:t>
            </a:r>
            <a:r>
              <a:rPr lang="ja-JP" altLang="en-US" sz="900" dirty="0">
                <a:latin typeface="Meiryo UI" panose="020B0604030504040204" pitchFamily="50" charset="-128"/>
                <a:ea typeface="Meiryo UI" panose="020B0604030504040204" pitchFamily="50" charset="-128"/>
              </a:rPr>
              <a:t>排出量　</a:t>
            </a:r>
            <a:r>
              <a:rPr lang="en-US" altLang="ja-JP" sz="900" dirty="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年度に</a:t>
            </a:r>
            <a:r>
              <a:rPr lang="en-US" altLang="ja-JP" sz="900" dirty="0">
                <a:latin typeface="Meiryo UI" panose="020B0604030504040204" pitchFamily="50" charset="-128"/>
                <a:ea typeface="Meiryo UI" panose="020B0604030504040204" pitchFamily="50" charset="-128"/>
              </a:rPr>
              <a:t>2013</a:t>
            </a:r>
            <a:r>
              <a:rPr lang="ja-JP" altLang="en-US" sz="900" dirty="0">
                <a:latin typeface="Meiryo UI" panose="020B0604030504040204" pitchFamily="50" charset="-128"/>
                <a:ea typeface="Meiryo UI" panose="020B0604030504040204" pitchFamily="50" charset="-128"/>
              </a:rPr>
              <a:t>年度比約</a:t>
            </a:r>
            <a:r>
              <a:rPr lang="en-US" altLang="ja-JP" sz="900" dirty="0">
                <a:latin typeface="Meiryo UI" panose="020B0604030504040204" pitchFamily="50" charset="-128"/>
                <a:ea typeface="Meiryo UI" panose="020B0604030504040204" pitchFamily="50" charset="-128"/>
              </a:rPr>
              <a:t>40</a:t>
            </a:r>
            <a:r>
              <a:rPr lang="ja-JP" altLang="en-US" sz="900" dirty="0">
                <a:latin typeface="Meiryo UI" panose="020B0604030504040204" pitchFamily="50" charset="-128"/>
                <a:ea typeface="Meiryo UI" panose="020B0604030504040204" pitchFamily="50" charset="-128"/>
              </a:rPr>
              <a:t>％削減</a:t>
            </a:r>
          </a:p>
          <a:p>
            <a:pPr>
              <a:lnSpc>
                <a:spcPts val="1300"/>
              </a:lnSpc>
              <a:spcBef>
                <a:spcPts val="600"/>
              </a:spcBef>
            </a:pPr>
            <a:r>
              <a:rPr lang="ja-JP" altLang="en-US" sz="1200" dirty="0">
                <a:latin typeface="Meiryo UI" panose="020B0604030504040204" pitchFamily="50" charset="-128"/>
                <a:ea typeface="Meiryo UI" panose="020B0604030504040204" pitchFamily="50" charset="-128"/>
              </a:rPr>
              <a:t>◆「エネルギー基本計画（</a:t>
            </a:r>
            <a:r>
              <a:rPr lang="en-US" altLang="ja-JP" sz="1200" dirty="0">
                <a:latin typeface="Meiryo UI" panose="020B0604030504040204" pitchFamily="50" charset="-128"/>
                <a:ea typeface="Meiryo UI" panose="020B0604030504040204" pitchFamily="50" charset="-128"/>
              </a:rPr>
              <a:t>2018</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月）」策定</a:t>
            </a:r>
            <a:endParaRPr lang="en-US" altLang="ja-JP" sz="1200" dirty="0">
              <a:latin typeface="Meiryo UI" panose="020B0604030504040204" pitchFamily="50" charset="-128"/>
              <a:ea typeface="Meiryo UI" panose="020B0604030504040204" pitchFamily="50" charset="-128"/>
            </a:endParaRPr>
          </a:p>
          <a:p>
            <a:pPr>
              <a:lnSpc>
                <a:spcPts val="1300"/>
              </a:lnSpc>
            </a:pPr>
            <a:r>
              <a:rPr lang="ja-JP" altLang="en-US" sz="12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年までに新築建築物・住宅の平均で</a:t>
            </a:r>
            <a:r>
              <a:rPr lang="en-US" altLang="ja-JP" sz="900" dirty="0">
                <a:latin typeface="Meiryo UI" panose="020B0604030504040204" pitchFamily="50" charset="-128"/>
                <a:ea typeface="Meiryo UI" panose="020B0604030504040204" pitchFamily="50" charset="-128"/>
              </a:rPr>
              <a:t>ZEB</a:t>
            </a:r>
            <a:r>
              <a:rPr lang="ja-JP" altLang="en-US" sz="900" dirty="0">
                <a:latin typeface="Meiryo UI" panose="020B0604030504040204" pitchFamily="50" charset="-128"/>
                <a:ea typeface="Meiryo UI" panose="020B0604030504040204" pitchFamily="50" charset="-128"/>
              </a:rPr>
              <a:t>化、</a:t>
            </a:r>
            <a:r>
              <a:rPr lang="en-US" altLang="ja-JP" sz="900" dirty="0">
                <a:latin typeface="Meiryo UI" panose="020B0604030504040204" pitchFamily="50" charset="-128"/>
                <a:ea typeface="Meiryo UI" panose="020B0604030504040204" pitchFamily="50" charset="-128"/>
              </a:rPr>
              <a:t>ZEH</a:t>
            </a:r>
            <a:r>
              <a:rPr lang="ja-JP" altLang="en-US" sz="900" dirty="0" smtClean="0">
                <a:latin typeface="Meiryo UI" panose="020B0604030504040204" pitchFamily="50" charset="-128"/>
                <a:ea typeface="Meiryo UI" panose="020B0604030504040204" pitchFamily="50" charset="-128"/>
              </a:rPr>
              <a:t>化</a:t>
            </a:r>
            <a:endParaRPr lang="en-US" altLang="ja-JP" sz="900" dirty="0" smtClean="0">
              <a:latin typeface="Meiryo UI" panose="020B0604030504040204" pitchFamily="50" charset="-128"/>
              <a:ea typeface="Meiryo UI" panose="020B0604030504040204" pitchFamily="50" charset="-128"/>
            </a:endParaRPr>
          </a:p>
          <a:p>
            <a:pPr>
              <a:spcBef>
                <a:spcPts val="600"/>
              </a:spcBef>
            </a:pPr>
            <a:r>
              <a:rPr lang="ja-JP" altLang="en-US" sz="1200" dirty="0">
                <a:latin typeface="Meiryo UI" panose="020B0604030504040204" pitchFamily="50" charset="-128"/>
                <a:ea typeface="Meiryo UI" panose="020B0604030504040204" pitchFamily="50" charset="-128"/>
              </a:rPr>
              <a:t>◆建築物省エネ法の改正</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rPr>
              <a:t>年５月</a:t>
            </a:r>
            <a:r>
              <a:rPr lang="en-US" altLang="ja-JP" sz="900" dirty="0">
                <a:latin typeface="Meiryo UI" panose="020B0604030504040204" pitchFamily="50" charset="-128"/>
                <a:ea typeface="Meiryo UI" panose="020B0604030504040204" pitchFamily="50" charset="-128"/>
              </a:rPr>
              <a:t>17</a:t>
            </a:r>
            <a:r>
              <a:rPr lang="ja-JP" altLang="en-US" sz="900" dirty="0">
                <a:latin typeface="Meiryo UI" panose="020B0604030504040204" pitchFamily="50" charset="-128"/>
                <a:ea typeface="Meiryo UI" panose="020B0604030504040204" pitchFamily="50" charset="-128"/>
              </a:rPr>
              <a:t>日に公布）</a:t>
            </a:r>
            <a:endParaRPr lang="en-US" altLang="ja-JP" sz="900" dirty="0">
              <a:latin typeface="Meiryo UI" panose="020B0604030504040204" pitchFamily="50" charset="-128"/>
              <a:ea typeface="Meiryo UI" panose="020B0604030504040204" pitchFamily="50" charset="-128"/>
            </a:endParaRPr>
          </a:p>
          <a:p>
            <a:pPr>
              <a:spcBef>
                <a:spcPts val="10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地方の自然的社会的条件の特殊性により、省エネ基準のみによっては建築物の省エネ性能の</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確保</a:t>
            </a:r>
            <a:r>
              <a:rPr lang="ja-JP" altLang="en-US" sz="900" dirty="0">
                <a:latin typeface="Meiryo UI" panose="020B0604030504040204" pitchFamily="50" charset="-128"/>
                <a:ea typeface="Meiryo UI" panose="020B0604030504040204" pitchFamily="50" charset="-128"/>
              </a:rPr>
              <a:t>が困難な場合、法律に基づく条例で省エネ基準に必要な事項</a:t>
            </a:r>
            <a:r>
              <a:rPr lang="ja-JP" altLang="en-US" sz="900" dirty="0" smtClean="0">
                <a:latin typeface="Meiryo UI" panose="020B0604030504040204" pitchFamily="50" charset="-128"/>
                <a:ea typeface="Meiryo UI" panose="020B0604030504040204" pitchFamily="50" charset="-128"/>
              </a:rPr>
              <a:t>を付加できる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建築基準法に基づく確認申請と連動</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spcBef>
                <a:spcPts val="600"/>
              </a:spcBef>
            </a:pP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203</a:t>
            </a:r>
            <a:r>
              <a:rPr lang="ja-JP" altLang="en-US" sz="1200" dirty="0">
                <a:latin typeface="Meiryo UI" panose="020B0604030504040204" pitchFamily="50" charset="-128"/>
                <a:ea typeface="Meiryo UI" panose="020B0604030504040204" pitchFamily="50" charset="-128"/>
              </a:rPr>
              <a:t>回臨時国会における菅首相所信表明演説</a:t>
            </a:r>
            <a:endParaRPr lang="en-US" altLang="ja-JP"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2050</a:t>
            </a:r>
            <a:r>
              <a:rPr lang="ja-JP" altLang="en-US" sz="900" dirty="0">
                <a:latin typeface="Meiryo UI" panose="020B0604030504040204" pitchFamily="50" charset="-128"/>
                <a:ea typeface="Meiryo UI" panose="020B0604030504040204" pitchFamily="50" charset="-128"/>
              </a:rPr>
              <a:t>年までに温室効果ガスの排出量実質ゼロ（</a:t>
            </a:r>
            <a:r>
              <a:rPr lang="en-US" altLang="ja-JP" sz="900" dirty="0">
                <a:latin typeface="Meiryo UI" panose="020B0604030504040204" pitchFamily="50" charset="-128"/>
                <a:ea typeface="Meiryo UI" panose="020B0604030504040204" pitchFamily="50" charset="-128"/>
              </a:rPr>
              <a:t>2020</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rPr>
              <a:t>日</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253178" y="4378077"/>
            <a:ext cx="4861196" cy="538609"/>
          </a:xfrm>
          <a:prstGeom prst="rect">
            <a:avLst/>
          </a:prstGeom>
        </p:spPr>
        <p:txBody>
          <a:bodyPr wrap="square">
            <a:spAutoFit/>
          </a:bodyPr>
          <a:lstStyle/>
          <a:p>
            <a:pPr>
              <a:lnSpc>
                <a:spcPts val="1200"/>
              </a:lnSpc>
            </a:pPr>
            <a:r>
              <a:rPr lang="ja-JP" altLang="en-US" sz="1200" b="1" u="sng" dirty="0" smtClean="0">
                <a:latin typeface="Meiryo UI" panose="020B0604030504040204" pitchFamily="50" charset="-128"/>
                <a:ea typeface="Meiryo UI" panose="020B0604030504040204" pitchFamily="50" charset="-128"/>
              </a:rPr>
              <a:t>１．大阪府</a:t>
            </a:r>
            <a:r>
              <a:rPr lang="ja-JP" altLang="en-US" sz="1200" b="1" u="sng" dirty="0">
                <a:latin typeface="Meiryo UI" panose="020B0604030504040204" pitchFamily="50" charset="-128"/>
                <a:ea typeface="Meiryo UI" panose="020B0604030504040204" pitchFamily="50" charset="-128"/>
              </a:rPr>
              <a:t>地球温暖化対策実行計画（区域施策編</a:t>
            </a:r>
            <a:r>
              <a:rPr lang="ja-JP" altLang="en-US" sz="1200" b="1" u="sng" dirty="0" smtClean="0">
                <a:latin typeface="Meiryo UI" panose="020B0604030504040204" pitchFamily="50" charset="-128"/>
                <a:ea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endParaRPr>
          </a:p>
          <a:p>
            <a:pPr>
              <a:lnSpc>
                <a:spcPts val="12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年３月</a:t>
            </a:r>
            <a:r>
              <a:rPr lang="ja-JP" altLang="en-US" sz="900" dirty="0" smtClean="0">
                <a:latin typeface="Meiryo UI" panose="020B0604030504040204" pitchFamily="50" charset="-128"/>
                <a:ea typeface="Meiryo UI" panose="020B0604030504040204" pitchFamily="50" charset="-128"/>
              </a:rPr>
              <a:t>策定 ⇒ </a:t>
            </a:r>
            <a:r>
              <a:rPr lang="en-US" altLang="ja-JP" sz="900" dirty="0" smtClean="0">
                <a:latin typeface="Meiryo UI" panose="020B0604030504040204" pitchFamily="50" charset="-128"/>
                <a:ea typeface="Meiryo UI" panose="020B0604030504040204" pitchFamily="50" charset="-128"/>
              </a:rPr>
              <a:t>2017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12</a:t>
            </a:r>
            <a:r>
              <a:rPr lang="ja-JP" altLang="en-US" sz="900" dirty="0" smtClean="0">
                <a:latin typeface="Meiryo UI" panose="020B0604030504040204" pitchFamily="50" charset="-128"/>
                <a:ea typeface="Meiryo UI" panose="020B0604030504040204" pitchFamily="50" charset="-128"/>
              </a:rPr>
              <a:t>月一部改定 ⇒ 次期実行計画</a:t>
            </a:r>
            <a:r>
              <a:rPr lang="en-US" altLang="ja-JP" sz="900" dirty="0" smtClean="0">
                <a:latin typeface="Meiryo UI" panose="020B0604030504040204" pitchFamily="50" charset="-128"/>
                <a:ea typeface="Meiryo UI" panose="020B0604030504040204" pitchFamily="50" charset="-128"/>
              </a:rPr>
              <a:t>2021</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3</a:t>
            </a:r>
            <a:r>
              <a:rPr lang="ja-JP" altLang="en-US" sz="900" dirty="0" smtClean="0">
                <a:latin typeface="Meiryo UI" panose="020B0604030504040204" pitchFamily="50" charset="-128"/>
                <a:ea typeface="Meiryo UI" panose="020B0604030504040204" pitchFamily="50" charset="-128"/>
              </a:rPr>
              <a:t>月策定予定</a:t>
            </a:r>
            <a:endParaRPr lang="en-US" altLang="ja-JP" sz="900" strike="sngStrike" dirty="0" smtClean="0">
              <a:solidFill>
                <a:srgbClr val="FF0000"/>
              </a:solidFill>
              <a:latin typeface="Meiryo UI" panose="020B0604030504040204" pitchFamily="50" charset="-128"/>
              <a:ea typeface="Meiryo UI" panose="020B0604030504040204" pitchFamily="50" charset="-128"/>
            </a:endParaRPr>
          </a:p>
          <a:p>
            <a:pPr lvl="0"/>
            <a:r>
              <a:rPr lang="ja-JP" altLang="en-US" sz="900" dirty="0">
                <a:solidFill>
                  <a:srgbClr val="FF0000"/>
                </a:solidFill>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削減目標　</a:t>
            </a:r>
            <a:r>
              <a:rPr lang="en-US" altLang="ja-JP" sz="900" dirty="0" smtClean="0">
                <a:latin typeface="Meiryo UI" panose="020B0604030504040204" pitchFamily="50" charset="-128"/>
                <a:ea typeface="Meiryo UI" panose="020B0604030504040204" pitchFamily="50" charset="-128"/>
              </a:rPr>
              <a:t>2030</a:t>
            </a:r>
            <a:r>
              <a:rPr lang="ja-JP" altLang="en-US" sz="900" dirty="0" smtClean="0">
                <a:latin typeface="Meiryo UI" panose="020B0604030504040204" pitchFamily="50" charset="-128"/>
                <a:ea typeface="Meiryo UI" panose="020B0604030504040204" pitchFamily="50" charset="-128"/>
              </a:rPr>
              <a:t>年度の府域の温室効果ガス排出量を</a:t>
            </a:r>
            <a:r>
              <a:rPr lang="en-US" altLang="ja-JP" sz="900" dirty="0" smtClean="0">
                <a:latin typeface="Meiryo UI" panose="020B0604030504040204" pitchFamily="50" charset="-128"/>
                <a:ea typeface="Meiryo UI" panose="020B0604030504040204" pitchFamily="50" charset="-128"/>
              </a:rPr>
              <a:t>2013</a:t>
            </a:r>
            <a:r>
              <a:rPr lang="ja-JP" altLang="en-US" sz="900" dirty="0" smtClean="0">
                <a:latin typeface="Meiryo UI" panose="020B0604030504040204" pitchFamily="50" charset="-128"/>
                <a:ea typeface="Meiryo UI" panose="020B0604030504040204" pitchFamily="50" charset="-128"/>
              </a:rPr>
              <a:t>年度比で</a:t>
            </a:r>
            <a:r>
              <a:rPr lang="en-US" altLang="ja-JP" sz="900" dirty="0" smtClean="0">
                <a:latin typeface="Meiryo UI" panose="020B0604030504040204" pitchFamily="50" charset="-128"/>
                <a:ea typeface="Meiryo UI" panose="020B0604030504040204" pitchFamily="50" charset="-128"/>
              </a:rPr>
              <a:t>40</a:t>
            </a:r>
            <a:r>
              <a:rPr lang="ja-JP" altLang="en-US" sz="900" dirty="0" smtClean="0">
                <a:latin typeface="Meiryo UI" panose="020B0604030504040204" pitchFamily="50" charset="-128"/>
                <a:ea typeface="Meiryo UI" panose="020B0604030504040204" pitchFamily="50" charset="-128"/>
              </a:rPr>
              <a:t>％削減</a:t>
            </a:r>
            <a:endParaRPr lang="ja-JP" altLang="en-US" sz="800" strike="sngStrike" dirty="0">
              <a:latin typeface="Meiryo UI" panose="020B0604030504040204" pitchFamily="50" charset="-128"/>
              <a:ea typeface="Meiryo UI" panose="020B0604030504040204" pitchFamily="50" charset="-128"/>
            </a:endParaRPr>
          </a:p>
        </p:txBody>
      </p:sp>
      <p:sp>
        <p:nvSpPr>
          <p:cNvPr id="84" name="四角形: 角を丸くする 34">
            <a:extLst>
              <a:ext uri="{FF2B5EF4-FFF2-40B4-BE49-F238E27FC236}">
                <a16:creationId xmlns:a16="http://schemas.microsoft.com/office/drawing/2014/main" id="{FE59779F-C1F2-4DF4-9CB2-A546140BDC4C}"/>
              </a:ext>
            </a:extLst>
          </p:cNvPr>
          <p:cNvSpPr/>
          <p:nvPr/>
        </p:nvSpPr>
        <p:spPr>
          <a:xfrm>
            <a:off x="5656494" y="742825"/>
            <a:ext cx="5006326" cy="288000"/>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Ⅲ</a:t>
            </a:r>
            <a:r>
              <a:rPr lang="ja-JP" altLang="en-US" sz="14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4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大阪府における今後の建築物の環境配慮のあり方について</a:t>
            </a:r>
            <a:endParaRPr kumimoji="1" lang="ja-JP" altLang="en-US"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pSp>
        <p:nvGrpSpPr>
          <p:cNvPr id="72" name="グループ化 71"/>
          <p:cNvGrpSpPr/>
          <p:nvPr/>
        </p:nvGrpSpPr>
        <p:grpSpPr>
          <a:xfrm>
            <a:off x="8460716" y="124824"/>
            <a:ext cx="2908636" cy="450085"/>
            <a:chOff x="6471738" y="57059"/>
            <a:chExt cx="3025406" cy="504594"/>
          </a:xfrm>
        </p:grpSpPr>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738" y="57597"/>
              <a:ext cx="504056" cy="504056"/>
            </a:xfrm>
            <a:prstGeom prst="rect">
              <a:avLst/>
            </a:prstGeom>
          </p:spPr>
        </p:pic>
        <p:pic>
          <p:nvPicPr>
            <p:cNvPr id="79" name="図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5794" y="57059"/>
              <a:ext cx="504000" cy="504000"/>
            </a:xfrm>
            <a:prstGeom prst="rect">
              <a:avLst/>
            </a:prstGeom>
          </p:spPr>
        </p:pic>
        <p:pic>
          <p:nvPicPr>
            <p:cNvPr id="80" name="図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9850" y="57059"/>
              <a:ext cx="504000" cy="504000"/>
            </a:xfrm>
            <a:prstGeom prst="rect">
              <a:avLst/>
            </a:prstGeom>
          </p:spPr>
        </p:pic>
        <p:pic>
          <p:nvPicPr>
            <p:cNvPr id="93" name="図 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3850" y="57231"/>
              <a:ext cx="504000" cy="504000"/>
            </a:xfrm>
            <a:prstGeom prst="rect">
              <a:avLst/>
            </a:prstGeom>
          </p:spPr>
        </p:pic>
        <p:pic>
          <p:nvPicPr>
            <p:cNvPr id="97" name="図 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87850" y="57059"/>
              <a:ext cx="504000" cy="504000"/>
            </a:xfrm>
            <a:prstGeom prst="rect">
              <a:avLst/>
            </a:prstGeom>
          </p:spPr>
        </p:pic>
        <p:pic>
          <p:nvPicPr>
            <p:cNvPr id="98" name="図 9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3144" y="57611"/>
              <a:ext cx="504000" cy="504000"/>
            </a:xfrm>
            <a:prstGeom prst="rect">
              <a:avLst/>
            </a:prstGeom>
          </p:spPr>
        </p:pic>
      </p:grpSp>
      <p:sp>
        <p:nvSpPr>
          <p:cNvPr id="2" name="角丸四角形 1"/>
          <p:cNvSpPr/>
          <p:nvPr/>
        </p:nvSpPr>
        <p:spPr>
          <a:xfrm>
            <a:off x="1019755" y="6458847"/>
            <a:ext cx="1899808" cy="44148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024716" y="7123906"/>
            <a:ext cx="3285556" cy="23466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5594909" y="1324455"/>
            <a:ext cx="7082968" cy="2231380"/>
          </a:xfrm>
          <a:prstGeom prst="rect">
            <a:avLst/>
          </a:prstGeom>
          <a:noFill/>
        </p:spPr>
        <p:txBody>
          <a:bodyPr wrap="square" rtlCol="0">
            <a:spAutoFit/>
          </a:bodyPr>
          <a:lstStyle/>
          <a:p>
            <a:pPr lvl="0"/>
            <a:r>
              <a:rPr lang="en-US" altLang="ja-JP" sz="1200" b="1" dirty="0">
                <a:latin typeface="Meiryo UI" panose="020B0604030504040204" pitchFamily="50" charset="-128"/>
                <a:ea typeface="Meiryo UI" panose="020B0604030504040204" pitchFamily="50" charset="-128"/>
              </a:rPr>
              <a:t>(1</a:t>
            </a:r>
            <a:r>
              <a:rPr lang="en-US" altLang="ja-JP" sz="1200" b="1" dirty="0" smtClean="0">
                <a:latin typeface="Meiryo UI" panose="020B0604030504040204" pitchFamily="50" charset="-128"/>
                <a:ea typeface="Meiryo UI" panose="020B0604030504040204" pitchFamily="50" charset="-128"/>
              </a:rPr>
              <a:t>) 2050</a:t>
            </a:r>
            <a:r>
              <a:rPr lang="ja-JP" altLang="en-US" sz="1200" b="1" dirty="0" smtClean="0">
                <a:latin typeface="Meiryo UI" panose="020B0604030504040204" pitchFamily="50" charset="-128"/>
                <a:ea typeface="Meiryo UI" panose="020B0604030504040204" pitchFamily="50" charset="-128"/>
              </a:rPr>
              <a:t>年脱炭素社会を見据え</a:t>
            </a:r>
            <a:r>
              <a:rPr lang="en-US" altLang="ja-JP" sz="1200" b="1" dirty="0" smtClean="0">
                <a:latin typeface="Meiryo UI" panose="020B0604030504040204" pitchFamily="50" charset="-128"/>
                <a:ea typeface="Meiryo UI" panose="020B0604030504040204" pitchFamily="50" charset="-128"/>
              </a:rPr>
              <a:t>2030</a:t>
            </a:r>
            <a:r>
              <a:rPr lang="ja-JP" altLang="en-US" sz="1200" b="1" dirty="0" smtClean="0">
                <a:latin typeface="Meiryo UI" panose="020B0604030504040204" pitchFamily="50" charset="-128"/>
                <a:ea typeface="Meiryo UI" panose="020B0604030504040204" pitchFamily="50" charset="-128"/>
              </a:rPr>
              <a:t>年に向けた基本的な考え方</a:t>
            </a:r>
            <a:endParaRPr lang="en-US" altLang="ja-JP" sz="1200" b="1" dirty="0" smtClean="0">
              <a:latin typeface="Meiryo UI" panose="020B0604030504040204" pitchFamily="50" charset="-128"/>
              <a:ea typeface="Meiryo UI" panose="020B0604030504040204" pitchFamily="50" charset="-128"/>
            </a:endParaRPr>
          </a:p>
          <a:p>
            <a:pPr marL="324000" lvl="0" indent="-176400">
              <a:spcBef>
                <a:spcPts val="200"/>
              </a:spcBef>
            </a:pPr>
            <a:r>
              <a:rPr lang="ja-JP" altLang="en-US" sz="1100" dirty="0" smtClean="0">
                <a:latin typeface="Meiryo UI" panose="020B0604030504040204" pitchFamily="50" charset="-128"/>
                <a:ea typeface="Meiryo UI" panose="020B0604030504040204" pitchFamily="50" charset="-128"/>
              </a:rPr>
              <a:t>・ 全国</a:t>
            </a:r>
            <a:r>
              <a:rPr lang="ja-JP" altLang="en-US" sz="1100" dirty="0">
                <a:latin typeface="Meiryo UI" panose="020B0604030504040204" pitchFamily="50" charset="-128"/>
                <a:ea typeface="Meiryo UI" panose="020B0604030504040204" pitchFamily="50" charset="-128"/>
              </a:rPr>
              <a:t>に先駆けた建築物の環境配慮に関する条例</a:t>
            </a:r>
            <a:r>
              <a:rPr lang="ja-JP" altLang="en-US" sz="1100" dirty="0" smtClean="0">
                <a:latin typeface="Meiryo UI" panose="020B0604030504040204" pitchFamily="50" charset="-128"/>
                <a:ea typeface="Meiryo UI" panose="020B0604030504040204" pitchFamily="50" charset="-128"/>
              </a:rPr>
              <a:t>の先進性を継続</a:t>
            </a:r>
            <a:endParaRPr lang="en-US" altLang="ja-JP" sz="1100" dirty="0" smtClean="0">
              <a:latin typeface="Meiryo UI" panose="020B0604030504040204" pitchFamily="50" charset="-128"/>
              <a:ea typeface="Meiryo UI" panose="020B0604030504040204" pitchFamily="50" charset="-128"/>
            </a:endParaRPr>
          </a:p>
          <a:p>
            <a:pPr marL="324000" lvl="0" indent="-176400"/>
            <a:r>
              <a:rPr lang="ja-JP" altLang="en-US" sz="1100" dirty="0" smtClean="0">
                <a:latin typeface="Meiryo UI" panose="020B0604030504040204" pitchFamily="50" charset="-128"/>
                <a:ea typeface="Meiryo UI" panose="020B0604030504040204" pitchFamily="50" charset="-128"/>
              </a:rPr>
              <a:t>・ 経済・環境の好循環を生み出すことが重要</a:t>
            </a:r>
            <a:endParaRPr lang="en-US" altLang="ja-JP" sz="1100" dirty="0" smtClean="0">
              <a:latin typeface="Meiryo UI" panose="020B0604030504040204" pitchFamily="50" charset="-128"/>
              <a:ea typeface="Meiryo UI" panose="020B0604030504040204" pitchFamily="50" charset="-128"/>
            </a:endParaRPr>
          </a:p>
          <a:p>
            <a:pPr marL="324000" indent="-176400"/>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rPr>
              <a:t>年以降残すべき良質な住宅・</a:t>
            </a:r>
            <a:r>
              <a:rPr lang="ja-JP" altLang="en-US" sz="1100" dirty="0" smtClean="0">
                <a:latin typeface="Meiryo UI" panose="020B0604030504040204" pitchFamily="50" charset="-128"/>
                <a:ea typeface="Meiryo UI" panose="020B0604030504040204" pitchFamily="50" charset="-128"/>
              </a:rPr>
              <a:t>建築物のビジョンをもって、新築、既存ともに、できるだけ</a:t>
            </a:r>
            <a:r>
              <a:rPr lang="ja-JP" altLang="en-US" sz="1100" dirty="0">
                <a:latin typeface="Meiryo UI" panose="020B0604030504040204" pitchFamily="50" charset="-128"/>
                <a:ea typeface="Meiryo UI" panose="020B0604030504040204" pitchFamily="50" charset="-128"/>
              </a:rPr>
              <a:t>早期</a:t>
            </a:r>
            <a:r>
              <a:rPr lang="ja-JP" altLang="en-US" sz="1100" dirty="0" smtClean="0">
                <a:latin typeface="Meiryo UI" panose="020B0604030504040204" pitchFamily="50" charset="-128"/>
                <a:ea typeface="Meiryo UI" panose="020B0604030504040204" pitchFamily="50" charset="-128"/>
              </a:rPr>
              <a:t>に対策</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講じる</a:t>
            </a:r>
            <a:endParaRPr lang="en-US" altLang="ja-JP" sz="1100" dirty="0" smtClean="0">
              <a:latin typeface="Meiryo UI" panose="020B0604030504040204" pitchFamily="50" charset="-128"/>
              <a:ea typeface="Meiryo UI" panose="020B0604030504040204" pitchFamily="50" charset="-128"/>
            </a:endParaRPr>
          </a:p>
          <a:p>
            <a:pPr marL="324000" indent="-176400"/>
            <a:r>
              <a:rPr lang="ja-JP" altLang="en-US" sz="1100" dirty="0" smtClean="0">
                <a:latin typeface="Meiryo UI" panose="020B0604030504040204" pitchFamily="50" charset="-128"/>
                <a:ea typeface="Meiryo UI" panose="020B0604030504040204" pitchFamily="50" charset="-128"/>
              </a:rPr>
              <a:t>・ 府民・事業者への啓発を行うとともに、規制については、タイミングを見極めたうえで実施</a:t>
            </a:r>
            <a:endParaRPr lang="en-US" altLang="ja-JP" sz="1100" dirty="0" smtClean="0">
              <a:latin typeface="Meiryo UI" panose="020B0604030504040204" pitchFamily="50" charset="-128"/>
              <a:ea typeface="Meiryo UI" panose="020B0604030504040204" pitchFamily="50" charset="-128"/>
            </a:endParaRPr>
          </a:p>
          <a:p>
            <a:pPr marL="177800" indent="-177800">
              <a:spcBef>
                <a:spcPts val="600"/>
              </a:spcBef>
            </a:pPr>
            <a:r>
              <a:rPr lang="en-US" altLang="ja-JP" sz="1200" b="1" dirty="0" smtClean="0">
                <a:latin typeface="Meiryo UI" panose="020B0604030504040204" pitchFamily="50" charset="-128"/>
                <a:ea typeface="Meiryo UI" panose="020B0604030504040204" pitchFamily="50" charset="-128"/>
              </a:rPr>
              <a:t>(2) </a:t>
            </a:r>
            <a:r>
              <a:rPr lang="ja-JP" altLang="en-US" sz="1200" b="1" dirty="0" smtClean="0">
                <a:latin typeface="Meiryo UI" panose="020B0604030504040204" pitchFamily="50" charset="-128"/>
                <a:ea typeface="Meiryo UI" panose="020B0604030504040204" pitchFamily="50" charset="-128"/>
              </a:rPr>
              <a:t>非住宅に対する環境配慮</a:t>
            </a:r>
            <a:endParaRPr lang="en-US" altLang="ja-JP" sz="1200" b="1" dirty="0" smtClean="0">
              <a:latin typeface="Meiryo UI" panose="020B0604030504040204" pitchFamily="50" charset="-128"/>
              <a:ea typeface="Meiryo UI" panose="020B0604030504040204" pitchFamily="50" charset="-128"/>
            </a:endParaRPr>
          </a:p>
          <a:p>
            <a:pPr marL="324000" lvl="0" indent="-177800">
              <a:spcBef>
                <a:spcPts val="200"/>
              </a:spcBef>
            </a:pPr>
            <a:r>
              <a:rPr lang="ja-JP" altLang="en-US" sz="1100" dirty="0" smtClean="0">
                <a:latin typeface="Meiryo UI" panose="020B0604030504040204" pitchFamily="50" charset="-128"/>
                <a:ea typeface="Meiryo UI" panose="020B0604030504040204" pitchFamily="50" charset="-128"/>
              </a:rPr>
              <a:t>・ 府民・事業者に対し、建築物の環境性能の向上が経済の活性化にもつながることをわかりやすく普及啓発</a:t>
            </a:r>
            <a:endParaRPr lang="en-US" altLang="ja-JP" sz="1100" dirty="0" smtClean="0">
              <a:latin typeface="Meiryo UI" panose="020B0604030504040204" pitchFamily="50" charset="-128"/>
              <a:ea typeface="Meiryo UI" panose="020B0604030504040204" pitchFamily="50" charset="-128"/>
            </a:endParaRPr>
          </a:p>
          <a:p>
            <a:pPr marL="324000" indent="-177800"/>
            <a:r>
              <a:rPr lang="ja-JP" altLang="en-US" sz="1100" dirty="0" smtClean="0">
                <a:latin typeface="Meiryo UI" panose="020B0604030504040204" pitchFamily="50" charset="-128"/>
                <a:ea typeface="Meiryo UI" panose="020B0604030504040204" pitchFamily="50" charset="-128"/>
              </a:rPr>
              <a:t>・ 改正建築物省エネ法を踏まえた非住宅に対する規制</a:t>
            </a:r>
            <a:endParaRPr lang="en-US" altLang="ja-JP" sz="1100" dirty="0" smtClean="0">
              <a:latin typeface="Meiryo UI" panose="020B0604030504040204" pitchFamily="50" charset="-128"/>
              <a:ea typeface="Meiryo UI" panose="020B0604030504040204" pitchFamily="50" charset="-128"/>
            </a:endParaRPr>
          </a:p>
          <a:p>
            <a:pPr lvl="0">
              <a:spcBef>
                <a:spcPts val="600"/>
              </a:spcBef>
            </a:pPr>
            <a:r>
              <a:rPr lang="en-US" altLang="ja-JP" sz="1200" b="1" dirty="0" smtClean="0">
                <a:latin typeface="Meiryo UI" panose="020B0604030504040204" pitchFamily="50" charset="-128"/>
                <a:ea typeface="Meiryo UI" panose="020B0604030504040204" pitchFamily="50" charset="-128"/>
              </a:rPr>
              <a:t>(3) </a:t>
            </a:r>
            <a:r>
              <a:rPr lang="ja-JP" altLang="en-US" sz="1200" b="1" dirty="0" smtClean="0">
                <a:latin typeface="Meiryo UI" panose="020B0604030504040204" pitchFamily="50" charset="-128"/>
                <a:ea typeface="Meiryo UI" panose="020B0604030504040204" pitchFamily="50" charset="-128"/>
              </a:rPr>
              <a:t>住宅に対する環境配慮</a:t>
            </a:r>
            <a:endParaRPr lang="en-US" altLang="ja-JP" sz="1200" b="1" dirty="0" smtClean="0">
              <a:latin typeface="Meiryo UI" panose="020B0604030504040204" pitchFamily="50" charset="-128"/>
              <a:ea typeface="Meiryo UI" panose="020B0604030504040204" pitchFamily="50" charset="-128"/>
            </a:endParaRPr>
          </a:p>
          <a:p>
            <a:pPr marL="324000" lvl="0" indent="-177800">
              <a:spcBef>
                <a:spcPts val="200"/>
              </a:spcBef>
            </a:pPr>
            <a:r>
              <a:rPr lang="ja-JP" altLang="en-US" sz="1100" dirty="0" smtClean="0">
                <a:latin typeface="Meiryo UI" panose="020B0604030504040204" pitchFamily="50" charset="-128"/>
                <a:ea typeface="Meiryo UI" panose="020B0604030504040204" pitchFamily="50" charset="-128"/>
              </a:rPr>
              <a:t>・ 府民に環境配慮した住宅の価値をわかりやすく普及啓発</a:t>
            </a:r>
            <a:endParaRPr lang="en-US" altLang="ja-JP" sz="1100" dirty="0" smtClean="0">
              <a:latin typeface="Meiryo UI" panose="020B0604030504040204" pitchFamily="50" charset="-128"/>
              <a:ea typeface="Meiryo UI" panose="020B0604030504040204" pitchFamily="50" charset="-128"/>
            </a:endParaRPr>
          </a:p>
          <a:p>
            <a:pPr marL="324000" lvl="0" indent="-177800"/>
            <a:r>
              <a:rPr lang="ja-JP" altLang="en-US" sz="1100" dirty="0" smtClean="0">
                <a:latin typeface="Meiryo UI" panose="020B0604030504040204" pitchFamily="50" charset="-128"/>
                <a:ea typeface="Meiryo UI" panose="020B0604030504040204" pitchFamily="50" charset="-128"/>
              </a:rPr>
              <a:t>・ 住宅に対する府独自の規制</a:t>
            </a:r>
            <a:endParaRPr lang="en-US" altLang="ja-JP" sz="1100" dirty="0" smtClean="0">
              <a:latin typeface="Meiryo UI" panose="020B0604030504040204" pitchFamily="50" charset="-128"/>
              <a:ea typeface="Meiryo UI" panose="020B0604030504040204" pitchFamily="50" charset="-128"/>
            </a:endParaRPr>
          </a:p>
        </p:txBody>
      </p:sp>
      <p:sp>
        <p:nvSpPr>
          <p:cNvPr id="63" name="角丸四角形 62"/>
          <p:cNvSpPr/>
          <p:nvPr/>
        </p:nvSpPr>
        <p:spPr>
          <a:xfrm>
            <a:off x="5485237" y="3619169"/>
            <a:ext cx="1904594" cy="207309"/>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schemeClr val="tx1"/>
                </a:solidFill>
                <a:latin typeface="Meiryo UI" panose="020B0604030504040204" pitchFamily="50" charset="-128"/>
                <a:ea typeface="Meiryo UI" panose="020B0604030504040204" pitchFamily="50" charset="-128"/>
              </a:rPr>
              <a:t>２．具体的施策</a:t>
            </a:r>
            <a:endParaRPr lang="ja-JP" altLang="en-US" sz="1200" b="1" u="sng" dirty="0">
              <a:solidFill>
                <a:schemeClr val="tx1"/>
              </a:solidFill>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5594909" y="6206852"/>
            <a:ext cx="7092454" cy="1451679"/>
          </a:xfrm>
          <a:prstGeom prst="rect">
            <a:avLst/>
          </a:prstGeom>
          <a:noFill/>
        </p:spPr>
        <p:txBody>
          <a:bodyPr wrap="square" rtlCol="0">
            <a:spAutoFit/>
          </a:bodyPr>
          <a:lstStyle/>
          <a:p>
            <a:pPr lvl="0"/>
            <a:r>
              <a:rPr lang="en-US" altLang="ja-JP" sz="1200" b="1" dirty="0" smtClean="0">
                <a:solidFill>
                  <a:prstClr val="black"/>
                </a:solidFill>
                <a:latin typeface="Meiryo UI" panose="020B0604030504040204" pitchFamily="50" charset="-128"/>
                <a:ea typeface="Meiryo UI" panose="020B0604030504040204" pitchFamily="50" charset="-128"/>
              </a:rPr>
              <a:t>(2) </a:t>
            </a:r>
            <a:r>
              <a:rPr lang="ja-JP" altLang="en-US" sz="1200" b="1" dirty="0" smtClean="0">
                <a:solidFill>
                  <a:prstClr val="black"/>
                </a:solidFill>
                <a:latin typeface="Meiryo UI" panose="020B0604030504040204" pitchFamily="50" charset="-128"/>
                <a:ea typeface="Meiryo UI" panose="020B0604030504040204" pitchFamily="50" charset="-128"/>
              </a:rPr>
              <a:t>普及啓発</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200" b="1" dirty="0" smtClean="0">
                <a:solidFill>
                  <a:prstClr val="black"/>
                </a:solidFill>
                <a:latin typeface="Meiryo UI" panose="020B0604030504040204" pitchFamily="50" charset="-128"/>
                <a:ea typeface="Meiryo UI" panose="020B0604030504040204" pitchFamily="50" charset="-128"/>
              </a:rPr>
              <a:t>　①府民・事業者に対し、 </a:t>
            </a:r>
            <a:r>
              <a:rPr lang="ja-JP" altLang="en-US" sz="1200" b="1" dirty="0">
                <a:solidFill>
                  <a:prstClr val="black"/>
                </a:solidFill>
                <a:latin typeface="Meiryo UI" panose="020B0604030504040204" pitchFamily="50" charset="-128"/>
                <a:ea typeface="Meiryo UI" panose="020B0604030504040204" pitchFamily="50" charset="-128"/>
              </a:rPr>
              <a:t>ホームページ</a:t>
            </a:r>
            <a:r>
              <a:rPr lang="ja-JP" altLang="en-US" sz="1200" b="1" dirty="0" smtClean="0">
                <a:solidFill>
                  <a:prstClr val="black"/>
                </a:solidFill>
                <a:latin typeface="Meiryo UI" panose="020B0604030504040204" pitchFamily="50" charset="-128"/>
                <a:ea typeface="Meiryo UI" panose="020B0604030504040204" pitchFamily="50" charset="-128"/>
              </a:rPr>
              <a:t>、チラシ、講習会等による啓発　　</a:t>
            </a:r>
            <a:r>
              <a:rPr lang="ja-JP" altLang="en-US" sz="1200" dirty="0" smtClean="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lvl="0" indent="-176400">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rPr>
              <a:t>　②法に基づき義務となる建築士から建築主への説明時に、項目を追加（条例化を検討）</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marL="324000" lvl="0" indent="-176400">
              <a:spcBef>
                <a:spcPts val="200"/>
              </a:spcBef>
            </a:pPr>
            <a:r>
              <a:rPr lang="ja-JP" altLang="en-US" sz="1100" dirty="0">
                <a:solidFill>
                  <a:prstClr val="black"/>
                </a:solidFill>
                <a:latin typeface="Meiryo UI" panose="020B0604030504040204" pitchFamily="50" charset="-128"/>
                <a:ea typeface="Meiryo UI" panose="020B0604030504040204" pitchFamily="50" charset="-128"/>
              </a:rPr>
              <a:t>　・ 建築物の省エネが地球環境に与える影響　　  </a:t>
            </a:r>
            <a:endParaRPr lang="en-US" altLang="ja-JP" sz="1100" dirty="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a:solidFill>
                  <a:prstClr val="black"/>
                </a:solidFill>
                <a:latin typeface="Meiryo UI" panose="020B0604030504040204" pitchFamily="50" charset="-128"/>
                <a:ea typeface="Meiryo UI" panose="020B0604030504040204" pitchFamily="50" charset="-128"/>
              </a:rPr>
              <a:t>　・ 省エネ住宅の価値</a:t>
            </a:r>
            <a:endParaRPr lang="en-US" altLang="ja-JP" sz="1100" dirty="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a:solidFill>
                  <a:prstClr val="black"/>
                </a:solidFill>
                <a:latin typeface="Meiryo UI" panose="020B0604030504040204" pitchFamily="50" charset="-128"/>
                <a:ea typeface="Meiryo UI" panose="020B0604030504040204" pitchFamily="50" charset="-128"/>
              </a:rPr>
              <a:t>　・ 住宅の改修や新築における初期投資・ライフサイクルコストの費用対効果</a:t>
            </a:r>
            <a:endParaRPr lang="en-US" altLang="ja-JP" sz="1100" dirty="0">
              <a:solidFill>
                <a:prstClr val="black"/>
              </a:solidFill>
              <a:latin typeface="Meiryo UI" panose="020B0604030504040204" pitchFamily="50" charset="-128"/>
              <a:ea typeface="Meiryo UI" panose="020B0604030504040204" pitchFamily="50" charset="-128"/>
            </a:endParaRPr>
          </a:p>
          <a:p>
            <a:pPr marL="324000" indent="-176400"/>
            <a:r>
              <a:rPr lang="ja-JP" altLang="en-US" sz="1100" dirty="0">
                <a:solidFill>
                  <a:prstClr val="black"/>
                </a:solidFill>
                <a:latin typeface="Meiryo UI" panose="020B0604030504040204" pitchFamily="50" charset="-128"/>
                <a:ea typeface="Meiryo UI" panose="020B0604030504040204" pitchFamily="50" charset="-128"/>
              </a:rPr>
              <a:t>　・ 断熱性の向上と健康などに対する効果（専門的なアドバイスによる知見</a:t>
            </a:r>
            <a:r>
              <a:rPr lang="ja-JP" altLang="en-US" sz="1100" dirty="0" smtClean="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54" name="四角形: 角を丸くする 2">
            <a:extLst>
              <a:ext uri="{FF2B5EF4-FFF2-40B4-BE49-F238E27FC236}">
                <a16:creationId xmlns:a16="http://schemas.microsoft.com/office/drawing/2014/main" id="{DDFBC2D1-334E-4E0D-90BF-FD2FFC3DFCF6}"/>
              </a:ext>
            </a:extLst>
          </p:cNvPr>
          <p:cNvSpPr/>
          <p:nvPr/>
        </p:nvSpPr>
        <p:spPr>
          <a:xfrm>
            <a:off x="5485237" y="1092787"/>
            <a:ext cx="2059057" cy="247057"/>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schemeClr val="tx1"/>
                </a:solidFill>
                <a:latin typeface="Meiryo UI" panose="020B0604030504040204" pitchFamily="50" charset="-128"/>
                <a:ea typeface="Meiryo UI" panose="020B0604030504040204" pitchFamily="50" charset="-128"/>
              </a:rPr>
              <a:t>１．目指すべき方向性</a:t>
            </a:r>
            <a:endParaRPr kumimoji="1" lang="ja-JP" altLang="en-US" sz="1200" b="1" u="sng" dirty="0">
              <a:solidFill>
                <a:schemeClr val="tx1"/>
              </a:solidFill>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5594909" y="3824714"/>
            <a:ext cx="7137700" cy="2416046"/>
          </a:xfrm>
          <a:prstGeom prst="rect">
            <a:avLst/>
          </a:prstGeom>
          <a:noFill/>
        </p:spPr>
        <p:txBody>
          <a:bodyPr wrap="square" rtlCol="0">
            <a:spAutoFit/>
          </a:bodyPr>
          <a:lstStyle/>
          <a:p>
            <a:pPr lvl="0"/>
            <a:r>
              <a:rPr lang="en-US" altLang="ja-JP" sz="1200" b="1" dirty="0" smtClean="0">
                <a:solidFill>
                  <a:prstClr val="black"/>
                </a:solidFill>
                <a:latin typeface="Meiryo UI" panose="020B0604030504040204" pitchFamily="50" charset="-128"/>
                <a:ea typeface="Meiryo UI" panose="020B0604030504040204" pitchFamily="50" charset="-128"/>
              </a:rPr>
              <a:t>(1) </a:t>
            </a:r>
            <a:r>
              <a:rPr lang="ja-JP" altLang="en-US" sz="1200" b="1" dirty="0" smtClean="0">
                <a:solidFill>
                  <a:prstClr val="black"/>
                </a:solidFill>
                <a:latin typeface="Meiryo UI" panose="020B0604030504040204" pitchFamily="50" charset="-128"/>
                <a:ea typeface="Meiryo UI" panose="020B0604030504040204" pitchFamily="50" charset="-128"/>
              </a:rPr>
              <a:t>条例による規制</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①非住宅における法規制</a:t>
            </a:r>
            <a:r>
              <a:rPr lang="ja-JP" altLang="en-US" sz="1050" b="1" dirty="0" smtClean="0">
                <a:solidFill>
                  <a:prstClr val="black"/>
                </a:solidFill>
                <a:latin typeface="Meiryo UI" panose="020B0604030504040204" pitchFamily="50" charset="-128"/>
                <a:ea typeface="Meiryo UI" panose="020B0604030504040204" pitchFamily="50" charset="-128"/>
              </a:rPr>
              <a:t> </a:t>
            </a:r>
            <a:r>
              <a:rPr lang="en-US" altLang="ja-JP" sz="1050" b="1" dirty="0" smtClean="0">
                <a:solidFill>
                  <a:prstClr val="black"/>
                </a:solidFill>
                <a:latin typeface="Meiryo UI" panose="020B0604030504040204" pitchFamily="50" charset="-128"/>
                <a:ea typeface="Meiryo UI" panose="020B0604030504040204" pitchFamily="50" charset="-128"/>
              </a:rPr>
              <a:t>[</a:t>
            </a:r>
            <a:r>
              <a:rPr lang="ja-JP" altLang="en-US" sz="1050" b="1" dirty="0" smtClean="0">
                <a:solidFill>
                  <a:prstClr val="black"/>
                </a:solidFill>
                <a:latin typeface="Meiryo UI" panose="020B0604030504040204" pitchFamily="50" charset="-128"/>
                <a:ea typeface="Meiryo UI" panose="020B0604030504040204" pitchFamily="50" charset="-128"/>
              </a:rPr>
              <a:t>注</a:t>
            </a:r>
            <a:r>
              <a:rPr lang="en-US" altLang="ja-JP" sz="1050" b="1" dirty="0" smtClean="0">
                <a:solidFill>
                  <a:prstClr val="black"/>
                </a:solidFill>
                <a:latin typeface="Meiryo UI" panose="020B0604030504040204" pitchFamily="50" charset="-128"/>
                <a:ea typeface="Meiryo UI" panose="020B0604030504040204" pitchFamily="50" charset="-128"/>
              </a:rPr>
              <a:t>1]</a:t>
            </a:r>
            <a:r>
              <a:rPr lang="ja-JP" altLang="en-US" sz="1050" b="1" dirty="0" smtClean="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による適合義務化 </a:t>
            </a:r>
            <a:r>
              <a:rPr lang="en-US" altLang="ja-JP" sz="1050" b="1" dirty="0">
                <a:solidFill>
                  <a:prstClr val="black"/>
                </a:solidFill>
                <a:latin typeface="Meiryo UI" panose="020B0604030504040204" pitchFamily="50" charset="-128"/>
                <a:ea typeface="Meiryo UI" panose="020B0604030504040204" pitchFamily="50" charset="-128"/>
              </a:rPr>
              <a:t>[</a:t>
            </a:r>
            <a:r>
              <a:rPr lang="ja-JP" altLang="en-US" sz="1050" b="1" dirty="0" smtClean="0">
                <a:solidFill>
                  <a:prstClr val="black"/>
                </a:solidFill>
                <a:latin typeface="Meiryo UI" panose="020B0604030504040204" pitchFamily="50" charset="-128"/>
                <a:ea typeface="Meiryo UI" panose="020B0604030504040204" pitchFamily="50" charset="-128"/>
              </a:rPr>
              <a:t>注</a:t>
            </a:r>
            <a:r>
              <a:rPr lang="en-US" altLang="ja-JP" sz="1050" b="1" dirty="0" smtClean="0">
                <a:solidFill>
                  <a:prstClr val="black"/>
                </a:solidFill>
                <a:latin typeface="Meiryo UI" panose="020B0604030504040204" pitchFamily="50" charset="-128"/>
                <a:ea typeface="Meiryo UI" panose="020B0604030504040204" pitchFamily="50" charset="-128"/>
              </a:rPr>
              <a:t>2]</a:t>
            </a:r>
            <a:r>
              <a:rPr lang="ja-JP" altLang="en-US" sz="1050" b="1" dirty="0" smtClean="0">
                <a:solidFill>
                  <a:prstClr val="black"/>
                </a:solidFill>
                <a:latin typeface="Meiryo UI" panose="020B0604030504040204" pitchFamily="50" charset="-128"/>
                <a:ea typeface="Meiryo UI" panose="020B0604030504040204" pitchFamily="50" charset="-128"/>
              </a:rPr>
              <a:t> </a:t>
            </a:r>
            <a:endParaRPr lang="en-US" altLang="ja-JP" sz="1100" b="1" dirty="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smtClean="0">
                <a:solidFill>
                  <a:prstClr val="black"/>
                </a:solidFill>
                <a:latin typeface="Meiryo UI" panose="020B0604030504040204" pitchFamily="50" charset="-128"/>
                <a:ea typeface="Meiryo UI" panose="020B0604030504040204" pitchFamily="50" charset="-128"/>
              </a:rPr>
              <a:t>  対象</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延べ面積が一定規模以上（</a:t>
            </a:r>
            <a:r>
              <a:rPr lang="en-US" altLang="ja-JP" sz="1100" dirty="0" smtClean="0">
                <a:solidFill>
                  <a:prstClr val="black"/>
                </a:solidFill>
                <a:latin typeface="Meiryo UI" panose="020B0604030504040204" pitchFamily="50" charset="-128"/>
                <a:ea typeface="Meiryo UI" panose="020B0604030504040204" pitchFamily="50" charset="-128"/>
              </a:rPr>
              <a:t>2,000㎡</a:t>
            </a:r>
            <a:r>
              <a:rPr lang="ja-JP" altLang="en-US" sz="1100" dirty="0" smtClean="0">
                <a:solidFill>
                  <a:prstClr val="black"/>
                </a:solidFill>
                <a:latin typeface="Meiryo UI" panose="020B0604030504040204" pitchFamily="50" charset="-128"/>
                <a:ea typeface="Meiryo UI" panose="020B0604030504040204" pitchFamily="50" charset="-128"/>
              </a:rPr>
              <a:t>以上を予定）</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smtClean="0">
                <a:solidFill>
                  <a:prstClr val="black"/>
                </a:solidFill>
                <a:latin typeface="Meiryo UI" panose="020B0604030504040204" pitchFamily="50" charset="-128"/>
                <a:ea typeface="Meiryo UI" panose="020B0604030504040204" pitchFamily="50" charset="-128"/>
              </a:rPr>
              <a:t>  付加基準 　外皮性能</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②住宅における府独自規制による適合</a:t>
            </a:r>
            <a:r>
              <a:rPr lang="ja-JP" altLang="en-US" sz="1200" b="1" dirty="0">
                <a:solidFill>
                  <a:prstClr val="black"/>
                </a:solidFill>
                <a:latin typeface="Meiryo UI" panose="020B0604030504040204" pitchFamily="50" charset="-128"/>
                <a:ea typeface="Meiryo UI" panose="020B0604030504040204" pitchFamily="50" charset="-128"/>
              </a:rPr>
              <a:t>義務化</a:t>
            </a:r>
            <a:r>
              <a:rPr lang="ja-JP" altLang="en-US" sz="1200" b="1" dirty="0" smtClean="0">
                <a:solidFill>
                  <a:prstClr val="black"/>
                </a:solidFill>
                <a:latin typeface="Meiryo UI" panose="020B0604030504040204" pitchFamily="50" charset="-128"/>
                <a:ea typeface="Meiryo UI" panose="020B0604030504040204" pitchFamily="50" charset="-128"/>
              </a:rPr>
              <a:t>の拡大 </a:t>
            </a:r>
            <a:r>
              <a:rPr lang="en-US" altLang="ja-JP" sz="1050" b="1" dirty="0" smtClean="0">
                <a:solidFill>
                  <a:prstClr val="black"/>
                </a:solidFill>
                <a:latin typeface="Meiryo UI" panose="020B0604030504040204" pitchFamily="50" charset="-128"/>
                <a:ea typeface="Meiryo UI" panose="020B0604030504040204" pitchFamily="50" charset="-128"/>
              </a:rPr>
              <a:t>[</a:t>
            </a:r>
            <a:r>
              <a:rPr lang="ja-JP" altLang="en-US" sz="1050" b="1" dirty="0" smtClean="0">
                <a:solidFill>
                  <a:prstClr val="black"/>
                </a:solidFill>
                <a:latin typeface="Meiryo UI" panose="020B0604030504040204" pitchFamily="50" charset="-128"/>
                <a:ea typeface="Meiryo UI" panose="020B0604030504040204" pitchFamily="50" charset="-128"/>
              </a:rPr>
              <a:t>注</a:t>
            </a:r>
            <a:r>
              <a:rPr lang="en-US" altLang="ja-JP" sz="1050" b="1" dirty="0" smtClean="0">
                <a:solidFill>
                  <a:prstClr val="black"/>
                </a:solidFill>
                <a:latin typeface="Meiryo UI" panose="020B0604030504040204" pitchFamily="50" charset="-128"/>
                <a:ea typeface="Meiryo UI" panose="020B0604030504040204" pitchFamily="50" charset="-128"/>
              </a:rPr>
              <a:t>3]</a:t>
            </a:r>
            <a:endParaRPr lang="en-US" altLang="ja-JP" sz="1100" b="1" dirty="0" smtClean="0">
              <a:solidFill>
                <a:prstClr val="black"/>
              </a:solidFill>
              <a:latin typeface="Meiryo UI" panose="020B0604030504040204" pitchFamily="50" charset="-128"/>
              <a:ea typeface="Meiryo UI" panose="020B0604030504040204" pitchFamily="50" charset="-128"/>
            </a:endParaRPr>
          </a:p>
          <a:p>
            <a:pPr marL="324000" lvl="0" indent="-17640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対象　　   　一定の住戸面積、かつ一定規模の住戸数以上の住棟</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（住戸面積の平均が</a:t>
            </a:r>
            <a:r>
              <a:rPr lang="en-US" altLang="ja-JP" sz="1100" dirty="0" smtClean="0">
                <a:solidFill>
                  <a:prstClr val="black"/>
                </a:solidFill>
                <a:latin typeface="Meiryo UI" panose="020B0604030504040204" pitchFamily="50" charset="-128"/>
                <a:ea typeface="Meiryo UI" panose="020B0604030504040204" pitchFamily="50" charset="-128"/>
              </a:rPr>
              <a:t>75</a:t>
            </a:r>
            <a:r>
              <a:rPr lang="ja-JP" altLang="en-US" sz="1100" dirty="0" smtClean="0">
                <a:solidFill>
                  <a:prstClr val="black"/>
                </a:solidFill>
                <a:latin typeface="Meiryo UI" panose="020B0604030504040204" pitchFamily="50" charset="-128"/>
                <a:ea typeface="Meiryo UI" panose="020B0604030504040204" pitchFamily="50" charset="-128"/>
              </a:rPr>
              <a:t>㎡以上、かつ</a:t>
            </a:r>
            <a:r>
              <a:rPr lang="en-US" altLang="ja-JP" sz="1100" dirty="0" smtClean="0">
                <a:solidFill>
                  <a:prstClr val="black"/>
                </a:solidFill>
                <a:latin typeface="Meiryo UI" panose="020B0604030504040204" pitchFamily="50" charset="-128"/>
                <a:ea typeface="Meiryo UI" panose="020B0604030504040204" pitchFamily="50" charset="-128"/>
              </a:rPr>
              <a:t>100</a:t>
            </a:r>
            <a:r>
              <a:rPr lang="ja-JP" altLang="en-US" sz="1100" dirty="0" smtClean="0">
                <a:solidFill>
                  <a:prstClr val="black"/>
                </a:solidFill>
                <a:latin typeface="Meiryo UI" panose="020B0604030504040204" pitchFamily="50" charset="-128"/>
                <a:ea typeface="Meiryo UI" panose="020B0604030504040204" pitchFamily="50" charset="-128"/>
              </a:rPr>
              <a:t>戸以上の住棟を予定）</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324000" indent="-176400"/>
            <a:r>
              <a:rPr lang="ja-JP" altLang="en-US" sz="1100" dirty="0" smtClean="0">
                <a:solidFill>
                  <a:prstClr val="black"/>
                </a:solidFill>
                <a:latin typeface="Meiryo UI" panose="020B0604030504040204" pitchFamily="50" charset="-128"/>
                <a:ea typeface="Meiryo UI" panose="020B0604030504040204" pitchFamily="50" charset="-128"/>
              </a:rPr>
              <a:t>  適合基準   外皮性能</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一次エネルギー消費量</a:t>
            </a:r>
            <a:endParaRPr lang="en-US" altLang="ja-JP" sz="1100" dirty="0" smtClean="0">
              <a:solidFill>
                <a:prstClr val="black"/>
              </a:solidFill>
              <a:latin typeface="Meiryo UI" panose="020B0604030504040204" pitchFamily="50" charset="-128"/>
              <a:ea typeface="Meiryo UI" panose="020B0604030504040204" pitchFamily="50" charset="-128"/>
            </a:endParaRPr>
          </a:p>
          <a:p>
            <a:pPr>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rPr>
              <a:t>　③再生可能エネルギー利用設備の府独自規制による導入義務化 </a:t>
            </a:r>
            <a:r>
              <a:rPr lang="en-US" altLang="ja-JP" sz="1100" b="1" dirty="0" smtClean="0">
                <a:solidFill>
                  <a:prstClr val="black"/>
                </a:solidFill>
                <a:latin typeface="Meiryo UI" panose="020B0604030504040204" pitchFamily="50" charset="-128"/>
                <a:ea typeface="Meiryo UI" panose="020B0604030504040204" pitchFamily="50" charset="-128"/>
              </a:rPr>
              <a:t>[</a:t>
            </a:r>
            <a:r>
              <a:rPr lang="ja-JP" altLang="en-US" sz="1100" b="1" dirty="0" smtClean="0">
                <a:solidFill>
                  <a:prstClr val="black"/>
                </a:solidFill>
                <a:latin typeface="Meiryo UI" panose="020B0604030504040204" pitchFamily="50" charset="-128"/>
                <a:ea typeface="Meiryo UI" panose="020B0604030504040204" pitchFamily="50" charset="-128"/>
              </a:rPr>
              <a:t>注</a:t>
            </a:r>
            <a:r>
              <a:rPr lang="en-US" altLang="ja-JP" sz="1100" b="1" dirty="0" smtClean="0">
                <a:solidFill>
                  <a:prstClr val="black"/>
                </a:solidFill>
                <a:latin typeface="Meiryo UI" panose="020B0604030504040204" pitchFamily="50" charset="-128"/>
                <a:ea typeface="Meiryo UI" panose="020B0604030504040204" pitchFamily="50" charset="-128"/>
              </a:rPr>
              <a:t>4]</a:t>
            </a:r>
          </a:p>
          <a:p>
            <a:pPr marL="324000" lvl="0" indent="-17640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対象         延べ面積が一定規模以上の非住宅・住宅（</a:t>
            </a:r>
            <a:r>
              <a:rPr lang="en-US" altLang="ja-JP" sz="1100" dirty="0" smtClean="0">
                <a:solidFill>
                  <a:prstClr val="black"/>
                </a:solidFill>
                <a:latin typeface="Meiryo UI" panose="020B0604030504040204" pitchFamily="50" charset="-128"/>
                <a:ea typeface="Meiryo UI" panose="020B0604030504040204" pitchFamily="50" charset="-128"/>
              </a:rPr>
              <a:t>2,000</a:t>
            </a:r>
            <a:r>
              <a:rPr lang="ja-JP" altLang="en-US" sz="1100" dirty="0" smtClean="0">
                <a:solidFill>
                  <a:prstClr val="black"/>
                </a:solidFill>
                <a:latin typeface="Meiryo UI" panose="020B0604030504040204" pitchFamily="50" charset="-128"/>
                <a:ea typeface="Meiryo UI" panose="020B0604030504040204" pitchFamily="50" charset="-128"/>
              </a:rPr>
              <a:t>㎡以上を予定）</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324000" lvl="0" indent="-176400"/>
            <a:r>
              <a:rPr lang="ja-JP" altLang="en-US" sz="1100" dirty="0" smtClean="0">
                <a:solidFill>
                  <a:prstClr val="black"/>
                </a:solidFill>
                <a:latin typeface="Meiryo UI" panose="020B0604030504040204" pitchFamily="50" charset="-128"/>
                <a:ea typeface="Meiryo UI" panose="020B0604030504040204" pitchFamily="50" charset="-128"/>
              </a:rPr>
              <a:t>  内容　　     建物及び敷地内に固定</a:t>
            </a:r>
            <a:r>
              <a:rPr lang="ja-JP" altLang="en-US" sz="1100" dirty="0" smtClean="0">
                <a:latin typeface="Meiryo UI" panose="020B0604030504040204" pitchFamily="50" charset="-128"/>
                <a:ea typeface="Meiryo UI" panose="020B0604030504040204" pitchFamily="50" charset="-128"/>
              </a:rPr>
              <a:t>されている太陽光発電設備等　</a:t>
            </a:r>
            <a:endParaRPr lang="en-US" altLang="ja-JP" sz="1100" dirty="0" smtClean="0">
              <a:latin typeface="Meiryo UI" panose="020B0604030504040204" pitchFamily="50" charset="-128"/>
              <a:ea typeface="Meiryo UI" panose="020B0604030504040204" pitchFamily="50" charset="-128"/>
            </a:endParaRPr>
          </a:p>
          <a:p>
            <a:pPr marL="324000" lvl="0" indent="-17640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立地を十分に考慮し、他の手法も含めた内容の検討</a:t>
            </a:r>
            <a:r>
              <a:rPr lang="ja-JP" altLang="en-US" sz="1100" dirty="0" smtClean="0">
                <a:solidFill>
                  <a:prstClr val="black"/>
                </a:solidFill>
                <a:latin typeface="Meiryo UI" panose="020B0604030504040204" pitchFamily="50" charset="-128"/>
                <a:ea typeface="Meiryo UI" panose="020B0604030504040204" pitchFamily="50" charset="-128"/>
              </a:rPr>
              <a:t>が必要　</a:t>
            </a:r>
            <a:endParaRPr lang="en-US" altLang="ja-JP" sz="1100" b="1" dirty="0" smtClean="0">
              <a:solidFill>
                <a:prstClr val="black"/>
              </a:solidFill>
              <a:latin typeface="Meiryo UI" panose="020B0604030504040204" pitchFamily="50" charset="-128"/>
              <a:ea typeface="Meiryo UI" panose="020B0604030504040204" pitchFamily="50" charset="-128"/>
            </a:endParaRPr>
          </a:p>
        </p:txBody>
      </p:sp>
      <p:sp>
        <p:nvSpPr>
          <p:cNvPr id="35" name="四角形: 角を丸くする 34">
            <a:extLst>
              <a:ext uri="{FF2B5EF4-FFF2-40B4-BE49-F238E27FC236}">
                <a16:creationId xmlns:a16="http://schemas.microsoft.com/office/drawing/2014/main" id="{FE59779F-C1F2-4DF4-9CB2-A546140BDC4C}"/>
              </a:ext>
            </a:extLst>
          </p:cNvPr>
          <p:cNvSpPr/>
          <p:nvPr/>
        </p:nvSpPr>
        <p:spPr>
          <a:xfrm>
            <a:off x="316979" y="4055563"/>
            <a:ext cx="2051374" cy="287271"/>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Ⅱ</a:t>
            </a:r>
            <a:r>
              <a:rPr lang="ja-JP" altLang="en-US" sz="1400" b="1" dirty="0" err="1"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4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大阪府の取組み</a:t>
            </a:r>
            <a:endParaRPr kumimoji="1" lang="ja-JP" altLang="en-US" sz="14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37"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5696441" y="7810499"/>
            <a:ext cx="6906969" cy="1238573"/>
          </a:xfrm>
          <a:prstGeom prst="roundRect">
            <a:avLst>
              <a:gd name="adj" fmla="val 0"/>
            </a:avLst>
          </a:prstGeom>
          <a:ln w="9525" cmpd="dbl">
            <a:solidFill>
              <a:schemeClr val="accent1">
                <a:shade val="95000"/>
                <a:satMod val="105000"/>
              </a:schemeClr>
            </a:solidFill>
            <a:prstDash val="solid"/>
            <a:headEnd/>
            <a:tailEn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lvl="0">
              <a:spcBef>
                <a:spcPts val="6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500"/>
              </a:lnSpc>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rPr>
              <a:t>実施時期</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lvl="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○条例による規制については、“</a:t>
            </a:r>
            <a:r>
              <a:rPr lang="ja-JP" altLang="en-US" sz="1100" dirty="0">
                <a:solidFill>
                  <a:prstClr val="black"/>
                </a:solidFill>
                <a:latin typeface="Meiryo UI" panose="020B0604030504040204" pitchFamily="50" charset="-128"/>
                <a:ea typeface="Meiryo UI" panose="020B0604030504040204" pitchFamily="50" charset="-128"/>
              </a:rPr>
              <a:t>規制の効果”や“達成すべき目標”に関する</a:t>
            </a:r>
            <a:r>
              <a:rPr lang="ja-JP" altLang="en-US" sz="1100" dirty="0" smtClean="0">
                <a:solidFill>
                  <a:prstClr val="black"/>
                </a:solidFill>
                <a:latin typeface="Meiryo UI" panose="020B0604030504040204" pitchFamily="50" charset="-128"/>
                <a:ea typeface="Meiryo UI" panose="020B0604030504040204" pitchFamily="50" charset="-128"/>
              </a:rPr>
              <a:t>エビデンスを明らかにし、</a:t>
            </a:r>
            <a:r>
              <a:rPr lang="ja-JP" altLang="en-US" sz="1100" dirty="0">
                <a:solidFill>
                  <a:prstClr val="black"/>
                </a:solidFill>
                <a:latin typeface="Meiryo UI" panose="020B0604030504040204" pitchFamily="50" charset="-128"/>
                <a:ea typeface="Meiryo UI" panose="020B0604030504040204" pitchFamily="50" charset="-128"/>
              </a:rPr>
              <a:t>府民・事業者</a:t>
            </a:r>
            <a:r>
              <a:rPr lang="ja-JP" altLang="en-US" sz="1100" dirty="0" smtClean="0">
                <a:solidFill>
                  <a:prstClr val="black"/>
                </a:solidFill>
                <a:latin typeface="Meiryo UI" panose="020B0604030504040204" pitchFamily="50" charset="-128"/>
                <a:ea typeface="Meiryo UI" panose="020B0604030504040204" pitchFamily="50" charset="-128"/>
              </a:rPr>
              <a:t>へ</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説明できること</a:t>
            </a:r>
            <a:r>
              <a:rPr lang="ja-JP" altLang="en-US" sz="1100" dirty="0">
                <a:solidFill>
                  <a:prstClr val="black"/>
                </a:solidFill>
                <a:latin typeface="Meiryo UI" panose="020B0604030504040204" pitchFamily="50" charset="-128"/>
                <a:ea typeface="Meiryo UI" panose="020B0604030504040204" pitchFamily="50" charset="-128"/>
              </a:rPr>
              <a:t>を</a:t>
            </a:r>
            <a:r>
              <a:rPr lang="ja-JP" altLang="en-US" sz="1100" dirty="0" smtClean="0">
                <a:solidFill>
                  <a:prstClr val="black"/>
                </a:solidFill>
                <a:latin typeface="Meiryo UI" panose="020B0604030504040204" pitchFamily="50" charset="-128"/>
                <a:ea typeface="Meiryo UI" panose="020B0604030504040204" pitchFamily="50" charset="-128"/>
              </a:rPr>
              <a:t>見極めた上で、実施</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○府民</a:t>
            </a:r>
            <a:r>
              <a:rPr lang="ja-JP" altLang="en-US" sz="1100" dirty="0">
                <a:solidFill>
                  <a:prstClr val="black"/>
                </a:solidFill>
                <a:latin typeface="Meiryo UI" panose="020B0604030504040204" pitchFamily="50" charset="-128"/>
                <a:ea typeface="Meiryo UI" panose="020B0604030504040204" pitchFamily="50" charset="-128"/>
              </a:rPr>
              <a:t>・事業者に対する</a:t>
            </a:r>
            <a:r>
              <a:rPr lang="ja-JP" altLang="en-US" sz="1100" dirty="0" smtClean="0">
                <a:solidFill>
                  <a:prstClr val="black"/>
                </a:solidFill>
                <a:latin typeface="Meiryo UI" panose="020B0604030504040204" pitchFamily="50" charset="-128"/>
                <a:ea typeface="Meiryo UI" panose="020B0604030504040204" pitchFamily="50" charset="-128"/>
              </a:rPr>
              <a:t>啓発は、</a:t>
            </a:r>
            <a:r>
              <a:rPr lang="ja-JP" altLang="en-US" sz="1100" dirty="0">
                <a:solidFill>
                  <a:prstClr val="black"/>
                </a:solidFill>
                <a:latin typeface="Meiryo UI" panose="020B0604030504040204" pitchFamily="50" charset="-128"/>
                <a:ea typeface="Meiryo UI" panose="020B0604030504040204" pitchFamily="50" charset="-128"/>
              </a:rPr>
              <a:t>速</a:t>
            </a:r>
            <a:r>
              <a:rPr lang="ja-JP" altLang="en-US" sz="1100" dirty="0" smtClean="0">
                <a:solidFill>
                  <a:prstClr val="black"/>
                </a:solidFill>
                <a:latin typeface="Meiryo UI" panose="020B0604030504040204" pitchFamily="50" charset="-128"/>
                <a:ea typeface="Meiryo UI" panose="020B0604030504040204" pitchFamily="50" charset="-128"/>
              </a:rPr>
              <a:t>やかに実施</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○建築士から建築</a:t>
            </a:r>
            <a:r>
              <a:rPr lang="ja-JP" altLang="en-US" sz="1100" dirty="0">
                <a:solidFill>
                  <a:prstClr val="black"/>
                </a:solidFill>
                <a:latin typeface="Meiryo UI" panose="020B0604030504040204" pitchFamily="50" charset="-128"/>
                <a:ea typeface="Meiryo UI" panose="020B0604030504040204" pitchFamily="50" charset="-128"/>
              </a:rPr>
              <a:t>主へ</a:t>
            </a:r>
            <a:r>
              <a:rPr lang="ja-JP" altLang="en-US" sz="1100" dirty="0" smtClean="0">
                <a:solidFill>
                  <a:prstClr val="black"/>
                </a:solidFill>
                <a:latin typeface="Meiryo UI" panose="020B0604030504040204" pitchFamily="50" charset="-128"/>
                <a:ea typeface="Meiryo UI" panose="020B0604030504040204" pitchFamily="50" charset="-128"/>
              </a:rPr>
              <a:t>の説明内容の追加は、建築</a:t>
            </a:r>
            <a:r>
              <a:rPr lang="ja-JP" altLang="en-US" sz="1100" dirty="0">
                <a:solidFill>
                  <a:prstClr val="black"/>
                </a:solidFill>
                <a:latin typeface="Meiryo UI" panose="020B0604030504040204" pitchFamily="50" charset="-128"/>
                <a:ea typeface="Meiryo UI" panose="020B0604030504040204" pitchFamily="50" charset="-128"/>
              </a:rPr>
              <a:t>関係団体等</a:t>
            </a:r>
            <a:r>
              <a:rPr lang="ja-JP" altLang="en-US" sz="1100" dirty="0" smtClean="0">
                <a:solidFill>
                  <a:prstClr val="black"/>
                </a:solidFill>
                <a:latin typeface="Meiryo UI" panose="020B0604030504040204" pitchFamily="50" charset="-128"/>
                <a:ea typeface="Meiryo UI" panose="020B0604030504040204" pitchFamily="50" charset="-128"/>
              </a:rPr>
              <a:t>と連携し、実施</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endParaRPr>
          </a:p>
          <a:p>
            <a:pPr algn="ctr"/>
            <a:endParaRPr lang="ja-JP" altLang="en-US" sz="1050" dirty="0"/>
          </a:p>
        </p:txBody>
      </p:sp>
      <p:sp>
        <p:nvSpPr>
          <p:cNvPr id="33" name="正方形/長方形 32"/>
          <p:cNvSpPr/>
          <p:nvPr/>
        </p:nvSpPr>
        <p:spPr>
          <a:xfrm>
            <a:off x="512084" y="2964966"/>
            <a:ext cx="360644" cy="144000"/>
          </a:xfrm>
          <a:prstGeom prst="rect">
            <a:avLst/>
          </a:prstGeom>
          <a:solidFill>
            <a:schemeClr val="bg1">
              <a:lumMod val="85000"/>
            </a:schemeClr>
          </a:solidFill>
          <a:effectLst/>
        </p:spPr>
        <p:txBody>
          <a:bodyPr wrap="square" lIns="36000" tIns="0" rIns="36000" bIns="108000" anchor="ctr" anchorCtr="0">
            <a:noAutofit/>
          </a:bodyPr>
          <a:lstStyle/>
          <a:p>
            <a:pPr>
              <a:spcBef>
                <a:spcPts val="10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1]</a:t>
            </a:r>
          </a:p>
        </p:txBody>
      </p:sp>
      <p:sp>
        <p:nvSpPr>
          <p:cNvPr id="38" name="正方形/長方形 37"/>
          <p:cNvSpPr/>
          <p:nvPr/>
        </p:nvSpPr>
        <p:spPr>
          <a:xfrm>
            <a:off x="606347" y="6590172"/>
            <a:ext cx="360644" cy="144000"/>
          </a:xfrm>
          <a:prstGeom prst="rect">
            <a:avLst/>
          </a:prstGeom>
          <a:solidFill>
            <a:schemeClr val="bg1">
              <a:lumMod val="85000"/>
            </a:schemeClr>
          </a:solidFill>
          <a:effectLst/>
        </p:spPr>
        <p:txBody>
          <a:bodyPr wrap="square" lIns="36000" tIns="0" rIns="36000" bIns="108000" anchor="ctr" anchorCtr="0">
            <a:noAutofit/>
          </a:bodyPr>
          <a:lstStyle/>
          <a:p>
            <a:pPr>
              <a:spcBef>
                <a:spcPts val="10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2]</a:t>
            </a:r>
          </a:p>
        </p:txBody>
      </p:sp>
      <p:sp>
        <p:nvSpPr>
          <p:cNvPr id="39" name="正方形/長方形 38"/>
          <p:cNvSpPr/>
          <p:nvPr/>
        </p:nvSpPr>
        <p:spPr>
          <a:xfrm>
            <a:off x="619432" y="7169236"/>
            <a:ext cx="360644" cy="144000"/>
          </a:xfrm>
          <a:prstGeom prst="rect">
            <a:avLst/>
          </a:prstGeom>
          <a:solidFill>
            <a:schemeClr val="bg1">
              <a:lumMod val="85000"/>
            </a:schemeClr>
          </a:solidFill>
          <a:effectLst/>
        </p:spPr>
        <p:txBody>
          <a:bodyPr wrap="square" lIns="36000" tIns="0" rIns="36000" bIns="108000" anchor="ctr" anchorCtr="0">
            <a:noAutofit/>
          </a:bodyPr>
          <a:lstStyle/>
          <a:p>
            <a:pPr>
              <a:spcBef>
                <a:spcPts val="10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3]</a:t>
            </a:r>
          </a:p>
        </p:txBody>
      </p:sp>
      <p:sp>
        <p:nvSpPr>
          <p:cNvPr id="40" name="正方形/長方形 39"/>
          <p:cNvSpPr/>
          <p:nvPr/>
        </p:nvSpPr>
        <p:spPr>
          <a:xfrm>
            <a:off x="3448472" y="8276050"/>
            <a:ext cx="360644" cy="144000"/>
          </a:xfrm>
          <a:prstGeom prst="rect">
            <a:avLst/>
          </a:prstGeom>
          <a:solidFill>
            <a:schemeClr val="bg1">
              <a:lumMod val="85000"/>
            </a:schemeClr>
          </a:solidFill>
          <a:effectLst/>
        </p:spPr>
        <p:txBody>
          <a:bodyPr wrap="square" lIns="36000" tIns="0" rIns="36000" bIns="108000" anchor="ctr" anchorCtr="0">
            <a:noAutofit/>
          </a:bodyPr>
          <a:lstStyle/>
          <a:p>
            <a:pPr>
              <a:spcBef>
                <a:spcPts val="10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注</a:t>
            </a:r>
            <a:r>
              <a:rPr lang="en-US" altLang="ja-JP" sz="900" dirty="0" smtClean="0">
                <a:latin typeface="Meiryo UI" panose="020B0604030504040204" pitchFamily="50" charset="-128"/>
                <a:ea typeface="Meiryo UI" panose="020B0604030504040204" pitchFamily="50" charset="-128"/>
              </a:rPr>
              <a:t>4]</a:t>
            </a:r>
          </a:p>
        </p:txBody>
      </p:sp>
    </p:spTree>
    <p:extLst>
      <p:ext uri="{BB962C8B-B14F-4D97-AF65-F5344CB8AC3E}">
        <p14:creationId xmlns:p14="http://schemas.microsoft.com/office/powerpoint/2010/main" val="368020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D1FE7C9745EC847A3685AC335E0E061" ma:contentTypeVersion="2" ma:contentTypeDescription="新しいドキュメントを作成します。" ma:contentTypeScope="" ma:versionID="4903beda05a95ea4cf7ac4638e34a80a">
  <xsd:schema xmlns:xsd="http://www.w3.org/2001/XMLSchema" xmlns:xs="http://www.w3.org/2001/XMLSchema" xmlns:p="http://schemas.microsoft.com/office/2006/metadata/properties" xmlns:ns1="http://schemas.microsoft.com/sharepoint/v3" xmlns:ns2="1c9f3099-3bea-4e30-95d9-e8f8ce4b6b51" targetNamespace="http://schemas.microsoft.com/office/2006/metadata/properties" ma:root="true" ma:fieldsID="15360a5538c630609168872d002c3f31" ns1:_="" ns2:_="">
    <xsd:import namespace="http://schemas.microsoft.com/sharepoint/v3"/>
    <xsd:import namespace="1c9f3099-3bea-4e30-95d9-e8f8ce4b6b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9f3099-3bea-4e30-95d9-e8f8ce4b6b51"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AAD3E0-2A12-4D82-B878-D934FD4138DB}">
  <ds:schemaRefs>
    <ds:schemaRef ds:uri="http://schemas.microsoft.com/office/2006/metadata/properties"/>
    <ds:schemaRef ds:uri="http://purl.org/dc/dcmitype/"/>
    <ds:schemaRef ds:uri="http://schemas.microsoft.com/office/2006/documentManagement/types"/>
    <ds:schemaRef ds:uri="1c9f3099-3bea-4e30-95d9-e8f8ce4b6b51"/>
    <ds:schemaRef ds:uri="http://purl.org/dc/elements/1.1/"/>
    <ds:schemaRef ds:uri="http://purl.org/dc/terms/"/>
    <ds:schemaRef ds:uri="http://schemas.microsoft.com/office/infopath/2007/PartnerControls"/>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63FD21B4-4D16-4553-AA0E-660D01EF000E}">
  <ds:schemaRefs>
    <ds:schemaRef ds:uri="http://schemas.microsoft.com/sharepoint/v3/contenttype/forms"/>
  </ds:schemaRefs>
</ds:datastoreItem>
</file>

<file path=customXml/itemProps3.xml><?xml version="1.0" encoding="utf-8"?>
<ds:datastoreItem xmlns:ds="http://schemas.openxmlformats.org/officeDocument/2006/customXml" ds:itemID="{BF75F845-8202-4FBA-8F0C-F507E82B06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c9f3099-3bea-4e30-95d9-e8f8ce4b6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1308</Words>
  <PresentationFormat>A3 297x420 mm</PresentationFormat>
  <Paragraphs>115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2016-06-09T08:27:33Z</dcterms:created>
  <dcterms:modified xsi:type="dcterms:W3CDTF">2021-03-30T00:46:18Z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0x0101008D1FE7C9745EC847A3685AC335E0E061</vt:lpwstr>
  </property>
</Properties>
</file>