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Lst>
  <p:notesMasterIdLst>
    <p:notesMasterId r:id="rId6"/>
  </p:notesMasterIdLst>
  <p:sldIdLst>
    <p:sldId id="342"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17" autoAdjust="0"/>
    <p:restoredTop sz="94660"/>
  </p:normalViewPr>
  <p:slideViewPr>
    <p:cSldViewPr snapToGrid="0">
      <p:cViewPr varScale="1">
        <p:scale>
          <a:sx n="74" d="100"/>
          <a:sy n="74" d="100"/>
        </p:scale>
        <p:origin x="10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E958B5F-D775-4CF2-94F4-28EA24810272}" type="datetimeFigureOut">
              <a:rPr kumimoji="1" lang="ja-JP" altLang="en-US" smtClean="0"/>
              <a:t>2021/3/30</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8DB52A10-E502-4B20-8AB6-00CBDC14542D}" type="slidenum">
              <a:rPr kumimoji="1" lang="ja-JP" altLang="en-US" smtClean="0"/>
              <a:t>‹#›</a:t>
            </a:fld>
            <a:endParaRPr kumimoji="1" lang="ja-JP" altLang="en-US"/>
          </a:p>
        </p:txBody>
      </p:sp>
    </p:spTree>
    <p:extLst>
      <p:ext uri="{BB962C8B-B14F-4D97-AF65-F5344CB8AC3E}">
        <p14:creationId xmlns:p14="http://schemas.microsoft.com/office/powerpoint/2010/main" val="10758803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C9FB13D-5A39-4913-BF2A-0722E533DA40}" type="datetime1">
              <a:rPr kumimoji="1" lang="ja-JP" altLang="en-US" smtClean="0"/>
              <a:t>2021/3/30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18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49D584-D402-4379-88C0-7B0886FA6A63}" type="datetime1">
              <a:rPr kumimoji="1" lang="ja-JP" altLang="en-US" smtClean="0"/>
              <a:t>2021/3/30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3206246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E9098AA-1CCE-465C-ACB2-2D9D011B220C}" type="datetime1">
              <a:rPr kumimoji="1" lang="ja-JP" altLang="en-US" smtClean="0"/>
              <a:t>2021/3/30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379918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053F66-7568-4DE8-AA0C-5CFE165AA83A}" type="datetime1">
              <a:rPr kumimoji="1" lang="ja-JP" altLang="en-US" smtClean="0"/>
              <a:t>2021/3/30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393812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BF6E2B6-DEEF-4B30-BBF1-D9BF53B38E1F}" type="datetime1">
              <a:rPr kumimoji="1" lang="ja-JP" altLang="en-US" smtClean="0"/>
              <a:t>2021/3/30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3907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6148D6F-A0CD-4BE5-9493-9974B3906749}" type="datetime1">
              <a:rPr kumimoji="1" lang="ja-JP" altLang="en-US" smtClean="0"/>
              <a:t>2021/3/30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3525507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296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C6B349D-F6C6-4640-9C87-37701487B5DD}" type="datetime1">
              <a:rPr kumimoji="1" lang="ja-JP" altLang="en-US" smtClean="0"/>
              <a:t>2021/3/30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2251657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AEBE75-617E-428F-8D90-F3DF1045C258}" type="datetime1">
              <a:rPr kumimoji="1" lang="ja-JP" altLang="en-US" smtClean="0"/>
              <a:t>2021/3/30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877769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DA7282F-75FD-4796-8A3F-ECE898B3759F}" type="datetime1">
              <a:rPr kumimoji="1" lang="ja-JP" altLang="en-US" smtClean="0"/>
              <a:t>2021/3/30</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1317158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20FF934-51E3-4A6A-B4C5-83391284A6A3}" type="datetime1">
              <a:rPr kumimoji="1" lang="ja-JP" altLang="en-US" smtClean="0"/>
              <a:t>2021/3/30</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333172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6AD20D-075F-4F2C-8ECA-16332F1739E4}" type="datetime1">
              <a:rPr kumimoji="1" lang="ja-JP" altLang="en-US" smtClean="0"/>
              <a:t>2021/3/30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4049481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59958DD-679C-4E73-A17F-79607652EC8A}" type="datetime1">
              <a:rPr kumimoji="1" lang="ja-JP" altLang="en-US" smtClean="0"/>
              <a:t>2021/3/30</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39EBC2B-BF77-430A-B67D-4C5A4847E674}" type="slidenum">
              <a:rPr kumimoji="1" lang="ja-JP" altLang="en-US" smtClean="0"/>
              <a:t>‹#›</a:t>
            </a:fld>
            <a:endParaRPr kumimoji="1" lang="ja-JP"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0899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線矢印コネクタ 42"/>
          <p:cNvCxnSpPr>
            <a:cxnSpLocks/>
          </p:cNvCxnSpPr>
          <p:nvPr/>
        </p:nvCxnSpPr>
        <p:spPr>
          <a:xfrm flipV="1">
            <a:off x="43990" y="4333520"/>
            <a:ext cx="9095873" cy="13173"/>
          </a:xfrm>
          <a:prstGeom prst="straightConnector1">
            <a:avLst/>
          </a:prstGeom>
          <a:ln w="12700">
            <a:prstDash val="dash"/>
            <a:headEnd type="none" w="sm" len="sm"/>
            <a:tailEnd type="none"/>
          </a:ln>
        </p:spPr>
        <p:style>
          <a:lnRef idx="1">
            <a:schemeClr val="dk1"/>
          </a:lnRef>
          <a:fillRef idx="0">
            <a:schemeClr val="dk1"/>
          </a:fillRef>
          <a:effectRef idx="0">
            <a:schemeClr val="dk1"/>
          </a:effectRef>
          <a:fontRef idx="minor">
            <a:schemeClr val="tx1"/>
          </a:fontRef>
        </p:style>
      </p:cxnSp>
      <p:graphicFrame>
        <p:nvGraphicFramePr>
          <p:cNvPr id="3" name="表 2"/>
          <p:cNvGraphicFramePr>
            <a:graphicFrameLocks noGrp="1"/>
          </p:cNvGraphicFramePr>
          <p:nvPr>
            <p:extLst/>
          </p:nvPr>
        </p:nvGraphicFramePr>
        <p:xfrm>
          <a:off x="84034" y="648299"/>
          <a:ext cx="9055830" cy="5638067"/>
        </p:xfrm>
        <a:graphic>
          <a:graphicData uri="http://schemas.openxmlformats.org/drawingml/2006/table">
            <a:tbl>
              <a:tblPr firstRow="1" bandRow="1">
                <a:tableStyleId>{5940675A-B579-460E-94D1-54222C63F5DA}</a:tableStyleId>
              </a:tblPr>
              <a:tblGrid>
                <a:gridCol w="937257">
                  <a:extLst>
                    <a:ext uri="{9D8B030D-6E8A-4147-A177-3AD203B41FA5}">
                      <a16:colId xmlns:a16="http://schemas.microsoft.com/office/drawing/2014/main" val="20000"/>
                    </a:ext>
                  </a:extLst>
                </a:gridCol>
                <a:gridCol w="430238">
                  <a:extLst>
                    <a:ext uri="{9D8B030D-6E8A-4147-A177-3AD203B41FA5}">
                      <a16:colId xmlns:a16="http://schemas.microsoft.com/office/drawing/2014/main" val="20001"/>
                    </a:ext>
                  </a:extLst>
                </a:gridCol>
                <a:gridCol w="430238">
                  <a:extLst>
                    <a:ext uri="{9D8B030D-6E8A-4147-A177-3AD203B41FA5}">
                      <a16:colId xmlns:a16="http://schemas.microsoft.com/office/drawing/2014/main" val="3405908107"/>
                    </a:ext>
                  </a:extLst>
                </a:gridCol>
                <a:gridCol w="327185">
                  <a:extLst>
                    <a:ext uri="{9D8B030D-6E8A-4147-A177-3AD203B41FA5}">
                      <a16:colId xmlns:a16="http://schemas.microsoft.com/office/drawing/2014/main" val="20002"/>
                    </a:ext>
                  </a:extLst>
                </a:gridCol>
                <a:gridCol w="533291">
                  <a:extLst>
                    <a:ext uri="{9D8B030D-6E8A-4147-A177-3AD203B41FA5}">
                      <a16:colId xmlns:a16="http://schemas.microsoft.com/office/drawing/2014/main" val="20003"/>
                    </a:ext>
                  </a:extLst>
                </a:gridCol>
                <a:gridCol w="430238">
                  <a:extLst>
                    <a:ext uri="{9D8B030D-6E8A-4147-A177-3AD203B41FA5}">
                      <a16:colId xmlns:a16="http://schemas.microsoft.com/office/drawing/2014/main" val="20004"/>
                    </a:ext>
                  </a:extLst>
                </a:gridCol>
                <a:gridCol w="430238">
                  <a:extLst>
                    <a:ext uri="{9D8B030D-6E8A-4147-A177-3AD203B41FA5}">
                      <a16:colId xmlns:a16="http://schemas.microsoft.com/office/drawing/2014/main" val="20005"/>
                    </a:ext>
                  </a:extLst>
                </a:gridCol>
                <a:gridCol w="430238">
                  <a:extLst>
                    <a:ext uri="{9D8B030D-6E8A-4147-A177-3AD203B41FA5}">
                      <a16:colId xmlns:a16="http://schemas.microsoft.com/office/drawing/2014/main" val="1310309363"/>
                    </a:ext>
                  </a:extLst>
                </a:gridCol>
                <a:gridCol w="430238">
                  <a:extLst>
                    <a:ext uri="{9D8B030D-6E8A-4147-A177-3AD203B41FA5}">
                      <a16:colId xmlns:a16="http://schemas.microsoft.com/office/drawing/2014/main" val="20006"/>
                    </a:ext>
                  </a:extLst>
                </a:gridCol>
                <a:gridCol w="430238">
                  <a:extLst>
                    <a:ext uri="{9D8B030D-6E8A-4147-A177-3AD203B41FA5}">
                      <a16:colId xmlns:a16="http://schemas.microsoft.com/office/drawing/2014/main" val="20007"/>
                    </a:ext>
                  </a:extLst>
                </a:gridCol>
                <a:gridCol w="430238">
                  <a:extLst>
                    <a:ext uri="{9D8B030D-6E8A-4147-A177-3AD203B41FA5}">
                      <a16:colId xmlns:a16="http://schemas.microsoft.com/office/drawing/2014/main" val="20008"/>
                    </a:ext>
                  </a:extLst>
                </a:gridCol>
                <a:gridCol w="430238">
                  <a:extLst>
                    <a:ext uri="{9D8B030D-6E8A-4147-A177-3AD203B41FA5}">
                      <a16:colId xmlns:a16="http://schemas.microsoft.com/office/drawing/2014/main" val="20009"/>
                    </a:ext>
                  </a:extLst>
                </a:gridCol>
                <a:gridCol w="430238">
                  <a:extLst>
                    <a:ext uri="{9D8B030D-6E8A-4147-A177-3AD203B41FA5}">
                      <a16:colId xmlns:a16="http://schemas.microsoft.com/office/drawing/2014/main" val="20010"/>
                    </a:ext>
                  </a:extLst>
                </a:gridCol>
                <a:gridCol w="430238">
                  <a:extLst>
                    <a:ext uri="{9D8B030D-6E8A-4147-A177-3AD203B41FA5}">
                      <a16:colId xmlns:a16="http://schemas.microsoft.com/office/drawing/2014/main" val="20011"/>
                    </a:ext>
                  </a:extLst>
                </a:gridCol>
                <a:gridCol w="386044">
                  <a:extLst>
                    <a:ext uri="{9D8B030D-6E8A-4147-A177-3AD203B41FA5}">
                      <a16:colId xmlns:a16="http://schemas.microsoft.com/office/drawing/2014/main" val="20012"/>
                    </a:ext>
                  </a:extLst>
                </a:gridCol>
                <a:gridCol w="427887">
                  <a:extLst>
                    <a:ext uri="{9D8B030D-6E8A-4147-A177-3AD203B41FA5}">
                      <a16:colId xmlns:a16="http://schemas.microsoft.com/office/drawing/2014/main" val="20013"/>
                    </a:ext>
                  </a:extLst>
                </a:gridCol>
                <a:gridCol w="427887">
                  <a:extLst>
                    <a:ext uri="{9D8B030D-6E8A-4147-A177-3AD203B41FA5}">
                      <a16:colId xmlns:a16="http://schemas.microsoft.com/office/drawing/2014/main" val="20014"/>
                    </a:ext>
                  </a:extLst>
                </a:gridCol>
                <a:gridCol w="427887">
                  <a:extLst>
                    <a:ext uri="{9D8B030D-6E8A-4147-A177-3AD203B41FA5}">
                      <a16:colId xmlns:a16="http://schemas.microsoft.com/office/drawing/2014/main" val="3123515217"/>
                    </a:ext>
                  </a:extLst>
                </a:gridCol>
                <a:gridCol w="427887">
                  <a:extLst>
                    <a:ext uri="{9D8B030D-6E8A-4147-A177-3AD203B41FA5}">
                      <a16:colId xmlns:a16="http://schemas.microsoft.com/office/drawing/2014/main" val="29924961"/>
                    </a:ext>
                  </a:extLst>
                </a:gridCol>
                <a:gridCol w="427887">
                  <a:extLst>
                    <a:ext uri="{9D8B030D-6E8A-4147-A177-3AD203B41FA5}">
                      <a16:colId xmlns:a16="http://schemas.microsoft.com/office/drawing/2014/main" val="2232101491"/>
                    </a:ext>
                  </a:extLst>
                </a:gridCol>
              </a:tblGrid>
              <a:tr h="273556">
                <a:tc rowSpan="2">
                  <a:txBody>
                    <a:bodyPr/>
                    <a:lstStyle/>
                    <a:p>
                      <a:pPr algn="ctr"/>
                      <a:endParaRPr kumimoji="1" lang="ja-JP" altLang="en-US" sz="16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gridSpan="12">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令和</a:t>
                      </a:r>
                      <a:r>
                        <a:rPr kumimoji="1" lang="en-US" altLang="ja-JP" sz="1200" dirty="0">
                          <a:solidFill>
                            <a:schemeClr val="tx1"/>
                          </a:solidFill>
                          <a:latin typeface="メイリオ" panose="020B0604030504040204" pitchFamily="50" charset="-128"/>
                          <a:ea typeface="メイリオ" panose="020B0604030504040204" pitchFamily="50" charset="-128"/>
                        </a:rPr>
                        <a:t>2</a:t>
                      </a:r>
                      <a:r>
                        <a:rPr kumimoji="1" lang="ja-JP" altLang="en-US" sz="1200" dirty="0">
                          <a:solidFill>
                            <a:schemeClr val="tx1"/>
                          </a:solidFill>
                          <a:latin typeface="メイリオ" panose="020B0604030504040204" pitchFamily="50" charset="-128"/>
                          <a:ea typeface="メイリオ" panose="020B0604030504040204" pitchFamily="50" charset="-128"/>
                        </a:rPr>
                        <a:t>年（</a:t>
                      </a:r>
                      <a:r>
                        <a:rPr kumimoji="1" lang="en-US" altLang="ja-JP" sz="1200" dirty="0">
                          <a:solidFill>
                            <a:schemeClr val="tx1"/>
                          </a:solidFill>
                          <a:latin typeface="メイリオ" panose="020B0604030504040204" pitchFamily="50" charset="-128"/>
                          <a:ea typeface="メイリオ" panose="020B0604030504040204" pitchFamily="50" charset="-128"/>
                        </a:rPr>
                        <a:t>2020</a:t>
                      </a:r>
                      <a:r>
                        <a:rPr kumimoji="1" lang="ja-JP" altLang="en-US" sz="1200" dirty="0">
                          <a:solidFill>
                            <a:schemeClr val="tx1"/>
                          </a:solidFill>
                          <a:latin typeface="メイリオ" panose="020B0604030504040204" pitchFamily="50" charset="-128"/>
                          <a:ea typeface="メイリオ" panose="020B0604030504040204" pitchFamily="50" charset="-128"/>
                        </a:rPr>
                        <a:t>年）</a:t>
                      </a:r>
                    </a:p>
                  </a:txBody>
                  <a:tcPr anchor="ctr">
                    <a:lnR w="12700" cap="flat" cmpd="sng" algn="ctr">
                      <a:solidFill>
                        <a:schemeClr val="tx1"/>
                      </a:solidFill>
                      <a:prstDash val="solid"/>
                      <a:round/>
                      <a:headEnd type="none" w="med" len="med"/>
                      <a:tailEnd type="none" w="med" len="med"/>
                    </a:lnR>
                    <a:solidFill>
                      <a:schemeClr val="bg2"/>
                    </a:solidFill>
                  </a:tcPr>
                </a:tc>
                <a:tc hMerge="1">
                  <a:txBody>
                    <a:bodyPr/>
                    <a:lstStyle/>
                    <a:p>
                      <a:endParaRPr kumimoji="1" lang="ja-JP" altLang="en-US"/>
                    </a:p>
                  </a:txBody>
                  <a:tcPr/>
                </a:tc>
                <a:tc hMerge="1">
                  <a:txBody>
                    <a:bodyPr/>
                    <a:lstStyle/>
                    <a:p>
                      <a:pPr algn="ctr"/>
                      <a:endParaRPr kumimoji="1" lang="ja-JP" altLang="en-US" sz="1800" dirty="0">
                        <a:solidFill>
                          <a:schemeClr val="tx1"/>
                        </a:solidFill>
                        <a:latin typeface="+mn-ea"/>
                        <a:ea typeface="+mn-ea"/>
                      </a:endParaRPr>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a:p>
                  </a:txBody>
                  <a:tcPr/>
                </a:tc>
                <a:tc hMerge="1">
                  <a:txBody>
                    <a:bodyPr/>
                    <a:lstStyle/>
                    <a:p>
                      <a:endParaRPr kumimoji="1" lang="ja-JP" altLang="en-US" dirty="0"/>
                    </a:p>
                  </a:txBody>
                  <a:tcPr>
                    <a:solidFill>
                      <a:schemeClr val="accent1"/>
                    </a:solid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R w="12700" cap="flat" cmpd="sng" algn="ctr">
                      <a:solidFill>
                        <a:schemeClr val="tx1"/>
                      </a:solidFill>
                      <a:prstDash val="solid"/>
                      <a:round/>
                      <a:headEnd type="none" w="med" len="med"/>
                      <a:tailEnd type="none" w="med" len="med"/>
                    </a:ln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メイリオ" panose="020B0604030504040204" pitchFamily="50" charset="-128"/>
                          <a:ea typeface="メイリオ" panose="020B0604030504040204" pitchFamily="50" charset="-128"/>
                        </a:rPr>
                        <a:t>令和</a:t>
                      </a:r>
                      <a:r>
                        <a:rPr kumimoji="1" lang="en-US" altLang="ja-JP" sz="1200" dirty="0">
                          <a:solidFill>
                            <a:schemeClr val="tx1"/>
                          </a:solidFill>
                          <a:latin typeface="メイリオ" panose="020B0604030504040204" pitchFamily="50" charset="-128"/>
                          <a:ea typeface="メイリオ" panose="020B0604030504040204" pitchFamily="50" charset="-128"/>
                        </a:rPr>
                        <a:t>3</a:t>
                      </a:r>
                      <a:r>
                        <a:rPr kumimoji="1" lang="ja-JP" altLang="en-US" sz="1200" dirty="0">
                          <a:solidFill>
                            <a:schemeClr val="tx1"/>
                          </a:solidFill>
                          <a:latin typeface="メイリオ" panose="020B0604030504040204" pitchFamily="50" charset="-128"/>
                          <a:ea typeface="メイリオ" panose="020B0604030504040204" pitchFamily="50" charset="-128"/>
                        </a:rPr>
                        <a:t>年（</a:t>
                      </a:r>
                      <a:r>
                        <a:rPr kumimoji="1" lang="en-US" altLang="ja-JP" sz="1200" dirty="0">
                          <a:solidFill>
                            <a:schemeClr val="tx1"/>
                          </a:solidFill>
                          <a:latin typeface="メイリオ" panose="020B0604030504040204" pitchFamily="50" charset="-128"/>
                          <a:ea typeface="メイリオ" panose="020B0604030504040204" pitchFamily="50" charset="-128"/>
                        </a:rPr>
                        <a:t>2021</a:t>
                      </a:r>
                      <a:r>
                        <a:rPr kumimoji="1" lang="ja-JP" altLang="en-US" sz="1200" dirty="0">
                          <a:solidFill>
                            <a:schemeClr val="tx1"/>
                          </a:solidFill>
                          <a:latin typeface="メイリオ" panose="020B0604030504040204" pitchFamily="50" charset="-128"/>
                          <a:ea typeface="メイリオ" panose="020B0604030504040204" pitchFamily="50" charset="-128"/>
                        </a:rPr>
                        <a:t>年）</a:t>
                      </a:r>
                    </a:p>
                  </a:txBody>
                  <a:tcPr anchor="ctr">
                    <a:lnL w="12700" cap="flat" cmpd="sng" algn="ctr">
                      <a:solidFill>
                        <a:schemeClr val="tx1"/>
                      </a:solidFill>
                      <a:prstDash val="solid"/>
                      <a:round/>
                      <a:headEnd type="none" w="med" len="med"/>
                      <a:tailEnd type="none" w="med" len="med"/>
                    </a:lnL>
                    <a:solidFill>
                      <a:schemeClr val="bg2"/>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solidFill>
                      <a:schemeClr val="accent1"/>
                    </a:solidFill>
                  </a:tcPr>
                </a:tc>
                <a:extLst>
                  <a:ext uri="{0D108BD9-81ED-4DB2-BD59-A6C34878D82A}">
                    <a16:rowId xmlns:a16="http://schemas.microsoft.com/office/drawing/2014/main" val="10000"/>
                  </a:ext>
                </a:extLst>
              </a:tr>
              <a:tr h="638298">
                <a:tc vMerge="1">
                  <a:txBody>
                    <a:bodyPr/>
                    <a:lstStyle/>
                    <a:p>
                      <a:endParaRPr kumimoji="1" lang="ja-JP" altLang="en-US" dirty="0"/>
                    </a:p>
                  </a:txBody>
                  <a:tcPr>
                    <a:solidFill>
                      <a:schemeClr val="accent1"/>
                    </a:solidFill>
                  </a:tcPr>
                </a:tc>
                <a:tc>
                  <a:txBody>
                    <a:bodyPr/>
                    <a:lstStyle/>
                    <a:p>
                      <a:pPr algn="ctr"/>
                      <a:r>
                        <a:rPr lang="en-US" altLang="ja-JP" sz="1200" dirty="0">
                          <a:latin typeface="メイリオ" panose="020B0604030504040204" pitchFamily="50" charset="-128"/>
                          <a:ea typeface="メイリオ" panose="020B0604030504040204" pitchFamily="50" charset="-128"/>
                        </a:rPr>
                        <a:t>4</a:t>
                      </a:r>
                    </a:p>
                  </a:txBody>
                  <a:tcPr anchor="ctr">
                    <a:solidFill>
                      <a:schemeClr val="bg2"/>
                    </a:solidFill>
                  </a:tcPr>
                </a:tc>
                <a:tc>
                  <a:txBody>
                    <a:bodyPr/>
                    <a:lstStyle/>
                    <a:p>
                      <a:pPr algn="ctr"/>
                      <a:r>
                        <a:rPr lang="ja-JP" altLang="en-US" sz="1200" dirty="0">
                          <a:latin typeface="メイリオ" panose="020B0604030504040204" pitchFamily="50" charset="-128"/>
                          <a:ea typeface="メイリオ" panose="020B0604030504040204" pitchFamily="50" charset="-128"/>
                        </a:rPr>
                        <a:t>５</a:t>
                      </a:r>
                    </a:p>
                  </a:txBody>
                  <a:tcPr anchor="ctr">
                    <a:solidFill>
                      <a:schemeClr val="bg2"/>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６</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7</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8</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9</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10</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11</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12</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１</a:t>
                      </a:r>
                    </a:p>
                  </a:txBody>
                  <a:tcPr anchor="ctr">
                    <a:solidFill>
                      <a:schemeClr val="bg2"/>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２</a:t>
                      </a:r>
                    </a:p>
                  </a:txBody>
                  <a:tcPr anchor="ctr">
                    <a:solidFill>
                      <a:schemeClr val="bg2"/>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３</a:t>
                      </a:r>
                    </a:p>
                  </a:txBody>
                  <a:tcPr anchor="ctr">
                    <a:solidFill>
                      <a:schemeClr val="bg2"/>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４</a:t>
                      </a:r>
                    </a:p>
                  </a:txBody>
                  <a:tcPr anchor="ctr">
                    <a:solidFill>
                      <a:schemeClr val="bg2"/>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５</a:t>
                      </a:r>
                    </a:p>
                  </a:txBody>
                  <a:tcPr anchor="ctr">
                    <a:solidFill>
                      <a:schemeClr val="bg2"/>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６</a:t>
                      </a: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7</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12</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1</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2</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3</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extLst>
                  <a:ext uri="{0D108BD9-81ED-4DB2-BD59-A6C34878D82A}">
                    <a16:rowId xmlns:a16="http://schemas.microsoft.com/office/drawing/2014/main" val="10001"/>
                  </a:ext>
                </a:extLst>
              </a:tr>
              <a:tr h="638298">
                <a:tc>
                  <a:txBody>
                    <a:bodyPr/>
                    <a:lstStyle/>
                    <a:p>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mn-cs"/>
                        </a:rPr>
                        <a:t>改正</a:t>
                      </a:r>
                      <a:endParaRPr kumimoji="1" lang="en-US" altLang="ja-JP" sz="1200" kern="1200" dirty="0" smtClean="0">
                        <a:solidFill>
                          <a:schemeClr val="tx1"/>
                        </a:solidFill>
                        <a:latin typeface="メイリオ" panose="020B0604030504040204" pitchFamily="50" charset="-128"/>
                        <a:ea typeface="メイリオ" panose="020B0604030504040204" pitchFamily="50" charset="-128"/>
                        <a:cs typeface="+mn-cs"/>
                      </a:endParaRPr>
                    </a:p>
                    <a:p>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mn-cs"/>
                        </a:rPr>
                        <a:t>建築物</a:t>
                      </a:r>
                      <a:endParaRPr kumimoji="1" lang="en-US" altLang="ja-JP" sz="1200" kern="1200" dirty="0">
                        <a:solidFill>
                          <a:schemeClr val="tx1"/>
                        </a:solidFill>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latin typeface="メイリオ" panose="020B0604030504040204" pitchFamily="50" charset="-128"/>
                          <a:ea typeface="メイリオ" panose="020B0604030504040204" pitchFamily="50" charset="-128"/>
                          <a:cs typeface="+mn-cs"/>
                        </a:rPr>
                        <a:t>省エネ法</a:t>
                      </a: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002"/>
                  </a:ext>
                </a:extLst>
              </a:tr>
              <a:tr h="1160959">
                <a:tc>
                  <a:txBody>
                    <a:bodyPr/>
                    <a:lstStyle/>
                    <a:p>
                      <a:r>
                        <a:rPr kumimoji="1" lang="zh-TW" altLang="en-US" sz="1400" dirty="0">
                          <a:latin typeface="メイリオ" panose="020B0604030504040204" pitchFamily="50" charset="-128"/>
                          <a:ea typeface="メイリオ" panose="020B0604030504040204" pitchFamily="50" charset="-128"/>
                        </a:rPr>
                        <a:t>府環境</a:t>
                      </a:r>
                      <a:endParaRPr kumimoji="1" lang="en-US" altLang="zh-TW" sz="1400" dirty="0">
                        <a:latin typeface="メイリオ" panose="020B0604030504040204" pitchFamily="50" charset="-128"/>
                        <a:ea typeface="メイリオ" panose="020B0604030504040204" pitchFamily="50" charset="-128"/>
                      </a:endParaRPr>
                    </a:p>
                    <a:p>
                      <a:r>
                        <a:rPr kumimoji="1" lang="zh-TW" altLang="en-US" sz="1400" dirty="0">
                          <a:latin typeface="メイリオ" panose="020B0604030504040204" pitchFamily="50" charset="-128"/>
                          <a:ea typeface="メイリオ" panose="020B0604030504040204" pitchFamily="50" charset="-128"/>
                        </a:rPr>
                        <a:t>審議会</a:t>
                      </a:r>
                      <a:endParaRPr kumimoji="1" lang="ja-JP" altLang="en-US" sz="1400" dirty="0">
                        <a:latin typeface="メイリオ" panose="020B0604030504040204" pitchFamily="50" charset="-128"/>
                        <a:ea typeface="メイリオ" panose="020B0604030504040204" pitchFamily="50" charset="-128"/>
                      </a:endParaRPr>
                    </a:p>
                    <a:p>
                      <a:endParaRPr lang="ja-JP" altLang="en-US" sz="14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003"/>
                  </a:ext>
                </a:extLst>
              </a:tr>
              <a:tr h="17924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200" dirty="0">
                          <a:latin typeface="メイリオ" panose="020B0604030504040204" pitchFamily="50" charset="-128"/>
                          <a:ea typeface="メイリオ" panose="020B0604030504040204" pitchFamily="50" charset="-128"/>
                        </a:rPr>
                        <a:t>温暖化</a:t>
                      </a:r>
                      <a:endParaRPr kumimoji="1" lang="en-US" altLang="zh-CN"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200" dirty="0">
                          <a:latin typeface="メイリオ" panose="020B0604030504040204" pitchFamily="50" charset="-128"/>
                          <a:ea typeface="メイリオ" panose="020B0604030504040204" pitchFamily="50" charset="-128"/>
                        </a:rPr>
                        <a:t>対策部会</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004"/>
                  </a:ext>
                </a:extLst>
              </a:tr>
              <a:tr h="11301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府計画・府</a:t>
                      </a:r>
                      <a:r>
                        <a:rPr kumimoji="1" lang="ja-JP" altLang="en-US" sz="1400" dirty="0">
                          <a:latin typeface="メイリオ" panose="020B0604030504040204" pitchFamily="50" charset="-128"/>
                          <a:ea typeface="メイリオ" panose="020B0604030504040204" pitchFamily="50" charset="-128"/>
                        </a:rPr>
                        <a:t>条例</a:t>
                      </a:r>
                    </a:p>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005"/>
                  </a:ext>
                </a:extLst>
              </a:tr>
            </a:tbl>
          </a:graphicData>
        </a:graphic>
      </p:graphicFrame>
      <p:sp>
        <p:nvSpPr>
          <p:cNvPr id="4" name="テキスト ボックス 3"/>
          <p:cNvSpPr txBox="1"/>
          <p:nvPr/>
        </p:nvSpPr>
        <p:spPr>
          <a:xfrm>
            <a:off x="1133765" y="2921192"/>
            <a:ext cx="2197864" cy="405683"/>
          </a:xfrm>
          <a:prstGeom prst="rect">
            <a:avLst/>
          </a:prstGeom>
          <a:solidFill>
            <a:schemeClr val="bg1">
              <a:lumMod val="95000"/>
            </a:schemeClr>
          </a:solidFill>
        </p:spPr>
        <p:txBody>
          <a:bodyPr wrap="square" tIns="36000" bIns="0" rtlCol="0">
            <a:spAutoFit/>
          </a:bodyPr>
          <a:lstStyle/>
          <a:p>
            <a:r>
              <a:rPr lang="ja-JP" altLang="en-US" sz="1200" dirty="0">
                <a:latin typeface="メイリオ" panose="020B0604030504040204" pitchFamily="50" charset="-128"/>
                <a:ea typeface="メイリオ" panose="020B0604030504040204" pitchFamily="50" charset="-128"/>
              </a:rPr>
              <a:t>（諮問）建築物の環境配慮の</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あり方について</a:t>
            </a:r>
          </a:p>
        </p:txBody>
      </p:sp>
      <p:sp>
        <p:nvSpPr>
          <p:cNvPr id="5" name="テキスト ボックス 4"/>
          <p:cNvSpPr txBox="1"/>
          <p:nvPr/>
        </p:nvSpPr>
        <p:spPr>
          <a:xfrm>
            <a:off x="5959063" y="1919322"/>
            <a:ext cx="759045" cy="257369"/>
          </a:xfrm>
          <a:prstGeom prst="rect">
            <a:avLst/>
          </a:prstGeom>
          <a:solidFill>
            <a:schemeClr val="bg1">
              <a:lumMod val="95000"/>
            </a:schemeClr>
          </a:solidFill>
        </p:spPr>
        <p:txBody>
          <a:bodyPr wrap="square" tIns="36000" bIns="36000" rtlCol="0">
            <a:spAutoFit/>
          </a:bodyPr>
          <a:lstStyle/>
          <a:p>
            <a:pPr algn="ctr"/>
            <a:r>
              <a:rPr lang="en-US" altLang="ja-JP" sz="1200" dirty="0" smtClean="0">
                <a:latin typeface="メイリオ" panose="020B0604030504040204" pitchFamily="50" charset="-128"/>
                <a:ea typeface="メイリオ" panose="020B0604030504040204" pitchFamily="50" charset="-128"/>
              </a:rPr>
              <a:t>4/1</a:t>
            </a:r>
            <a:r>
              <a:rPr lang="ja-JP" altLang="en-US" sz="1200" dirty="0" smtClean="0">
                <a:latin typeface="メイリオ" panose="020B0604030504040204" pitchFamily="50" charset="-128"/>
                <a:ea typeface="メイリオ" panose="020B0604030504040204" pitchFamily="50" charset="-128"/>
              </a:rPr>
              <a:t>施行</a:t>
            </a:r>
            <a:endParaRPr lang="ja-JP" altLang="en-US" sz="1200" dirty="0">
              <a:latin typeface="メイリオ" panose="020B0604030504040204" pitchFamily="50" charset="-128"/>
              <a:ea typeface="メイリオ" panose="020B0604030504040204" pitchFamily="50" charset="-128"/>
            </a:endParaRPr>
          </a:p>
        </p:txBody>
      </p:sp>
      <p:sp>
        <p:nvSpPr>
          <p:cNvPr id="6" name="ひし形 5"/>
          <p:cNvSpPr/>
          <p:nvPr/>
        </p:nvSpPr>
        <p:spPr>
          <a:xfrm>
            <a:off x="1890755" y="2212402"/>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637056" y="2481066"/>
            <a:ext cx="867134" cy="405683"/>
          </a:xfrm>
          <a:prstGeom prst="rect">
            <a:avLst/>
          </a:prstGeom>
          <a:solidFill>
            <a:schemeClr val="bg1">
              <a:lumMod val="95000"/>
            </a:schemeClr>
          </a:solidFill>
        </p:spPr>
        <p:txBody>
          <a:bodyPr wrap="square" tIns="36000" bIns="0" rtlCol="0">
            <a:spAutoFit/>
          </a:bodyPr>
          <a:lstStyle/>
          <a:p>
            <a:pPr algn="ctr"/>
            <a:r>
              <a:rPr lang="zh-TW" altLang="en-US" sz="1200" dirty="0">
                <a:latin typeface="メイリオ" panose="020B0604030504040204" pitchFamily="50" charset="-128"/>
                <a:ea typeface="メイリオ" panose="020B0604030504040204" pitchFamily="50" charset="-128"/>
              </a:rPr>
              <a:t>審議会</a:t>
            </a:r>
            <a:r>
              <a:rPr lang="ja-JP" altLang="en-US" sz="1200" dirty="0">
                <a:latin typeface="メイリオ" panose="020B0604030504040204" pitchFamily="50" charset="-128"/>
                <a:ea typeface="メイリオ" panose="020B0604030504040204" pitchFamily="50" charset="-128"/>
              </a:rPr>
              <a:t>（６</a:t>
            </a:r>
            <a:r>
              <a:rPr lang="en-US" altLang="ja-JP" sz="1200" dirty="0">
                <a:latin typeface="メイリオ" panose="020B0604030504040204" pitchFamily="50" charset="-128"/>
                <a:ea typeface="メイリオ" panose="020B0604030504040204" pitchFamily="50" charset="-128"/>
              </a:rPr>
              <a:t>/10)</a:t>
            </a:r>
            <a:endParaRPr lang="ja-JP" altLang="en-US" sz="1200" dirty="0">
              <a:latin typeface="メイリオ" panose="020B0604030504040204" pitchFamily="50" charset="-128"/>
              <a:ea typeface="メイリオ" panose="020B0604030504040204" pitchFamily="50" charset="-128"/>
            </a:endParaRPr>
          </a:p>
        </p:txBody>
      </p:sp>
      <p:sp>
        <p:nvSpPr>
          <p:cNvPr id="10" name="ひし形 9"/>
          <p:cNvSpPr/>
          <p:nvPr/>
        </p:nvSpPr>
        <p:spPr>
          <a:xfrm>
            <a:off x="6135019" y="1627321"/>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11" name="ひし形 10"/>
          <p:cNvSpPr/>
          <p:nvPr/>
        </p:nvSpPr>
        <p:spPr>
          <a:xfrm>
            <a:off x="3181757" y="3610792"/>
            <a:ext cx="288032" cy="225712"/>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6715193" y="3482794"/>
            <a:ext cx="2280785" cy="1200329"/>
          </a:xfrm>
          <a:prstGeom prst="rect">
            <a:avLst/>
          </a:prstGeom>
          <a:solidFill>
            <a:schemeClr val="bg1">
              <a:lumMod val="95000"/>
            </a:schemeClr>
          </a:solidFill>
          <a:ln w="12700">
            <a:solidFill>
              <a:schemeClr val="tx1"/>
            </a:solidFill>
          </a:ln>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①環境配慮の現状</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②論点整理</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③環境配慮の方向性</a:t>
            </a:r>
            <a:endParaRPr lang="en-US" altLang="ja-JP" sz="1200" dirty="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④具体的施策</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⑤答申素案作成</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⑥</a:t>
            </a:r>
            <a:r>
              <a:rPr lang="ja-JP" altLang="en-US" sz="1200" dirty="0">
                <a:latin typeface="メイリオ" panose="020B0604030504040204" pitchFamily="50" charset="-128"/>
                <a:ea typeface="メイリオ" panose="020B0604030504040204" pitchFamily="50" charset="-128"/>
              </a:rPr>
              <a:t>答申案作成</a:t>
            </a:r>
          </a:p>
        </p:txBody>
      </p:sp>
      <p:sp>
        <p:nvSpPr>
          <p:cNvPr id="13" name="テキスト ボックス 12"/>
          <p:cNvSpPr txBox="1"/>
          <p:nvPr/>
        </p:nvSpPr>
        <p:spPr>
          <a:xfrm>
            <a:off x="2159542" y="4387970"/>
            <a:ext cx="677663" cy="369332"/>
          </a:xfrm>
          <a:prstGeom prst="rect">
            <a:avLst/>
          </a:prstGeom>
          <a:solidFill>
            <a:schemeClr val="bg1">
              <a:lumMod val="95000"/>
            </a:schemeClr>
          </a:solidFill>
        </p:spPr>
        <p:txBody>
          <a:bodyPr wrap="square" tIns="0" bIns="0" rtlCol="0">
            <a:spAutoFit/>
          </a:bodyPr>
          <a:lstStyle/>
          <a:p>
            <a:pPr algn="ctr"/>
            <a:r>
              <a:rPr lang="ja-JP" altLang="en-US" sz="1200" dirty="0">
                <a:latin typeface="メイリオ" panose="020B0604030504040204" pitchFamily="50" charset="-128"/>
                <a:ea typeface="メイリオ" panose="020B0604030504040204" pitchFamily="50" charset="-128"/>
              </a:rPr>
              <a:t>①</a:t>
            </a:r>
            <a:endParaRPr lang="en-US" altLang="ja-JP" sz="1200" dirty="0">
              <a:latin typeface="メイリオ" panose="020B0604030504040204" pitchFamily="50" charset="-128"/>
              <a:ea typeface="メイリオ" panose="020B0604030504040204" pitchFamily="50" charset="-128"/>
            </a:endParaRPr>
          </a:p>
          <a:p>
            <a:pPr algn="ctr"/>
            <a:r>
              <a:rPr lang="en-US" altLang="ja-JP" sz="1200" dirty="0">
                <a:latin typeface="メイリオ" panose="020B0604030504040204" pitchFamily="50" charset="-128"/>
                <a:ea typeface="メイリオ" panose="020B0604030504040204" pitchFamily="50" charset="-128"/>
              </a:rPr>
              <a:t>6/29</a:t>
            </a:r>
          </a:p>
        </p:txBody>
      </p:sp>
      <p:sp>
        <p:nvSpPr>
          <p:cNvPr id="14" name="テキスト ボックス 13"/>
          <p:cNvSpPr txBox="1"/>
          <p:nvPr/>
        </p:nvSpPr>
        <p:spPr>
          <a:xfrm>
            <a:off x="3300424" y="4361824"/>
            <a:ext cx="542709" cy="405683"/>
          </a:xfrm>
          <a:prstGeom prst="rect">
            <a:avLst/>
          </a:prstGeom>
          <a:solidFill>
            <a:schemeClr val="bg1">
              <a:lumMod val="95000"/>
            </a:schemeClr>
          </a:solidFill>
        </p:spPr>
        <p:txBody>
          <a:bodyPr wrap="square" lIns="0" tIns="36000" rIns="0" bIns="0" rtlCol="0">
            <a:spAutoFit/>
          </a:bodyPr>
          <a:lstStyle/>
          <a:p>
            <a:pPr algn="ctr"/>
            <a:r>
              <a:rPr lang="ja-JP" altLang="en-US" sz="1200" dirty="0">
                <a:latin typeface="メイリオ" panose="020B0604030504040204" pitchFamily="50" charset="-128"/>
                <a:ea typeface="メイリオ" panose="020B0604030504040204" pitchFamily="50" charset="-128"/>
              </a:rPr>
              <a:t>②</a:t>
            </a:r>
            <a:endParaRPr lang="en-US" altLang="ja-JP" sz="1200" dirty="0">
              <a:latin typeface="メイリオ" panose="020B0604030504040204" pitchFamily="50" charset="-128"/>
              <a:ea typeface="メイリオ" panose="020B0604030504040204" pitchFamily="50" charset="-128"/>
            </a:endParaRPr>
          </a:p>
          <a:p>
            <a:pPr algn="ctr"/>
            <a:r>
              <a:rPr lang="en-US" altLang="ja-JP" sz="1200" dirty="0">
                <a:latin typeface="メイリオ" panose="020B0604030504040204" pitchFamily="50" charset="-128"/>
                <a:ea typeface="メイリオ" panose="020B0604030504040204" pitchFamily="50" charset="-128"/>
              </a:rPr>
              <a:t>9/15</a:t>
            </a:r>
            <a:endParaRPr lang="ja-JP" altLang="en-US" sz="12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3940851" y="4356692"/>
            <a:ext cx="551334" cy="461665"/>
          </a:xfrm>
          <a:prstGeom prst="rect">
            <a:avLst/>
          </a:prstGeom>
          <a:solidFill>
            <a:schemeClr val="bg1">
              <a:lumMod val="95000"/>
            </a:schemeClr>
          </a:solidFill>
        </p:spPr>
        <p:txBody>
          <a:bodyPr wrap="square" lIns="0" rIns="0" rtlCol="0">
            <a:spAutoFit/>
          </a:bodyPr>
          <a:lstStyle/>
          <a:p>
            <a:pPr algn="ctr"/>
            <a:r>
              <a:rPr lang="ja-JP" altLang="en-US" sz="1200" dirty="0">
                <a:latin typeface="メイリオ" panose="020B0604030504040204" pitchFamily="50" charset="-128"/>
                <a:ea typeface="メイリオ" panose="020B0604030504040204" pitchFamily="50" charset="-128"/>
              </a:rPr>
              <a:t>③</a:t>
            </a:r>
            <a:endParaRPr lang="en-US" altLang="ja-JP" sz="1200" dirty="0">
              <a:latin typeface="メイリオ" panose="020B0604030504040204" pitchFamily="50" charset="-128"/>
              <a:ea typeface="メイリオ" panose="020B0604030504040204" pitchFamily="50" charset="-128"/>
            </a:endParaRPr>
          </a:p>
          <a:p>
            <a:pPr algn="ctr"/>
            <a:r>
              <a:rPr lang="en-US" altLang="ja-JP" sz="1200" dirty="0">
                <a:latin typeface="メイリオ" panose="020B0604030504040204" pitchFamily="50" charset="-128"/>
                <a:ea typeface="メイリオ" panose="020B0604030504040204" pitchFamily="50" charset="-128"/>
              </a:rPr>
              <a:t>10/28</a:t>
            </a:r>
          </a:p>
        </p:txBody>
      </p:sp>
      <p:sp>
        <p:nvSpPr>
          <p:cNvPr id="17" name="テキスト ボックス 16"/>
          <p:cNvSpPr txBox="1"/>
          <p:nvPr/>
        </p:nvSpPr>
        <p:spPr>
          <a:xfrm>
            <a:off x="6068220" y="4384779"/>
            <a:ext cx="347162" cy="276999"/>
          </a:xfrm>
          <a:prstGeom prst="rect">
            <a:avLst/>
          </a:prstGeom>
          <a:solidFill>
            <a:schemeClr val="bg1">
              <a:lumMod val="95000"/>
            </a:schemeClr>
          </a:solidFill>
        </p:spPr>
        <p:txBody>
          <a:bodyPr wrap="square" rtlCol="0">
            <a:spAutoFit/>
          </a:bodyPr>
          <a:lstStyle/>
          <a:p>
            <a:pPr algn="ctr"/>
            <a:r>
              <a:rPr lang="ja-JP" altLang="en-US" sz="1200" dirty="0">
                <a:latin typeface="メイリオ" panose="020B0604030504040204" pitchFamily="50" charset="-128"/>
                <a:ea typeface="メイリオ" panose="020B0604030504040204" pitchFamily="50" charset="-128"/>
              </a:rPr>
              <a:t>⑥</a:t>
            </a:r>
          </a:p>
        </p:txBody>
      </p:sp>
      <p:sp>
        <p:nvSpPr>
          <p:cNvPr id="18" name="ひし形 17"/>
          <p:cNvSpPr/>
          <p:nvPr/>
        </p:nvSpPr>
        <p:spPr>
          <a:xfrm>
            <a:off x="7000854" y="2212402"/>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6808041" y="2475048"/>
            <a:ext cx="784731" cy="239193"/>
          </a:xfrm>
          <a:prstGeom prst="rect">
            <a:avLst/>
          </a:prstGeom>
          <a:solidFill>
            <a:schemeClr val="bg1">
              <a:lumMod val="95000"/>
            </a:schemeClr>
          </a:solidFill>
        </p:spPr>
        <p:txBody>
          <a:bodyPr wrap="square" tIns="36000" bIns="18000" rtlCol="0">
            <a:spAutoFit/>
          </a:bodyPr>
          <a:lstStyle/>
          <a:p>
            <a:pPr algn="ctr"/>
            <a:r>
              <a:rPr lang="zh-TW" altLang="en-US" sz="1200" dirty="0">
                <a:latin typeface="メイリオ" panose="020B0604030504040204" pitchFamily="50" charset="-128"/>
                <a:ea typeface="メイリオ" panose="020B0604030504040204" pitchFamily="50" charset="-128"/>
              </a:rPr>
              <a:t>審議会</a:t>
            </a:r>
            <a:endParaRPr lang="ja-JP" altLang="en-US" sz="12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6241809" y="2740226"/>
            <a:ext cx="2644303" cy="608525"/>
          </a:xfrm>
          <a:prstGeom prst="rect">
            <a:avLst/>
          </a:prstGeom>
          <a:solidFill>
            <a:schemeClr val="bg1">
              <a:lumMod val="95000"/>
            </a:schemeClr>
          </a:solidFill>
        </p:spPr>
        <p:txBody>
          <a:bodyPr wrap="square" tIns="36000" bIns="18000" rtlCol="0">
            <a:spAutoFit/>
          </a:bodyPr>
          <a:lstStyle/>
          <a:p>
            <a:r>
              <a:rPr lang="ja-JP" altLang="en-US" sz="1200" dirty="0">
                <a:latin typeface="メイリオ" panose="020B0604030504040204" pitchFamily="50" charset="-128"/>
                <a:ea typeface="メイリオ" panose="020B0604030504040204" pitchFamily="50" charset="-128"/>
              </a:rPr>
              <a:t>（答申）建築物省エネ法改正に伴う</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府温暖化の防止等に関する</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条例の改正検討</a:t>
            </a:r>
          </a:p>
        </p:txBody>
      </p:sp>
      <p:sp>
        <p:nvSpPr>
          <p:cNvPr id="21" name="テキスト ボックス 20"/>
          <p:cNvSpPr txBox="1"/>
          <p:nvPr/>
        </p:nvSpPr>
        <p:spPr>
          <a:xfrm>
            <a:off x="6804747" y="5122356"/>
            <a:ext cx="964825" cy="830997"/>
          </a:xfrm>
          <a:prstGeom prst="rect">
            <a:avLst/>
          </a:prstGeom>
          <a:solidFill>
            <a:schemeClr val="bg1">
              <a:lumMod val="95000"/>
            </a:schemeClr>
          </a:solidFill>
          <a:ln>
            <a:solidFill>
              <a:schemeClr val="tx1"/>
            </a:solidFill>
          </a:ln>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令和</a:t>
            </a:r>
            <a:r>
              <a:rPr lang="en-US" altLang="ja-JP" sz="1200" dirty="0">
                <a:latin typeface="メイリオ" panose="020B0604030504040204" pitchFamily="50" charset="-128"/>
                <a:ea typeface="メイリオ" panose="020B0604030504040204" pitchFamily="50" charset="-128"/>
              </a:rPr>
              <a:t>3</a:t>
            </a:r>
            <a:r>
              <a:rPr lang="ja-JP" altLang="en-US" sz="1200" dirty="0">
                <a:latin typeface="メイリオ" panose="020B0604030504040204" pitchFamily="50" charset="-128"/>
                <a:ea typeface="メイリオ" panose="020B0604030504040204" pitchFamily="50" charset="-128"/>
              </a:rPr>
              <a:t>年度</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温暖化防止条例改正の手続き</a:t>
            </a:r>
          </a:p>
        </p:txBody>
      </p:sp>
      <p:cxnSp>
        <p:nvCxnSpPr>
          <p:cNvPr id="22" name="直線矢印コネクタ 21"/>
          <p:cNvCxnSpPr/>
          <p:nvPr/>
        </p:nvCxnSpPr>
        <p:spPr>
          <a:xfrm>
            <a:off x="7769572" y="5386865"/>
            <a:ext cx="583559" cy="4504"/>
          </a:xfrm>
          <a:prstGeom prst="straightConnector1">
            <a:avLst/>
          </a:prstGeom>
          <a:ln w="1016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3" name="ひし形 22"/>
          <p:cNvSpPr/>
          <p:nvPr/>
        </p:nvSpPr>
        <p:spPr>
          <a:xfrm>
            <a:off x="8374905" y="5747536"/>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7968942" y="6005040"/>
            <a:ext cx="1099958" cy="276999"/>
          </a:xfrm>
          <a:prstGeom prst="rect">
            <a:avLst/>
          </a:prstGeom>
          <a:solidFill>
            <a:schemeClr val="bg1">
              <a:lumMod val="95000"/>
            </a:schemeClr>
          </a:solidFill>
        </p:spPr>
        <p:txBody>
          <a:bodyPr wrap="square" rtlCol="0">
            <a:spAutoFit/>
          </a:bodyPr>
          <a:lstStyle/>
          <a:p>
            <a:r>
              <a:rPr lang="en-US" altLang="ja-JP" sz="1200" dirty="0">
                <a:latin typeface="メイリオ" panose="020B0604030504040204" pitchFamily="50" charset="-128"/>
                <a:ea typeface="メイリオ" panose="020B0604030504040204" pitchFamily="50" charset="-128"/>
              </a:rPr>
              <a:t>2</a:t>
            </a:r>
            <a:r>
              <a:rPr lang="ja-JP" altLang="en-US" sz="1200" dirty="0">
                <a:latin typeface="メイリオ" panose="020B0604030504040204" pitchFamily="50" charset="-128"/>
                <a:ea typeface="メイリオ" panose="020B0604030504040204" pitchFamily="50" charset="-128"/>
              </a:rPr>
              <a:t>月議会上程</a:t>
            </a:r>
            <a:endParaRPr lang="en-US" altLang="ja-JP" sz="1200" dirty="0">
              <a:latin typeface="メイリオ" panose="020B0604030504040204" pitchFamily="50" charset="-128"/>
              <a:ea typeface="メイリオ" panose="020B0604030504040204" pitchFamily="50" charset="-128"/>
            </a:endParaRPr>
          </a:p>
        </p:txBody>
      </p:sp>
      <p:sp>
        <p:nvSpPr>
          <p:cNvPr id="26" name="ひし形 25"/>
          <p:cNvSpPr/>
          <p:nvPr/>
        </p:nvSpPr>
        <p:spPr>
          <a:xfrm>
            <a:off x="4984698" y="2265066"/>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4721473" y="2520135"/>
            <a:ext cx="879275" cy="461665"/>
          </a:xfrm>
          <a:prstGeom prst="rect">
            <a:avLst/>
          </a:prstGeom>
          <a:solidFill>
            <a:schemeClr val="bg1">
              <a:lumMod val="95000"/>
            </a:schemeClr>
          </a:solidFill>
        </p:spPr>
        <p:txBody>
          <a:bodyPr wrap="square" rtlCol="0">
            <a:spAutoFit/>
          </a:bodyPr>
          <a:lstStyle/>
          <a:p>
            <a:pPr algn="ctr"/>
            <a:r>
              <a:rPr lang="zh-TW" altLang="en-US" sz="1200" dirty="0" smtClean="0">
                <a:latin typeface="メイリオ" panose="020B0604030504040204" pitchFamily="50" charset="-128"/>
                <a:ea typeface="メイリオ" panose="020B0604030504040204" pitchFamily="50" charset="-128"/>
              </a:rPr>
              <a:t>審議会</a:t>
            </a:r>
            <a:endParaRPr lang="en-US" altLang="zh-TW" sz="1200" dirty="0" smtClean="0">
              <a:latin typeface="メイリオ" panose="020B0604030504040204" pitchFamily="50" charset="-128"/>
              <a:ea typeface="メイリオ" panose="020B0604030504040204" pitchFamily="50" charset="-128"/>
            </a:endParaRPr>
          </a:p>
          <a:p>
            <a:pPr algn="ctr"/>
            <a:r>
              <a:rPr lang="en-US" altLang="zh-TW"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1</a:t>
            </a:r>
            <a:r>
              <a:rPr lang="en-US" altLang="zh-TW" sz="1200" dirty="0" smtClean="0">
                <a:latin typeface="メイリオ" panose="020B0604030504040204" pitchFamily="50" charset="-128"/>
                <a:ea typeface="メイリオ" panose="020B0604030504040204" pitchFamily="50" charset="-128"/>
              </a:rPr>
              <a:t>/21)</a:t>
            </a:r>
          </a:p>
        </p:txBody>
      </p:sp>
      <p:sp>
        <p:nvSpPr>
          <p:cNvPr id="28" name="テキスト ボックス 27"/>
          <p:cNvSpPr txBox="1"/>
          <p:nvPr/>
        </p:nvSpPr>
        <p:spPr>
          <a:xfrm>
            <a:off x="4529797" y="3011845"/>
            <a:ext cx="1185246" cy="276999"/>
          </a:xfrm>
          <a:prstGeom prst="rect">
            <a:avLst/>
          </a:prstGeom>
          <a:solidFill>
            <a:schemeClr val="bg1">
              <a:lumMod val="95000"/>
            </a:schemeClr>
          </a:solid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中間報告）</a:t>
            </a:r>
          </a:p>
        </p:txBody>
      </p:sp>
      <p:sp>
        <p:nvSpPr>
          <p:cNvPr id="30" name="テキスト ボックス 29"/>
          <p:cNvSpPr txBox="1"/>
          <p:nvPr/>
        </p:nvSpPr>
        <p:spPr>
          <a:xfrm>
            <a:off x="5454325" y="4354281"/>
            <a:ext cx="719061" cy="461665"/>
          </a:xfrm>
          <a:prstGeom prst="rect">
            <a:avLst/>
          </a:prstGeom>
          <a:solidFill>
            <a:schemeClr val="bg1">
              <a:lumMod val="95000"/>
            </a:schemeClr>
          </a:solidFill>
        </p:spPr>
        <p:txBody>
          <a:bodyPr wrap="square" rtlCol="0">
            <a:spAutoFit/>
          </a:bodyPr>
          <a:lstStyle/>
          <a:p>
            <a:pPr algn="ctr"/>
            <a:r>
              <a:rPr lang="ja-JP" altLang="en-US" sz="1200" dirty="0" smtClean="0">
                <a:latin typeface="メイリオ" panose="020B0604030504040204" pitchFamily="50" charset="-128"/>
                <a:ea typeface="メイリオ" panose="020B0604030504040204" pitchFamily="50" charset="-128"/>
              </a:rPr>
              <a:t>⑤</a:t>
            </a:r>
            <a:endParaRPr lang="en-US" altLang="ja-JP" sz="1200" dirty="0" smtClean="0">
              <a:latin typeface="メイリオ" panose="020B0604030504040204" pitchFamily="50" charset="-128"/>
              <a:ea typeface="メイリオ" panose="020B0604030504040204" pitchFamily="50" charset="-128"/>
            </a:endParaRPr>
          </a:p>
          <a:p>
            <a:pPr algn="ctr"/>
            <a:r>
              <a:rPr lang="en-US" altLang="ja-JP" sz="1200" dirty="0" smtClean="0">
                <a:latin typeface="メイリオ" panose="020B0604030504040204" pitchFamily="50" charset="-128"/>
                <a:ea typeface="メイリオ" panose="020B0604030504040204" pitchFamily="50" charset="-128"/>
              </a:rPr>
              <a:t>3/19</a:t>
            </a:r>
            <a:endParaRPr lang="ja-JP" altLang="en-US" sz="1200" dirty="0">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84034" y="3823310"/>
            <a:ext cx="1101555" cy="488019"/>
          </a:xfrm>
          <a:prstGeom prst="rect">
            <a:avLst/>
          </a:prstGeom>
          <a:noFill/>
        </p:spPr>
        <p:txBody>
          <a:bodyPr wrap="square" rtlCol="0">
            <a:spAutoFit/>
          </a:bodyPr>
          <a:lstStyle/>
          <a:p>
            <a:r>
              <a:rPr kumimoji="1" lang="ja-JP" altLang="en-US" sz="857" dirty="0"/>
              <a:t>今後の</a:t>
            </a:r>
            <a:endParaRPr kumimoji="1" lang="en-US" altLang="ja-JP" sz="857" dirty="0"/>
          </a:p>
          <a:p>
            <a:r>
              <a:rPr kumimoji="1" lang="ja-JP" altLang="en-US" sz="857" dirty="0"/>
              <a:t>地球温暖化の</a:t>
            </a:r>
            <a:endParaRPr kumimoji="1" lang="en-US" altLang="ja-JP" sz="857" dirty="0"/>
          </a:p>
          <a:p>
            <a:r>
              <a:rPr kumimoji="1" lang="ja-JP" altLang="en-US" sz="857" dirty="0"/>
              <a:t>あり方について</a:t>
            </a:r>
            <a:endParaRPr kumimoji="1" lang="en-US" altLang="ja-JP" sz="857" dirty="0"/>
          </a:p>
        </p:txBody>
      </p:sp>
      <p:sp>
        <p:nvSpPr>
          <p:cNvPr id="33" name="テキスト ボックス 32"/>
          <p:cNvSpPr txBox="1"/>
          <p:nvPr/>
        </p:nvSpPr>
        <p:spPr>
          <a:xfrm>
            <a:off x="6272240" y="6540571"/>
            <a:ext cx="2424650" cy="246221"/>
          </a:xfrm>
          <a:prstGeom prst="rect">
            <a:avLst/>
          </a:prstGeom>
          <a:noFill/>
        </p:spPr>
        <p:txBody>
          <a:bodyPr wrap="square" rtlCol="0">
            <a:spAutoFit/>
          </a:bodyPr>
          <a:lstStyle/>
          <a:p>
            <a:pPr algn="r"/>
            <a:r>
              <a:rPr kumimoji="1" lang="ja-JP" altLang="en-US" sz="1000" b="1" dirty="0"/>
              <a:t>住宅まちづくり部</a:t>
            </a:r>
          </a:p>
        </p:txBody>
      </p:sp>
      <p:sp>
        <p:nvSpPr>
          <p:cNvPr id="34" name="テキスト ボックス 33"/>
          <p:cNvSpPr txBox="1"/>
          <p:nvPr/>
        </p:nvSpPr>
        <p:spPr>
          <a:xfrm>
            <a:off x="136476" y="200996"/>
            <a:ext cx="9239535" cy="369332"/>
          </a:xfrm>
          <a:prstGeom prst="rect">
            <a:avLst/>
          </a:prstGeom>
          <a:noFill/>
        </p:spPr>
        <p:txBody>
          <a:bodyPr wrap="square" rtlCol="0">
            <a:spAutoFit/>
          </a:bodyPr>
          <a:lstStyle/>
          <a:p>
            <a:r>
              <a:rPr kumimoji="1" lang="ja-JP" altLang="en-US" dirty="0" smtClean="0">
                <a:ln>
                  <a:solidFill>
                    <a:schemeClr val="accent2"/>
                  </a:solidFill>
                </a:ln>
                <a:latin typeface="Meiryo UI" panose="020B0604030504040204" pitchFamily="50" charset="-128"/>
                <a:ea typeface="Meiryo UI" panose="020B0604030504040204" pitchFamily="50" charset="-128"/>
              </a:rPr>
              <a:t>建築物の環境配慮のあり方についての検討スケジュール</a:t>
            </a:r>
            <a:endParaRPr kumimoji="1" lang="ja-JP" altLang="en-US" dirty="0">
              <a:ln>
                <a:solidFill>
                  <a:schemeClr val="accent2"/>
                </a:solidFill>
              </a:ln>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3381970" y="4807021"/>
            <a:ext cx="1311989" cy="276999"/>
          </a:xfrm>
          <a:prstGeom prst="rect">
            <a:avLst/>
          </a:prstGeom>
          <a:solidFill>
            <a:srgbClr val="F2F2F2"/>
          </a:solidFill>
        </p:spPr>
        <p:txBody>
          <a:bodyPr wrap="square" rtlCol="0">
            <a:spAutoFit/>
          </a:bodyPr>
          <a:lstStyle/>
          <a:p>
            <a:pPr algn="ctr"/>
            <a:r>
              <a:rPr lang="ja-JP" altLang="en-US" sz="1200" dirty="0">
                <a:latin typeface="メイリオ" panose="020B0604030504040204" pitchFamily="50" charset="-128"/>
                <a:ea typeface="メイリオ" panose="020B0604030504040204" pitchFamily="50" charset="-128"/>
              </a:rPr>
              <a:t>大阪市と調整</a:t>
            </a:r>
          </a:p>
        </p:txBody>
      </p:sp>
      <p:sp>
        <p:nvSpPr>
          <p:cNvPr id="36" name="大かっこ 35"/>
          <p:cNvSpPr/>
          <p:nvPr/>
        </p:nvSpPr>
        <p:spPr>
          <a:xfrm>
            <a:off x="112946" y="3859141"/>
            <a:ext cx="791929" cy="41314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86"/>
          </a:p>
        </p:txBody>
      </p:sp>
      <p:sp>
        <p:nvSpPr>
          <p:cNvPr id="38" name="ひし形 37"/>
          <p:cNvSpPr/>
          <p:nvPr/>
        </p:nvSpPr>
        <p:spPr>
          <a:xfrm>
            <a:off x="3977699" y="2265066"/>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30731" y="2538266"/>
            <a:ext cx="879275" cy="276999"/>
          </a:xfrm>
          <a:prstGeom prst="rect">
            <a:avLst/>
          </a:prstGeom>
          <a:solidFill>
            <a:schemeClr val="bg1">
              <a:lumMod val="95000"/>
            </a:schemeClr>
          </a:solidFill>
        </p:spPr>
        <p:txBody>
          <a:bodyPr wrap="square" rtlCol="0">
            <a:spAutoFit/>
          </a:bodyPr>
          <a:lstStyle/>
          <a:p>
            <a:pPr algn="ctr"/>
            <a:r>
              <a:rPr lang="zh-TW" altLang="en-US" sz="1200" dirty="0">
                <a:latin typeface="メイリオ" panose="020B0604030504040204" pitchFamily="50" charset="-128"/>
                <a:ea typeface="メイリオ" panose="020B0604030504040204" pitchFamily="50" charset="-128"/>
              </a:rPr>
              <a:t>審議会</a:t>
            </a:r>
            <a:endParaRPr lang="en-US" altLang="zh-TW" sz="1200" dirty="0">
              <a:latin typeface="メイリオ" panose="020B0604030504040204" pitchFamily="50" charset="-128"/>
              <a:ea typeface="メイリオ" panose="020B0604030504040204" pitchFamily="50" charset="-128"/>
            </a:endParaRPr>
          </a:p>
        </p:txBody>
      </p:sp>
      <p:sp>
        <p:nvSpPr>
          <p:cNvPr id="39" name="大かっこ 38"/>
          <p:cNvSpPr/>
          <p:nvPr/>
        </p:nvSpPr>
        <p:spPr>
          <a:xfrm>
            <a:off x="3773124" y="2182014"/>
            <a:ext cx="785046" cy="1183820"/>
          </a:xfrm>
          <a:prstGeom prst="bracketPair">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86"/>
          </a:p>
        </p:txBody>
      </p:sp>
      <p:sp>
        <p:nvSpPr>
          <p:cNvPr id="41" name="テキスト ボックス 40"/>
          <p:cNvSpPr txBox="1"/>
          <p:nvPr/>
        </p:nvSpPr>
        <p:spPr>
          <a:xfrm>
            <a:off x="112946" y="4341469"/>
            <a:ext cx="1101555" cy="619913"/>
          </a:xfrm>
          <a:prstGeom prst="rect">
            <a:avLst/>
          </a:prstGeom>
          <a:noFill/>
        </p:spPr>
        <p:txBody>
          <a:bodyPr wrap="square" rtlCol="0">
            <a:spAutoFit/>
          </a:bodyPr>
          <a:lstStyle/>
          <a:p>
            <a:r>
              <a:rPr kumimoji="1" lang="ja-JP" altLang="en-US" sz="857" dirty="0"/>
              <a:t>建築物の</a:t>
            </a:r>
            <a:endParaRPr kumimoji="1" lang="en-US" altLang="ja-JP" sz="857" dirty="0"/>
          </a:p>
          <a:p>
            <a:r>
              <a:rPr kumimoji="1" lang="ja-JP" altLang="en-US" sz="857" dirty="0"/>
              <a:t>環境配慮の</a:t>
            </a:r>
            <a:endParaRPr kumimoji="1" lang="en-US" altLang="ja-JP" sz="857" dirty="0"/>
          </a:p>
          <a:p>
            <a:r>
              <a:rPr kumimoji="1" lang="ja-JP" altLang="en-US" sz="857" dirty="0"/>
              <a:t>あり方について</a:t>
            </a:r>
          </a:p>
          <a:p>
            <a:endParaRPr kumimoji="1" lang="ja-JP" altLang="en-US" sz="857" dirty="0"/>
          </a:p>
        </p:txBody>
      </p:sp>
      <p:sp>
        <p:nvSpPr>
          <p:cNvPr id="42" name="大かっこ 41"/>
          <p:cNvSpPr/>
          <p:nvPr/>
        </p:nvSpPr>
        <p:spPr>
          <a:xfrm>
            <a:off x="93621" y="4365095"/>
            <a:ext cx="811254" cy="464393"/>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86"/>
          </a:p>
        </p:txBody>
      </p:sp>
      <p:sp>
        <p:nvSpPr>
          <p:cNvPr id="44" name="テキスト ボックス 43"/>
          <p:cNvSpPr txBox="1"/>
          <p:nvPr/>
        </p:nvSpPr>
        <p:spPr>
          <a:xfrm>
            <a:off x="2776637" y="3896036"/>
            <a:ext cx="1114420" cy="276999"/>
          </a:xfrm>
          <a:prstGeom prst="rect">
            <a:avLst/>
          </a:prstGeom>
          <a:solidFill>
            <a:srgbClr val="F2F2F2"/>
          </a:solidFill>
        </p:spPr>
        <p:txBody>
          <a:bodyPr wrap="square" rtlCol="0">
            <a:spAutoFit/>
          </a:bodyPr>
          <a:lstStyle/>
          <a:p>
            <a:pPr algn="ctr"/>
            <a:r>
              <a:rPr lang="ja-JP" altLang="en-US" sz="1200" dirty="0">
                <a:latin typeface="メイリオ" panose="020B0604030504040204" pitchFamily="50" charset="-128"/>
                <a:ea typeface="メイリオ" panose="020B0604030504040204" pitchFamily="50" charset="-128"/>
              </a:rPr>
              <a:t>部会報告案</a:t>
            </a:r>
          </a:p>
        </p:txBody>
      </p:sp>
      <p:sp>
        <p:nvSpPr>
          <p:cNvPr id="51" name="テキスト ボックス 50"/>
          <p:cNvSpPr txBox="1"/>
          <p:nvPr/>
        </p:nvSpPr>
        <p:spPr>
          <a:xfrm>
            <a:off x="3843133" y="2882267"/>
            <a:ext cx="650090" cy="442035"/>
          </a:xfrm>
          <a:prstGeom prst="rect">
            <a:avLst/>
          </a:prstGeom>
          <a:solidFill>
            <a:srgbClr val="F2F2F2"/>
          </a:solidFill>
        </p:spPr>
        <p:txBody>
          <a:bodyPr wrap="square" lIns="0" tIns="36000" rIns="0" bIns="36000" rtlCol="0">
            <a:spAutoFit/>
          </a:bodyPr>
          <a:lstStyle/>
          <a:p>
            <a:pPr algn="ctr"/>
            <a:r>
              <a:rPr lang="ja-JP" altLang="en-US" sz="1200" dirty="0">
                <a:latin typeface="メイリオ" panose="020B0604030504040204" pitchFamily="50" charset="-128"/>
                <a:ea typeface="メイリオ" panose="020B0604030504040204" pitchFamily="50" charset="-128"/>
              </a:rPr>
              <a:t>答申</a:t>
            </a:r>
            <a:endParaRPr lang="en-US" altLang="ja-JP" sz="1200" dirty="0">
              <a:latin typeface="メイリオ" panose="020B0604030504040204" pitchFamily="50" charset="-128"/>
              <a:ea typeface="メイリオ" panose="020B0604030504040204" pitchFamily="50" charset="-128"/>
            </a:endParaRPr>
          </a:p>
          <a:p>
            <a:pPr algn="ctr"/>
            <a:r>
              <a:rPr lang="ja-JP" altLang="en-US" sz="1200" dirty="0">
                <a:latin typeface="メイリオ" panose="020B0604030504040204" pitchFamily="50" charset="-128"/>
                <a:ea typeface="メイリオ" panose="020B0604030504040204" pitchFamily="50" charset="-128"/>
              </a:rPr>
              <a:t>（環農）</a:t>
            </a:r>
          </a:p>
        </p:txBody>
      </p:sp>
      <p:pic>
        <p:nvPicPr>
          <p:cNvPr id="9" name="図 8">
            <a:extLst>
              <a:ext uri="{FF2B5EF4-FFF2-40B4-BE49-F238E27FC236}">
                <a16:creationId xmlns:a16="http://schemas.microsoft.com/office/drawing/2014/main" id="{2B9F671C-DC3B-4BA6-8271-FFDCB5DC60F1}"/>
              </a:ext>
            </a:extLst>
          </p:cNvPr>
          <p:cNvPicPr>
            <a:picLocks noChangeAspect="1"/>
          </p:cNvPicPr>
          <p:nvPr/>
        </p:nvPicPr>
        <p:blipFill>
          <a:blip r:embed="rId2"/>
          <a:stretch>
            <a:fillRect/>
          </a:stretch>
        </p:blipFill>
        <p:spPr>
          <a:xfrm>
            <a:off x="19926" y="513709"/>
            <a:ext cx="9144000" cy="138728"/>
          </a:xfrm>
          <a:prstGeom prst="rect">
            <a:avLst/>
          </a:prstGeom>
        </p:spPr>
      </p:pic>
      <p:sp>
        <p:nvSpPr>
          <p:cNvPr id="52" name="テキスト ボックス 51"/>
          <p:cNvSpPr txBox="1"/>
          <p:nvPr/>
        </p:nvSpPr>
        <p:spPr>
          <a:xfrm>
            <a:off x="4895733" y="4356692"/>
            <a:ext cx="551334" cy="461665"/>
          </a:xfrm>
          <a:prstGeom prst="rect">
            <a:avLst/>
          </a:prstGeom>
          <a:solidFill>
            <a:schemeClr val="bg1">
              <a:lumMod val="95000"/>
            </a:schemeClr>
          </a:solidFill>
        </p:spPr>
        <p:txBody>
          <a:bodyPr wrap="square" lIns="0" rIns="0" rtlCol="0">
            <a:spAutoFit/>
          </a:bodyPr>
          <a:lstStyle/>
          <a:p>
            <a:pPr algn="ctr"/>
            <a:r>
              <a:rPr lang="ja-JP" altLang="en-US" sz="1200" dirty="0">
                <a:latin typeface="メイリオ" panose="020B0604030504040204" pitchFamily="50" charset="-128"/>
                <a:ea typeface="メイリオ" panose="020B0604030504040204" pitchFamily="50" charset="-128"/>
              </a:rPr>
              <a:t>④</a:t>
            </a:r>
            <a:endParaRPr lang="en-US" altLang="ja-JP" sz="1200" dirty="0">
              <a:latin typeface="メイリオ" panose="020B0604030504040204" pitchFamily="50" charset="-128"/>
              <a:ea typeface="メイリオ" panose="020B0604030504040204" pitchFamily="50" charset="-128"/>
            </a:endParaRPr>
          </a:p>
          <a:p>
            <a:pPr algn="ctr"/>
            <a:r>
              <a:rPr lang="en-US" altLang="ja-JP" sz="1200" dirty="0" smtClean="0">
                <a:latin typeface="メイリオ" panose="020B0604030504040204" pitchFamily="50" charset="-128"/>
                <a:ea typeface="メイリオ" panose="020B0604030504040204" pitchFamily="50" charset="-128"/>
              </a:rPr>
              <a:t>2/12</a:t>
            </a:r>
            <a:endParaRPr lang="en-US" altLang="ja-JP" sz="1200" dirty="0">
              <a:latin typeface="メイリオ" panose="020B0604030504040204" pitchFamily="50" charset="-128"/>
              <a:ea typeface="メイリオ" panose="020B0604030504040204" pitchFamily="50" charset="-128"/>
            </a:endParaRPr>
          </a:p>
        </p:txBody>
      </p:sp>
      <p:sp>
        <p:nvSpPr>
          <p:cNvPr id="2" name="角丸四角形 1"/>
          <p:cNvSpPr/>
          <p:nvPr/>
        </p:nvSpPr>
        <p:spPr>
          <a:xfrm>
            <a:off x="5818482" y="5112953"/>
            <a:ext cx="372729" cy="1211499"/>
          </a:xfrm>
          <a:prstGeom prst="roundRect">
            <a:avLst/>
          </a:prstGeom>
          <a:solidFill>
            <a:schemeClr val="accent6">
              <a:lumMod val="20000"/>
              <a:lumOff val="80000"/>
            </a:schemeClr>
          </a:solidFill>
          <a:ln w="539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rIns="36000" rtlCol="0" anchor="ctr"/>
          <a:lstStyle/>
          <a:p>
            <a:pPr algn="ctr"/>
            <a:r>
              <a:rPr kumimoji="1" lang="ja-JP" altLang="en-US" sz="1050" dirty="0">
                <a:solidFill>
                  <a:schemeClr val="tx1"/>
                </a:solidFill>
                <a:latin typeface="メイリオ" panose="020B0604030504040204" pitchFamily="50" charset="-128"/>
                <a:ea typeface="メイリオ" panose="020B0604030504040204" pitchFamily="50" charset="-128"/>
              </a:rPr>
              <a:t>対策実行</a:t>
            </a:r>
            <a:r>
              <a:rPr kumimoji="1" lang="ja-JP" altLang="en-US" sz="1050" dirty="0" smtClean="0">
                <a:solidFill>
                  <a:schemeClr val="tx1"/>
                </a:solidFill>
                <a:latin typeface="メイリオ" panose="020B0604030504040204" pitchFamily="50" charset="-128"/>
                <a:ea typeface="メイリオ" panose="020B0604030504040204" pitchFamily="50" charset="-128"/>
              </a:rPr>
              <a:t>計画</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大阪府地球温暖化</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p:txBody>
      </p:sp>
      <p:sp>
        <p:nvSpPr>
          <p:cNvPr id="8" name="ひし形 7"/>
          <p:cNvSpPr/>
          <p:nvPr/>
        </p:nvSpPr>
        <p:spPr>
          <a:xfrm>
            <a:off x="2070623" y="4375732"/>
            <a:ext cx="288032" cy="23983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16" name="ひし形 15"/>
          <p:cNvSpPr/>
          <p:nvPr/>
        </p:nvSpPr>
        <p:spPr>
          <a:xfrm>
            <a:off x="6329750" y="4384781"/>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29" name="ひし形 28"/>
          <p:cNvSpPr/>
          <p:nvPr/>
        </p:nvSpPr>
        <p:spPr>
          <a:xfrm>
            <a:off x="5853865" y="4361824"/>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47" name="ひし形 46"/>
          <p:cNvSpPr/>
          <p:nvPr/>
        </p:nvSpPr>
        <p:spPr>
          <a:xfrm>
            <a:off x="3772988" y="4369479"/>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48" name="ひし形 47"/>
          <p:cNvSpPr/>
          <p:nvPr/>
        </p:nvSpPr>
        <p:spPr>
          <a:xfrm>
            <a:off x="3181757" y="4380765"/>
            <a:ext cx="288032" cy="225712"/>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49" name="ひし形 48"/>
          <p:cNvSpPr/>
          <p:nvPr/>
        </p:nvSpPr>
        <p:spPr>
          <a:xfrm>
            <a:off x="5310636" y="4380765"/>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cxnSp>
        <p:nvCxnSpPr>
          <p:cNvPr id="25" name="直線矢印コネクタ 24"/>
          <p:cNvCxnSpPr>
            <a:cxnSpLocks/>
          </p:cNvCxnSpPr>
          <p:nvPr/>
        </p:nvCxnSpPr>
        <p:spPr>
          <a:xfrm>
            <a:off x="1353338" y="5054795"/>
            <a:ext cx="7047234" cy="6"/>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sp>
        <p:nvSpPr>
          <p:cNvPr id="50" name="テキスト ボックス 49"/>
          <p:cNvSpPr txBox="1"/>
          <p:nvPr/>
        </p:nvSpPr>
        <p:spPr>
          <a:xfrm>
            <a:off x="7968942" y="86315"/>
            <a:ext cx="1089460" cy="307777"/>
          </a:xfrm>
          <a:prstGeom prst="rect">
            <a:avLst/>
          </a:prstGeom>
          <a:solidFill>
            <a:schemeClr val="bg1"/>
          </a:solidFill>
          <a:ln w="12700">
            <a:solidFill>
              <a:schemeClr val="tx1"/>
            </a:solidFill>
          </a:ln>
        </p:spPr>
        <p:txBody>
          <a:bodyPr wrap="square" rtlCol="0">
            <a:spAutoFit/>
          </a:bodyPr>
          <a:lstStyle/>
          <a:p>
            <a:r>
              <a:rPr lang="ja-JP" altLang="en-US" sz="1400" smtClean="0">
                <a:latin typeface="メイリオ" panose="020B0604030504040204" pitchFamily="50" charset="-128"/>
                <a:ea typeface="メイリオ" panose="020B0604030504040204" pitchFamily="50" charset="-128"/>
              </a:rPr>
              <a:t>参考資料７</a:t>
            </a:r>
            <a:endParaRPr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32093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D1FE7C9745EC847A3685AC335E0E061" ma:contentTypeVersion="2" ma:contentTypeDescription="新しいドキュメントを作成します。" ma:contentTypeScope="" ma:versionID="4903beda05a95ea4cf7ac4638e34a80a">
  <xsd:schema xmlns:xsd="http://www.w3.org/2001/XMLSchema" xmlns:xs="http://www.w3.org/2001/XMLSchema" xmlns:p="http://schemas.microsoft.com/office/2006/metadata/properties" xmlns:ns1="http://schemas.microsoft.com/sharepoint/v3" xmlns:ns2="1c9f3099-3bea-4e30-95d9-e8f8ce4b6b51" targetNamespace="http://schemas.microsoft.com/office/2006/metadata/properties" ma:root="true" ma:fieldsID="15360a5538c630609168872d002c3f31" ns1:_="" ns2:_="">
    <xsd:import namespace="http://schemas.microsoft.com/sharepoint/v3"/>
    <xsd:import namespace="1c9f3099-3bea-4e30-95d9-e8f8ce4b6b51"/>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c9f3099-3bea-4e30-95d9-e8f8ce4b6b51"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5F3EE2-6F59-488C-B7F0-87CDBA7BA73A}">
  <ds:schemaRefs>
    <ds:schemaRef ds:uri="http://purl.org/dc/elements/1.1/"/>
    <ds:schemaRef ds:uri="http://schemas.openxmlformats.org/package/2006/metadata/core-properties"/>
    <ds:schemaRef ds:uri="http://schemas.microsoft.com/sharepoint/v3"/>
    <ds:schemaRef ds:uri="http://www.w3.org/XML/1998/namespace"/>
    <ds:schemaRef ds:uri="http://schemas.microsoft.com/office/infopath/2007/PartnerControls"/>
    <ds:schemaRef ds:uri="http://purl.org/dc/terms/"/>
    <ds:schemaRef ds:uri="http://schemas.microsoft.com/office/2006/documentManagement/types"/>
    <ds:schemaRef ds:uri="1c9f3099-3bea-4e30-95d9-e8f8ce4b6b51"/>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35127445-DD67-4C2E-B969-B4A91C60DCA9}">
  <ds:schemaRefs>
    <ds:schemaRef ds:uri="http://schemas.microsoft.com/sharepoint/v3/contenttype/forms"/>
  </ds:schemaRefs>
</ds:datastoreItem>
</file>

<file path=customXml/itemProps3.xml><?xml version="1.0" encoding="utf-8"?>
<ds:datastoreItem xmlns:ds="http://schemas.openxmlformats.org/officeDocument/2006/customXml" ds:itemID="{3822D8C1-A82E-4430-A841-6FEDC4E35C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c9f3099-3bea-4e30-95d9-e8f8ce4b6b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210</Words>
  <PresentationFormat>画面に合わせる (4:3)</PresentationFormat>
  <Paragraphs>76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游ゴシック</vt:lpstr>
      <vt:lpstr>Calibri</vt:lpstr>
      <vt:lpstr>Calibri Light</vt:lpstr>
      <vt:lpstr>レトロスペクト</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2021-03-25T10:23:07Z</dcterms:created>
  <dcterms:modified xsi:type="dcterms:W3CDTF">2021-03-30T01:00:57Z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0x0101008D1FE7C9745EC847A3685AC335E0E061</vt:lpwstr>
  </property>
</Properties>
</file>