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handoutMasterIdLst>
    <p:handoutMasterId r:id="rId7"/>
  </p:handoutMasterIdLst>
  <p:sldIdLst>
    <p:sldId id="415" r:id="rId5"/>
  </p:sldIdLst>
  <p:sldSz cx="6858000" cy="9906000" type="A4"/>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09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95B3D7"/>
    <a:srgbClr val="FF3399"/>
    <a:srgbClr val="4AAE12"/>
    <a:srgbClr val="F14805"/>
    <a:srgbClr val="FEFBDA"/>
    <a:srgbClr val="FDF9CB"/>
    <a:srgbClr val="FDFDCB"/>
    <a:srgbClr val="FDF6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24" autoAdjust="0"/>
    <p:restoredTop sz="98587" autoAdjust="0"/>
  </p:normalViewPr>
  <p:slideViewPr>
    <p:cSldViewPr>
      <p:cViewPr varScale="1">
        <p:scale>
          <a:sx n="52" d="100"/>
          <a:sy n="52" d="100"/>
        </p:scale>
        <p:origin x="2466" y="78"/>
      </p:cViewPr>
      <p:guideLst>
        <p:guide orient="horz" pos="3120"/>
        <p:guide pos="216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222"/>
    </p:cViewPr>
  </p:sorterViewPr>
  <p:notesViewPr>
    <p:cSldViewPr>
      <p:cViewPr varScale="1">
        <p:scale>
          <a:sx n="52" d="100"/>
          <a:sy n="52" d="100"/>
        </p:scale>
        <p:origin x="-2934" y="-90"/>
      </p:cViewPr>
      <p:guideLst>
        <p:guide orient="horz" pos="3079"/>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5" y="6"/>
            <a:ext cx="2880101" cy="488793"/>
          </a:xfrm>
          <a:prstGeom prst="rect">
            <a:avLst/>
          </a:prstGeom>
        </p:spPr>
        <p:txBody>
          <a:bodyPr vert="horz" lIns="89610" tIns="44807" rIns="89610" bIns="4480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31" y="6"/>
            <a:ext cx="2880101" cy="488793"/>
          </a:xfrm>
          <a:prstGeom prst="rect">
            <a:avLst/>
          </a:prstGeom>
        </p:spPr>
        <p:txBody>
          <a:bodyPr vert="horz" lIns="89610" tIns="44807" rIns="89610" bIns="44807" rtlCol="0"/>
          <a:lstStyle>
            <a:lvl1pPr algn="r">
              <a:defRPr sz="1200"/>
            </a:lvl1pPr>
          </a:lstStyle>
          <a:p>
            <a:fld id="{D6E1D015-2EA0-4B61-B928-CBD8A0062C15}" type="datetimeFigureOut">
              <a:rPr kumimoji="1" lang="ja-JP" altLang="en-US" smtClean="0"/>
              <a:t>2021/3/30</a:t>
            </a:fld>
            <a:endParaRPr kumimoji="1" lang="ja-JP" altLang="en-US"/>
          </a:p>
        </p:txBody>
      </p:sp>
      <p:sp>
        <p:nvSpPr>
          <p:cNvPr id="4" name="フッター プレースホルダー 3"/>
          <p:cNvSpPr>
            <a:spLocks noGrp="1"/>
          </p:cNvSpPr>
          <p:nvPr>
            <p:ph type="ftr" sz="quarter" idx="2"/>
          </p:nvPr>
        </p:nvSpPr>
        <p:spPr>
          <a:xfrm>
            <a:off x="15" y="9287060"/>
            <a:ext cx="2880101" cy="488792"/>
          </a:xfrm>
          <a:prstGeom prst="rect">
            <a:avLst/>
          </a:prstGeom>
        </p:spPr>
        <p:txBody>
          <a:bodyPr vert="horz" lIns="89610" tIns="44807" rIns="89610" bIns="4480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31" y="9287060"/>
            <a:ext cx="2880101" cy="488792"/>
          </a:xfrm>
          <a:prstGeom prst="rect">
            <a:avLst/>
          </a:prstGeom>
        </p:spPr>
        <p:txBody>
          <a:bodyPr vert="horz" lIns="89610" tIns="44807" rIns="89610" bIns="44807" rtlCol="0" anchor="b"/>
          <a:lstStyle>
            <a:lvl1pPr algn="r">
              <a:defRPr sz="1200"/>
            </a:lvl1pPr>
          </a:lstStyle>
          <a:p>
            <a:fld id="{919A1E07-5B6E-44D4-AB6D-6443BDAEC678}" type="slidenum">
              <a:rPr kumimoji="1" lang="ja-JP" altLang="en-US" smtClean="0"/>
              <a:t>‹#›</a:t>
            </a:fld>
            <a:endParaRPr kumimoji="1" lang="ja-JP" altLang="en-US"/>
          </a:p>
        </p:txBody>
      </p:sp>
    </p:spTree>
    <p:extLst>
      <p:ext uri="{BB962C8B-B14F-4D97-AF65-F5344CB8AC3E}">
        <p14:creationId xmlns:p14="http://schemas.microsoft.com/office/powerpoint/2010/main" val="27382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6"/>
            <a:ext cx="2880311" cy="488871"/>
          </a:xfrm>
          <a:prstGeom prst="rect">
            <a:avLst/>
          </a:prstGeom>
        </p:spPr>
        <p:txBody>
          <a:bodyPr vert="horz" lIns="89610" tIns="44807" rIns="89610" bIns="44807"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24" y="16"/>
            <a:ext cx="2880311" cy="488871"/>
          </a:xfrm>
          <a:prstGeom prst="rect">
            <a:avLst/>
          </a:prstGeom>
        </p:spPr>
        <p:txBody>
          <a:bodyPr vert="horz" lIns="89610" tIns="44807" rIns="89610" bIns="44807" rtlCol="0"/>
          <a:lstStyle>
            <a:lvl1pPr algn="r">
              <a:defRPr sz="1200"/>
            </a:lvl1pPr>
          </a:lstStyle>
          <a:p>
            <a:fld id="{96320395-F39B-42D7-9562-8242D79D344F}" type="datetimeFigureOut">
              <a:rPr kumimoji="1" lang="ja-JP" altLang="en-US" smtClean="0"/>
              <a:t>2021/3/30</a:t>
            </a:fld>
            <a:endParaRPr kumimoji="1" lang="ja-JP" altLang="en-US"/>
          </a:p>
        </p:txBody>
      </p:sp>
      <p:sp>
        <p:nvSpPr>
          <p:cNvPr id="4" name="スライド イメージ プレースホルダー 3"/>
          <p:cNvSpPr>
            <a:spLocks noGrp="1" noRot="1" noChangeAspect="1"/>
          </p:cNvSpPr>
          <p:nvPr>
            <p:ph type="sldImg" idx="2"/>
          </p:nvPr>
        </p:nvSpPr>
        <p:spPr>
          <a:xfrm>
            <a:off x="2055813" y="733425"/>
            <a:ext cx="2535237" cy="3665538"/>
          </a:xfrm>
          <a:prstGeom prst="rect">
            <a:avLst/>
          </a:prstGeom>
          <a:noFill/>
          <a:ln w="12700">
            <a:solidFill>
              <a:prstClr val="black"/>
            </a:solidFill>
          </a:ln>
        </p:spPr>
        <p:txBody>
          <a:bodyPr vert="horz" lIns="89610" tIns="44807" rIns="89610" bIns="44807" rtlCol="0" anchor="ctr"/>
          <a:lstStyle/>
          <a:p>
            <a:endParaRPr lang="ja-JP" altLang="en-US"/>
          </a:p>
        </p:txBody>
      </p:sp>
      <p:sp>
        <p:nvSpPr>
          <p:cNvPr id="5" name="ノート プレースホルダー 4"/>
          <p:cNvSpPr>
            <a:spLocks noGrp="1"/>
          </p:cNvSpPr>
          <p:nvPr>
            <p:ph type="body" sz="quarter" idx="3"/>
          </p:nvPr>
        </p:nvSpPr>
        <p:spPr>
          <a:xfrm>
            <a:off x="664687" y="4644271"/>
            <a:ext cx="5317490" cy="4399836"/>
          </a:xfrm>
          <a:prstGeom prst="rect">
            <a:avLst/>
          </a:prstGeom>
        </p:spPr>
        <p:txBody>
          <a:bodyPr vert="horz" lIns="89610" tIns="44807" rIns="89610" bIns="4480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286865"/>
            <a:ext cx="2880311" cy="488871"/>
          </a:xfrm>
          <a:prstGeom prst="rect">
            <a:avLst/>
          </a:prstGeom>
        </p:spPr>
        <p:txBody>
          <a:bodyPr vert="horz" lIns="89610" tIns="44807" rIns="89610" bIns="4480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24" y="9286865"/>
            <a:ext cx="2880311" cy="488871"/>
          </a:xfrm>
          <a:prstGeom prst="rect">
            <a:avLst/>
          </a:prstGeom>
        </p:spPr>
        <p:txBody>
          <a:bodyPr vert="horz" lIns="89610" tIns="44807" rIns="89610" bIns="44807" rtlCol="0" anchor="b"/>
          <a:lstStyle>
            <a:lvl1pPr algn="r">
              <a:defRPr sz="1200"/>
            </a:lvl1pPr>
          </a:lstStyle>
          <a:p>
            <a:fld id="{5B8A2593-B831-4156-887D-9FC9ED896D3D}" type="slidenum">
              <a:rPr kumimoji="1" lang="ja-JP" altLang="en-US" smtClean="0"/>
              <a:t>‹#›</a:t>
            </a:fld>
            <a:endParaRPr kumimoji="1" lang="ja-JP" altLang="en-US"/>
          </a:p>
        </p:txBody>
      </p:sp>
    </p:spTree>
    <p:extLst>
      <p:ext uri="{BB962C8B-B14F-4D97-AF65-F5344CB8AC3E}">
        <p14:creationId xmlns:p14="http://schemas.microsoft.com/office/powerpoint/2010/main" val="2804779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7"/>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6" name="スライド番号プレースホルダー 5"/>
          <p:cNvSpPr>
            <a:spLocks noGrp="1"/>
          </p:cNvSpPr>
          <p:nvPr>
            <p:ph type="sldNum" sz="quarter" idx="12"/>
          </p:nvPr>
        </p:nvSpPr>
        <p:spPr>
          <a:xfrm>
            <a:off x="5861248" y="9610177"/>
            <a:ext cx="1600200" cy="527402"/>
          </a:xfrm>
          <a:prstGeom prst="rect">
            <a:avLst/>
          </a:prstGeom>
        </p:spPr>
        <p:txBody>
          <a:bodyPr/>
          <a:lstStyle/>
          <a:p>
            <a:fld id="{8222FFE1-49D9-434A-9603-2EC61656C55C}" type="slidenum">
              <a:rPr kumimoji="1" lang="ja-JP" altLang="en-US" smtClean="0"/>
              <a:t>‹#›</a:t>
            </a:fld>
            <a:endParaRPr kumimoji="1" lang="ja-JP" altLang="en-US"/>
          </a:p>
        </p:txBody>
      </p:sp>
    </p:spTree>
    <p:extLst>
      <p:ext uri="{BB962C8B-B14F-4D97-AF65-F5344CB8AC3E}">
        <p14:creationId xmlns:p14="http://schemas.microsoft.com/office/powerpoint/2010/main" val="32188126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46275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6" y="529698"/>
            <a:ext cx="3357563" cy="112680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151326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122846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7"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56313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6"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8"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8"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07284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04891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59359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284640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9"/>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96" y="394411"/>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60372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5"/>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7"/>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25966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6"/>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スライド番号プレースホルダー 5"/>
          <p:cNvSpPr>
            <a:spLocks noGrp="1"/>
          </p:cNvSpPr>
          <p:nvPr>
            <p:ph type="sldNum" sz="quarter" idx="4"/>
          </p:nvPr>
        </p:nvSpPr>
        <p:spPr>
          <a:xfrm>
            <a:off x="99392" y="9633524"/>
            <a:ext cx="6858000" cy="527402"/>
          </a:xfrm>
          <a:prstGeom prst="rect">
            <a:avLst/>
          </a:prstGeom>
        </p:spPr>
        <p:txBody>
          <a:bodyPr/>
          <a:lstStyle>
            <a:lvl1pPr algn="ctr">
              <a:defRPr/>
            </a:lvl1pPr>
          </a:lstStyle>
          <a:p>
            <a:pPr algn="r"/>
            <a:fld id="{8222FFE1-49D9-434A-9603-2EC61656C55C}" type="slidenum">
              <a:rPr lang="ja-JP" altLang="en-US" smtClean="0"/>
              <a:pPr algn="r"/>
              <a:t>‹#›</a:t>
            </a:fld>
            <a:endParaRPr lang="ja-JP" altLang="en-US" dirty="0"/>
          </a:p>
        </p:txBody>
      </p:sp>
      <p:sp>
        <p:nvSpPr>
          <p:cNvPr id="8" name="フッター プレースホルダー 7"/>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44487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
          <p:cNvSpPr txBox="1">
            <a:spLocks noChangeArrowheads="1"/>
          </p:cNvSpPr>
          <p:nvPr/>
        </p:nvSpPr>
        <p:spPr bwMode="auto">
          <a:xfrm>
            <a:off x="-17146" y="1839767"/>
            <a:ext cx="6856096" cy="720080"/>
          </a:xfrm>
          <a:prstGeom prst="rect">
            <a:avLst/>
          </a:prstGeom>
          <a:noFill/>
          <a:ln w="9525">
            <a:noFill/>
            <a:miter lim="800000"/>
            <a:headEnd/>
            <a:tailEnd/>
          </a:ln>
          <a:extLst/>
        </p:spPr>
        <p:txBody>
          <a:bodyPr lIns="72000" tIns="72000" rIns="0" bIns="72000" anchor="t" anchorCtr="0">
            <a:noAutofit/>
          </a:bodyPr>
          <a:lstStyle>
            <a:lvl1pPr marL="273050" indent="-27305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indent="0" eaLnBrk="1" hangingPunct="1">
              <a:defRPr/>
            </a:pPr>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取組みの方向性（３つの柱）</a:t>
            </a:r>
            <a:endParaRPr lang="en-US" altLang="ja-JP" sz="1200" dirty="0" smtClean="0">
              <a:latin typeface="Meiryo UI" pitchFamily="50" charset="-128"/>
              <a:ea typeface="Meiryo UI" pitchFamily="50" charset="-128"/>
              <a:cs typeface="Meiryo UI" pitchFamily="50" charset="-128"/>
            </a:endParaRPr>
          </a:p>
          <a:p>
            <a:pPr marL="3048000" indent="-3048000" eaLnBrk="1" hangingPunct="1">
              <a:defRPr/>
            </a:pPr>
            <a:r>
              <a:rPr lang="ja-JP" altLang="en-US" sz="11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１．鉄道ネットワークの充実</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２．公共交通の利便性向上</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３．公共交通の利用促進</a:t>
            </a:r>
            <a:endParaRPr lang="en-US" altLang="ja-JP" sz="1200" dirty="0" smtClean="0">
              <a:latin typeface="Meiryo UI" pitchFamily="50" charset="-128"/>
              <a:ea typeface="Meiryo UI" pitchFamily="50" charset="-128"/>
              <a:cs typeface="Meiryo UI" pitchFamily="50" charset="-128"/>
            </a:endParaRPr>
          </a:p>
        </p:txBody>
      </p:sp>
      <p:sp>
        <p:nvSpPr>
          <p:cNvPr id="5" name="テキスト ボックス 2"/>
          <p:cNvSpPr txBox="1">
            <a:spLocks noChangeArrowheads="1"/>
          </p:cNvSpPr>
          <p:nvPr/>
        </p:nvSpPr>
        <p:spPr bwMode="auto">
          <a:xfrm>
            <a:off x="0" y="1445822"/>
            <a:ext cx="6858000" cy="576064"/>
          </a:xfrm>
          <a:prstGeom prst="rect">
            <a:avLst/>
          </a:prstGeom>
          <a:noFill/>
          <a:ln w="9525">
            <a:noFill/>
            <a:miter lim="800000"/>
            <a:headEnd/>
            <a:tailEnd/>
          </a:ln>
          <a:extLst/>
        </p:spPr>
        <p:txBody>
          <a:bodyPr lIns="72000" tIns="72000" rIns="72000" bIns="72000">
            <a:noAutofit/>
          </a:bodyPr>
          <a:lstStyle>
            <a:lvl1pPr marL="273050" indent="-27305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indent="0" eaLnBrk="1" hangingPunct="1">
              <a:defRPr/>
            </a:pPr>
            <a:r>
              <a:rPr lang="ja-JP" altLang="en-US" sz="1200" dirty="0" smtClean="0">
                <a:latin typeface="Meiryo UI" pitchFamily="50" charset="-128"/>
                <a:ea typeface="Meiryo UI" pitchFamily="50" charset="-128"/>
                <a:cs typeface="Meiryo UI" pitchFamily="50" charset="-128"/>
              </a:rPr>
              <a:t>■　目的</a:t>
            </a:r>
            <a:endParaRPr lang="en-US" altLang="ja-JP" sz="1200" dirty="0">
              <a:latin typeface="Meiryo UI" pitchFamily="50" charset="-128"/>
              <a:ea typeface="Meiryo UI" pitchFamily="50" charset="-128"/>
              <a:cs typeface="Meiryo UI" pitchFamily="50" charset="-128"/>
            </a:endParaRPr>
          </a:p>
          <a:p>
            <a:pPr eaLnBrk="1" hangingPunct="1">
              <a:defRPr/>
            </a:pPr>
            <a:r>
              <a:rPr lang="ja-JP" altLang="en-US" sz="1100" b="1" dirty="0">
                <a:latin typeface="Meiryo UI" pitchFamily="50" charset="-128"/>
                <a:ea typeface="Meiryo UI" pitchFamily="50" charset="-128"/>
                <a:cs typeface="Meiryo UI" pitchFamily="50" charset="-128"/>
              </a:rPr>
              <a:t>　</a:t>
            </a:r>
            <a:r>
              <a:rPr lang="ja-JP" altLang="en-US" sz="1100" b="1" dirty="0" smtClean="0">
                <a:latin typeface="Meiryo UI" pitchFamily="50" charset="-128"/>
                <a:ea typeface="Meiryo UI" pitchFamily="50" charset="-128"/>
                <a:cs typeface="Meiryo UI" pitchFamily="50" charset="-128"/>
              </a:rPr>
              <a:t>　　</a:t>
            </a:r>
            <a:r>
              <a:rPr lang="ja-JP" altLang="en-US" sz="1100" dirty="0" smtClean="0">
                <a:latin typeface="Meiryo UI" pitchFamily="50" charset="-128"/>
                <a:ea typeface="Meiryo UI" pitchFamily="50" charset="-128"/>
                <a:cs typeface="Meiryo UI" pitchFamily="50" charset="-128"/>
              </a:rPr>
              <a:t>都市</a:t>
            </a:r>
            <a:r>
              <a:rPr lang="ja-JP" altLang="en-US" sz="1100" dirty="0">
                <a:latin typeface="Meiryo UI" pitchFamily="50" charset="-128"/>
                <a:ea typeface="Meiryo UI" pitchFamily="50" charset="-128"/>
                <a:cs typeface="Meiryo UI" pitchFamily="50" charset="-128"/>
              </a:rPr>
              <a:t>の成長・魅力</a:t>
            </a:r>
            <a:r>
              <a:rPr lang="ja-JP" altLang="en-US" sz="1100" dirty="0" smtClean="0">
                <a:latin typeface="Meiryo UI" pitchFamily="50" charset="-128"/>
                <a:ea typeface="Meiryo UI" pitchFamily="50" charset="-128"/>
                <a:cs typeface="Meiryo UI" pitchFamily="50" charset="-128"/>
              </a:rPr>
              <a:t>向上や、府民</a:t>
            </a:r>
            <a:r>
              <a:rPr lang="ja-JP" altLang="en-US" sz="1100" dirty="0">
                <a:latin typeface="Meiryo UI" pitchFamily="50" charset="-128"/>
                <a:ea typeface="Meiryo UI" pitchFamily="50" charset="-128"/>
                <a:cs typeface="Meiryo UI" pitchFamily="50" charset="-128"/>
              </a:rPr>
              <a:t>の</a:t>
            </a:r>
            <a:r>
              <a:rPr lang="ja-JP" altLang="en-US" sz="1100" dirty="0" smtClean="0">
                <a:latin typeface="Meiryo UI" pitchFamily="50" charset="-128"/>
                <a:ea typeface="Meiryo UI" pitchFamily="50" charset="-128"/>
                <a:cs typeface="Meiryo UI" pitchFamily="50" charset="-128"/>
              </a:rPr>
              <a:t>暮らしの充実を図るため、</a:t>
            </a:r>
            <a:r>
              <a:rPr lang="ja-JP" altLang="en-US" sz="1100" b="1" dirty="0" smtClean="0">
                <a:latin typeface="Meiryo UI" pitchFamily="50" charset="-128"/>
                <a:ea typeface="Meiryo UI" pitchFamily="50" charset="-128"/>
                <a:cs typeface="Meiryo UI" pitchFamily="50" charset="-128"/>
              </a:rPr>
              <a:t>公共交通に関する取組みの方向性を明示</a:t>
            </a:r>
          </a:p>
        </p:txBody>
      </p:sp>
      <p:sp>
        <p:nvSpPr>
          <p:cNvPr id="7" name="正方形/長方形 6"/>
          <p:cNvSpPr/>
          <p:nvPr/>
        </p:nvSpPr>
        <p:spPr>
          <a:xfrm>
            <a:off x="116632" y="3181763"/>
            <a:ext cx="4356000" cy="1544012"/>
          </a:xfrm>
          <a:prstGeom prst="rect">
            <a:avLst/>
          </a:prstGeom>
          <a:ln w="12700"/>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ja-JP" altLang="en-US" sz="1200" dirty="0" smtClean="0">
                <a:latin typeface="Meiryo UI" pitchFamily="50" charset="-128"/>
                <a:ea typeface="Meiryo UI" pitchFamily="50" charset="-128"/>
                <a:cs typeface="Meiryo UI" pitchFamily="50" charset="-128"/>
              </a:rPr>
              <a:t>（取組みイメージ） </a:t>
            </a:r>
            <a:endParaRPr lang="en-US" altLang="ja-JP" sz="1200" dirty="0" smtClean="0">
              <a:latin typeface="Meiryo UI" pitchFamily="50" charset="-128"/>
              <a:ea typeface="Meiryo UI" pitchFamily="50" charset="-128"/>
              <a:cs typeface="Meiryo UI" pitchFamily="50" charset="-128"/>
            </a:endParaRPr>
          </a:p>
          <a:p>
            <a:pPr>
              <a:defRPr/>
            </a:pPr>
            <a:r>
              <a:rPr lang="ja-JP" altLang="en-US" sz="1200" dirty="0" smtClean="0">
                <a:latin typeface="Meiryo UI" pitchFamily="50" charset="-128"/>
                <a:ea typeface="Meiryo UI" pitchFamily="50" charset="-128"/>
                <a:cs typeface="Meiryo UI" pitchFamily="50" charset="-128"/>
              </a:rPr>
              <a:t>◆広域</a:t>
            </a:r>
            <a:r>
              <a:rPr lang="ja-JP" altLang="en-US" sz="1200" dirty="0">
                <a:latin typeface="Meiryo UI" pitchFamily="50" charset="-128"/>
                <a:ea typeface="Meiryo UI" pitchFamily="50" charset="-128"/>
                <a:cs typeface="Meiryo UI" pitchFamily="50" charset="-128"/>
              </a:rPr>
              <a:t>拠点への</a:t>
            </a:r>
            <a:r>
              <a:rPr lang="ja-JP" altLang="en-US" sz="1200" dirty="0" smtClean="0">
                <a:solidFill>
                  <a:schemeClr val="tx1"/>
                </a:solidFill>
                <a:latin typeface="Meiryo UI" pitchFamily="50" charset="-128"/>
                <a:ea typeface="Meiryo UI" pitchFamily="50" charset="-128"/>
                <a:cs typeface="Meiryo UI" pitchFamily="50" charset="-128"/>
              </a:rPr>
              <a:t>アクセス性向上やネットワークの多重化</a:t>
            </a:r>
            <a:endParaRPr lang="en-US" altLang="ja-JP" sz="1200" dirty="0">
              <a:solidFill>
                <a:schemeClr val="tx1"/>
              </a:solidFill>
              <a:latin typeface="Meiryo UI" pitchFamily="50" charset="-128"/>
              <a:ea typeface="Meiryo UI" pitchFamily="50" charset="-128"/>
              <a:cs typeface="Meiryo UI" pitchFamily="50" charset="-128"/>
            </a:endParaRPr>
          </a:p>
          <a:p>
            <a:pPr>
              <a:defRPr/>
            </a:pPr>
            <a:r>
              <a:rPr lang="ja-JP" altLang="en-US" sz="120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＊アジア</a:t>
            </a:r>
            <a:r>
              <a:rPr lang="ja-JP" altLang="en-US" sz="1050" dirty="0">
                <a:latin typeface="Meiryo UI" pitchFamily="50" charset="-128"/>
                <a:ea typeface="Meiryo UI" pitchFamily="50" charset="-128"/>
                <a:cs typeface="Meiryo UI" pitchFamily="50" charset="-128"/>
              </a:rPr>
              <a:t>と日本各地をつなぐ関西国際空港や、大阪・</a:t>
            </a:r>
            <a:r>
              <a:rPr lang="ja-JP" altLang="en-US" sz="1050" dirty="0" smtClean="0">
                <a:latin typeface="Meiryo UI" pitchFamily="50" charset="-128"/>
                <a:ea typeface="Meiryo UI" pitchFamily="50" charset="-128"/>
                <a:cs typeface="Meiryo UI" pitchFamily="50" charset="-128"/>
              </a:rPr>
              <a:t>関西を代表的す</a:t>
            </a:r>
            <a:r>
              <a:rPr lang="ja-JP" altLang="en-US" sz="1050" dirty="0">
                <a:latin typeface="Meiryo UI" pitchFamily="50" charset="-128"/>
                <a:ea typeface="Meiryo UI" pitchFamily="50" charset="-128"/>
                <a:cs typeface="Meiryo UI" pitchFamily="50" charset="-128"/>
              </a:rPr>
              <a:t>る</a:t>
            </a:r>
            <a:endParaRPr lang="en-US" altLang="ja-JP" sz="1050" dirty="0" smtClean="0">
              <a:latin typeface="Meiryo UI" pitchFamily="50" charset="-128"/>
              <a:ea typeface="Meiryo UI" pitchFamily="50" charset="-128"/>
              <a:cs typeface="Meiryo UI" pitchFamily="50" charset="-128"/>
            </a:endParaRPr>
          </a:p>
          <a:p>
            <a:pPr>
              <a:lnSpc>
                <a:spcPts val="1400"/>
              </a:lnSpc>
              <a:defRPr/>
            </a:pPr>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ターミナル駅である新大阪、大阪（うめきた）などへのアクセス性向上や</a:t>
            </a:r>
            <a:endParaRPr lang="en-US" altLang="ja-JP" sz="1050" dirty="0" smtClean="0">
              <a:solidFill>
                <a:schemeClr val="tx1"/>
              </a:solidFill>
              <a:latin typeface="Meiryo UI" pitchFamily="50" charset="-128"/>
              <a:ea typeface="Meiryo UI" pitchFamily="50" charset="-128"/>
              <a:cs typeface="Meiryo UI" pitchFamily="50" charset="-128"/>
            </a:endParaRPr>
          </a:p>
          <a:p>
            <a:pPr>
              <a:lnSpc>
                <a:spcPts val="1400"/>
              </a:lnSpc>
              <a:defRPr/>
            </a:pP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ネットワークの多重化を図る</a:t>
            </a:r>
            <a:endParaRPr lang="en-US" altLang="ja-JP" sz="1050" dirty="0" smtClean="0">
              <a:solidFill>
                <a:schemeClr val="tx1"/>
              </a:solidFill>
              <a:latin typeface="Meiryo UI" pitchFamily="50" charset="-128"/>
              <a:ea typeface="Meiryo UI" pitchFamily="50" charset="-128"/>
              <a:cs typeface="Meiryo UI" pitchFamily="50" charset="-128"/>
            </a:endParaRPr>
          </a:p>
          <a:p>
            <a:pPr>
              <a:lnSpc>
                <a:spcPts val="1400"/>
              </a:lnSpc>
              <a:defRPr/>
            </a:pPr>
            <a:r>
              <a:rPr lang="ja-JP" altLang="en-US" sz="1200" dirty="0" smtClean="0">
                <a:solidFill>
                  <a:schemeClr val="tx1"/>
                </a:solidFill>
                <a:latin typeface="Meiryo UI" pitchFamily="50" charset="-128"/>
                <a:ea typeface="Meiryo UI" pitchFamily="50" charset="-128"/>
                <a:cs typeface="Meiryo UI" pitchFamily="50" charset="-128"/>
              </a:rPr>
              <a:t>◆都市間</a:t>
            </a:r>
            <a:r>
              <a:rPr lang="ja-JP" altLang="en-US" sz="1200" dirty="0">
                <a:solidFill>
                  <a:schemeClr val="tx1"/>
                </a:solidFill>
                <a:latin typeface="Meiryo UI" pitchFamily="50" charset="-128"/>
                <a:ea typeface="Meiryo UI" pitchFamily="50" charset="-128"/>
                <a:cs typeface="Meiryo UI" pitchFamily="50" charset="-128"/>
              </a:rPr>
              <a:t>の連携強化、</a:t>
            </a:r>
            <a:r>
              <a:rPr lang="ja-JP" altLang="en-US" sz="1200" dirty="0" smtClean="0">
                <a:solidFill>
                  <a:schemeClr val="tx1"/>
                </a:solidFill>
                <a:latin typeface="Meiryo UI" pitchFamily="50" charset="-128"/>
                <a:ea typeface="Meiryo UI" pitchFamily="50" charset="-128"/>
                <a:cs typeface="Meiryo UI" pitchFamily="50" charset="-128"/>
              </a:rPr>
              <a:t>観光</a:t>
            </a:r>
            <a:r>
              <a:rPr lang="ja-JP" altLang="en-US" sz="1200" dirty="0">
                <a:solidFill>
                  <a:schemeClr val="tx1"/>
                </a:solidFill>
                <a:latin typeface="Meiryo UI" pitchFamily="50" charset="-128"/>
                <a:ea typeface="Meiryo UI" pitchFamily="50" charset="-128"/>
                <a:cs typeface="Meiryo UI" pitchFamily="50" charset="-128"/>
              </a:rPr>
              <a:t>拠点</a:t>
            </a:r>
            <a:r>
              <a:rPr lang="ja-JP" altLang="en-US" sz="1200" dirty="0" smtClean="0">
                <a:solidFill>
                  <a:schemeClr val="tx1"/>
                </a:solidFill>
                <a:latin typeface="Meiryo UI" pitchFamily="50" charset="-128"/>
                <a:ea typeface="Meiryo UI" pitchFamily="50" charset="-128"/>
                <a:cs typeface="Meiryo UI" pitchFamily="50" charset="-128"/>
              </a:rPr>
              <a:t>へ</a:t>
            </a:r>
            <a:r>
              <a:rPr lang="ja-JP" altLang="en-US" sz="1200" dirty="0">
                <a:solidFill>
                  <a:prstClr val="black"/>
                </a:solidFill>
                <a:latin typeface="Meiryo UI" pitchFamily="50" charset="-128"/>
                <a:ea typeface="Meiryo UI" pitchFamily="50" charset="-128"/>
                <a:cs typeface="Meiryo UI" pitchFamily="50" charset="-128"/>
              </a:rPr>
              <a:t>のアクセス性を</a:t>
            </a:r>
            <a:r>
              <a:rPr lang="ja-JP" altLang="en-US" sz="1200" dirty="0" smtClean="0">
                <a:solidFill>
                  <a:prstClr val="black"/>
                </a:solidFill>
                <a:latin typeface="Meiryo UI" pitchFamily="50" charset="-128"/>
                <a:ea typeface="Meiryo UI" pitchFamily="50" charset="-128"/>
                <a:cs typeface="Meiryo UI" pitchFamily="50" charset="-128"/>
              </a:rPr>
              <a:t>向上</a:t>
            </a:r>
            <a:endParaRPr lang="en-US" altLang="ja-JP" sz="1200" dirty="0">
              <a:solidFill>
                <a:prstClr val="black"/>
              </a:solidFill>
              <a:latin typeface="Meiryo UI" pitchFamily="50" charset="-128"/>
              <a:ea typeface="Meiryo UI" pitchFamily="50" charset="-128"/>
              <a:cs typeface="Meiryo UI" pitchFamily="50" charset="-128"/>
            </a:endParaRPr>
          </a:p>
          <a:p>
            <a:pPr>
              <a:lnSpc>
                <a:spcPts val="1400"/>
              </a:lnSpc>
              <a:defRPr/>
            </a:pPr>
            <a:r>
              <a:rPr lang="en-US" altLang="ja-JP" sz="1200" dirty="0">
                <a:solidFill>
                  <a:prstClr val="black"/>
                </a:solidFill>
                <a:latin typeface="Meiryo UI" pitchFamily="50" charset="-128"/>
                <a:ea typeface="Meiryo UI" pitchFamily="50" charset="-128"/>
                <a:cs typeface="Meiryo UI" pitchFamily="50" charset="-128"/>
              </a:rPr>
              <a:t> </a:t>
            </a:r>
            <a:r>
              <a:rPr lang="en-US" altLang="ja-JP" sz="1200" dirty="0" smtClean="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a:t>
            </a:r>
            <a:r>
              <a:rPr lang="ja-JP" altLang="en-US" sz="1050" dirty="0">
                <a:solidFill>
                  <a:prstClr val="black"/>
                </a:solidFill>
                <a:latin typeface="Meiryo UI" pitchFamily="50" charset="-128"/>
                <a:ea typeface="Meiryo UI" pitchFamily="50" charset="-128"/>
                <a:cs typeface="Meiryo UI" pitchFamily="50" charset="-128"/>
              </a:rPr>
              <a:t>大阪周辺都市や府内における地域間の連携を強化</a:t>
            </a:r>
            <a:r>
              <a:rPr lang="ja-JP" altLang="en-US" sz="1050" dirty="0" smtClean="0">
                <a:solidFill>
                  <a:prstClr val="black"/>
                </a:solidFill>
                <a:latin typeface="Meiryo UI" pitchFamily="50" charset="-128"/>
                <a:ea typeface="Meiryo UI" pitchFamily="50" charset="-128"/>
                <a:cs typeface="Meiryo UI" pitchFamily="50" charset="-128"/>
              </a:rPr>
              <a:t>する</a:t>
            </a:r>
            <a:endParaRPr lang="en-US" altLang="ja-JP" sz="1050" dirty="0">
              <a:solidFill>
                <a:prstClr val="black"/>
              </a:solidFill>
              <a:latin typeface="Meiryo UI" pitchFamily="50" charset="-128"/>
              <a:ea typeface="Meiryo UI" pitchFamily="50" charset="-128"/>
              <a:cs typeface="Meiryo UI" pitchFamily="50" charset="-128"/>
            </a:endParaRPr>
          </a:p>
          <a:p>
            <a:pPr>
              <a:lnSpc>
                <a:spcPts val="1400"/>
              </a:lnSpc>
              <a:defRPr/>
            </a:pPr>
            <a:r>
              <a:rPr lang="en-US" altLang="ja-JP" sz="1050" dirty="0">
                <a:solidFill>
                  <a:prstClr val="black"/>
                </a:solidFill>
                <a:latin typeface="Meiryo UI" pitchFamily="50" charset="-128"/>
                <a:ea typeface="Meiryo UI" pitchFamily="50" charset="-128"/>
                <a:cs typeface="Meiryo UI" pitchFamily="50" charset="-128"/>
              </a:rPr>
              <a:t> </a:t>
            </a:r>
            <a:r>
              <a:rPr lang="en-US" altLang="ja-JP" sz="1050" dirty="0" smtClean="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 ＊観光</a:t>
            </a:r>
            <a:r>
              <a:rPr lang="ja-JP" altLang="en-US" sz="1050" dirty="0" smtClean="0">
                <a:solidFill>
                  <a:schemeClr val="tx1"/>
                </a:solidFill>
                <a:latin typeface="Meiryo UI" pitchFamily="50" charset="-128"/>
                <a:ea typeface="Meiryo UI" pitchFamily="50" charset="-128"/>
                <a:cs typeface="Meiryo UI" pitchFamily="50" charset="-128"/>
              </a:rPr>
              <a:t>拠点へ</a:t>
            </a:r>
            <a:r>
              <a:rPr lang="ja-JP" altLang="en-US" sz="1050" dirty="0">
                <a:solidFill>
                  <a:schemeClr val="tx1"/>
                </a:solidFill>
                <a:latin typeface="Meiryo UI" pitchFamily="50" charset="-128"/>
                <a:ea typeface="Meiryo UI" pitchFamily="50" charset="-128"/>
                <a:cs typeface="Meiryo UI" pitchFamily="50" charset="-128"/>
              </a:rPr>
              <a:t>の</a:t>
            </a:r>
            <a:r>
              <a:rPr lang="ja-JP" altLang="en-US" sz="1050" dirty="0" smtClean="0">
                <a:solidFill>
                  <a:schemeClr val="tx1"/>
                </a:solidFill>
                <a:latin typeface="Meiryo UI" pitchFamily="50" charset="-128"/>
                <a:ea typeface="Meiryo UI" pitchFamily="50" charset="-128"/>
                <a:cs typeface="Meiryo UI" pitchFamily="50" charset="-128"/>
              </a:rPr>
              <a:t>ア</a:t>
            </a:r>
            <a:r>
              <a:rPr lang="ja-JP" altLang="en-US" sz="1050" dirty="0" smtClean="0">
                <a:solidFill>
                  <a:prstClr val="black"/>
                </a:solidFill>
                <a:latin typeface="Meiryo UI" pitchFamily="50" charset="-128"/>
                <a:ea typeface="Meiryo UI" pitchFamily="50" charset="-128"/>
                <a:cs typeface="Meiryo UI" pitchFamily="50" charset="-128"/>
              </a:rPr>
              <a:t>クセス性向上</a:t>
            </a:r>
            <a:r>
              <a:rPr lang="ja-JP" altLang="en-US" sz="1050" dirty="0">
                <a:solidFill>
                  <a:prstClr val="black"/>
                </a:solidFill>
                <a:latin typeface="Meiryo UI" pitchFamily="50" charset="-128"/>
                <a:ea typeface="Meiryo UI" pitchFamily="50" charset="-128"/>
                <a:cs typeface="Meiryo UI" pitchFamily="50" charset="-128"/>
              </a:rPr>
              <a:t>を</a:t>
            </a:r>
            <a:r>
              <a:rPr lang="ja-JP" altLang="en-US" sz="1050" dirty="0" smtClean="0">
                <a:solidFill>
                  <a:prstClr val="black"/>
                </a:solidFill>
                <a:latin typeface="Meiryo UI" pitchFamily="50" charset="-128"/>
                <a:ea typeface="Meiryo UI" pitchFamily="50" charset="-128"/>
                <a:cs typeface="Meiryo UI" pitchFamily="50" charset="-128"/>
              </a:rPr>
              <a:t>図る</a:t>
            </a:r>
            <a:r>
              <a:rPr lang="ja-JP" altLang="en-US" sz="1050" dirty="0" smtClean="0">
                <a:latin typeface="Meiryo UI" pitchFamily="50" charset="-128"/>
                <a:ea typeface="Meiryo UI" pitchFamily="50" charset="-128"/>
                <a:cs typeface="Meiryo UI" pitchFamily="50" charset="-128"/>
              </a:rPr>
              <a:t>　</a:t>
            </a:r>
            <a:endParaRPr lang="ja-JP" altLang="en-US" sz="1050" dirty="0">
              <a:latin typeface="Meiryo UI" pitchFamily="50" charset="-128"/>
              <a:ea typeface="Meiryo UI" pitchFamily="50" charset="-128"/>
              <a:cs typeface="Meiryo UI" pitchFamily="50" charset="-128"/>
            </a:endParaRPr>
          </a:p>
        </p:txBody>
      </p:sp>
      <p:pic>
        <p:nvPicPr>
          <p:cNvPr id="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052" t="2475" r="1900"/>
          <a:stretch/>
        </p:blipFill>
        <p:spPr bwMode="auto">
          <a:xfrm>
            <a:off x="4570373" y="3171991"/>
            <a:ext cx="2190649" cy="206904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134779" y="2591847"/>
            <a:ext cx="6723223" cy="600164"/>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・関西のさらなる成長のため、一定の公共交通ストック、魅力ある資源（商業・観光）の集積</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を最大限に生かしつつ、「新大阪・関西３空港・世界遺産へのアクセス強化」「京阪神各都市の結節強化」「放射状鉄道の環状結節」「都市防災機能の向上」など</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の観点から鉄道ネットワークの充実</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を図る</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07481" y="5639798"/>
            <a:ext cx="6750519" cy="900246"/>
          </a:xfrm>
          <a:prstGeom prst="rect">
            <a:avLst/>
          </a:prstGeom>
        </p:spPr>
        <p:txBody>
          <a:bodyPr wrap="square">
            <a:spAutoFit/>
          </a:bodyPr>
          <a:lstStyle/>
          <a:p>
            <a:pPr marL="531813" lvl="0" indent="-531813"/>
            <a:r>
              <a:rPr lang="ja-JP" altLang="en-US" sz="1050" dirty="0">
                <a:solidFill>
                  <a:prstClr val="black"/>
                </a:solidFill>
                <a:latin typeface="Meiryo UI" pitchFamily="50" charset="-128"/>
                <a:ea typeface="Meiryo UI" pitchFamily="50" charset="-128"/>
                <a:cs typeface="Meiryo UI" pitchFamily="50" charset="-128"/>
              </a:rPr>
              <a:t>○利用者の視点にたった乗継ぎ時の移動負担の軽減や情報案内の充実などにより、さらなる利便性の向上を図る</a:t>
            </a:r>
          </a:p>
          <a:p>
            <a:pPr marL="531813" lvl="0" indent="-531813"/>
            <a:r>
              <a:rPr lang="ja-JP" altLang="en-US" sz="1050" dirty="0">
                <a:solidFill>
                  <a:prstClr val="black"/>
                </a:solidFill>
                <a:latin typeface="Meiryo UI" pitchFamily="50" charset="-128"/>
                <a:ea typeface="Meiryo UI" pitchFamily="50" charset="-128"/>
                <a:cs typeface="Meiryo UI" pitchFamily="50" charset="-128"/>
              </a:rPr>
              <a:t>○観光・商業・まちづくりなど、様々な主体と連携した取組みや啓発活動等により、公共交通の利用機会の増加を</a:t>
            </a:r>
            <a:r>
              <a:rPr lang="ja-JP" altLang="en-US" sz="1050" dirty="0" smtClean="0">
                <a:solidFill>
                  <a:prstClr val="black"/>
                </a:solidFill>
                <a:latin typeface="Meiryo UI" pitchFamily="50" charset="-128"/>
                <a:ea typeface="Meiryo UI" pitchFamily="50" charset="-128"/>
                <a:cs typeface="Meiryo UI" pitchFamily="50" charset="-128"/>
              </a:rPr>
              <a:t>促す</a:t>
            </a:r>
            <a:endParaRPr lang="en-US" altLang="ja-JP" sz="1050" dirty="0">
              <a:solidFill>
                <a:prstClr val="black"/>
              </a:solidFill>
              <a:latin typeface="Meiryo UI" pitchFamily="50" charset="-128"/>
              <a:ea typeface="Meiryo UI" pitchFamily="50" charset="-128"/>
              <a:cs typeface="Meiryo UI" pitchFamily="50" charset="-128"/>
            </a:endParaRPr>
          </a:p>
          <a:p>
            <a:pPr marL="531813" lvl="0" indent="-531813"/>
            <a:r>
              <a:rPr lang="ja-JP" altLang="en-US" sz="1050" dirty="0" smtClean="0">
                <a:latin typeface="Meiryo UI" pitchFamily="50" charset="-128"/>
                <a:ea typeface="Meiryo UI" pitchFamily="50" charset="-128"/>
                <a:cs typeface="Meiryo UI" pitchFamily="50" charset="-128"/>
              </a:rPr>
              <a:t>○アクティブシニアやインバウンド等、ニーズの多様化を踏まえた、鉄道による周遊性の向上を図る</a:t>
            </a:r>
            <a:endParaRPr lang="en-US" altLang="ja-JP" sz="1050" dirty="0" smtClean="0">
              <a:latin typeface="Meiryo UI" pitchFamily="50" charset="-128"/>
              <a:ea typeface="Meiryo UI" pitchFamily="50" charset="-128"/>
              <a:cs typeface="Meiryo UI" pitchFamily="50" charset="-128"/>
            </a:endParaRPr>
          </a:p>
          <a:p>
            <a:pPr marL="92075" lvl="0" indent="-92075"/>
            <a:r>
              <a:rPr lang="ja-JP" altLang="en-US" sz="1050" dirty="0" smtClean="0">
                <a:latin typeface="Meiryo UI" pitchFamily="50" charset="-128"/>
                <a:ea typeface="Meiryo UI" pitchFamily="50" charset="-128"/>
                <a:cs typeface="Meiryo UI" pitchFamily="50" charset="-128"/>
              </a:rPr>
              <a:t>○鉄道施設の耐震化等の防災対策や、災害時に迅速かつ適切な鉄道運行の情報提供に取り組むことで、</a:t>
            </a:r>
            <a:endParaRPr lang="en-US" altLang="ja-JP" sz="1050" dirty="0" smtClean="0">
              <a:latin typeface="Meiryo UI" pitchFamily="50" charset="-128"/>
              <a:ea typeface="Meiryo UI" pitchFamily="50" charset="-128"/>
              <a:cs typeface="Meiryo UI" pitchFamily="50" charset="-128"/>
            </a:endParaRPr>
          </a:p>
          <a:p>
            <a:pPr marL="92075" lvl="0" indent="-92075"/>
            <a:r>
              <a:rPr lang="en-US" altLang="ja-JP" sz="1050" dirty="0">
                <a:latin typeface="Meiryo UI" pitchFamily="50" charset="-128"/>
                <a:ea typeface="Meiryo UI" pitchFamily="50" charset="-128"/>
                <a:cs typeface="Meiryo UI" pitchFamily="50" charset="-128"/>
              </a:rPr>
              <a:t> </a:t>
            </a:r>
            <a:r>
              <a:rPr lang="en-US" altLang="ja-JP" sz="1050" dirty="0" smtClean="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利用者の安全を確保する。</a:t>
            </a:r>
            <a:endParaRPr lang="ja-JP" altLang="en-US" sz="1050" dirty="0">
              <a:latin typeface="Meiryo UI" pitchFamily="50" charset="-128"/>
              <a:ea typeface="Meiryo UI" pitchFamily="50" charset="-128"/>
              <a:cs typeface="Meiryo UI" pitchFamily="50" charset="-128"/>
            </a:endParaRPr>
          </a:p>
        </p:txBody>
      </p:sp>
      <p:sp>
        <p:nvSpPr>
          <p:cNvPr id="16" name="角丸四角形 15"/>
          <p:cNvSpPr/>
          <p:nvPr/>
        </p:nvSpPr>
        <p:spPr>
          <a:xfrm>
            <a:off x="116632" y="725743"/>
            <a:ext cx="6640102" cy="36004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公共交通戦略の推進</a:t>
            </a:r>
          </a:p>
        </p:txBody>
      </p:sp>
      <p:sp>
        <p:nvSpPr>
          <p:cNvPr id="17" name="メモ 16"/>
          <p:cNvSpPr/>
          <p:nvPr/>
        </p:nvSpPr>
        <p:spPr>
          <a:xfrm>
            <a:off x="116633" y="1170343"/>
            <a:ext cx="3240359" cy="275481"/>
          </a:xfrm>
          <a:prstGeom prst="foldedCorner">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spAutoFit/>
          </a:bodyPr>
          <a:lstStyle/>
          <a:p>
            <a:pPr algn="ct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公共交通戦略（令和元年</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月改訂）の</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概要</a:t>
            </a:r>
          </a:p>
        </p:txBody>
      </p:sp>
      <p:sp>
        <p:nvSpPr>
          <p:cNvPr id="18" name="テキスト ボックス 2"/>
          <p:cNvSpPr txBox="1">
            <a:spLocks noChangeArrowheads="1"/>
          </p:cNvSpPr>
          <p:nvPr/>
        </p:nvSpPr>
        <p:spPr bwMode="auto">
          <a:xfrm>
            <a:off x="188640" y="2348825"/>
            <a:ext cx="2520280" cy="434663"/>
          </a:xfrm>
          <a:prstGeom prst="rect">
            <a:avLst/>
          </a:prstGeom>
          <a:noFill/>
          <a:ln w="9525">
            <a:noFill/>
            <a:miter lim="800000"/>
            <a:headEnd/>
            <a:tailEnd/>
          </a:ln>
          <a:extLst/>
        </p:spPr>
        <p:txBody>
          <a:bodyPr lIns="72000" tIns="72000" rIns="72000" bIns="72000">
            <a:noAutofit/>
          </a:bodyPr>
          <a:lstStyle>
            <a:lvl1pPr marL="273050" indent="-27305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indent="0" eaLnBrk="1" hangingPunct="1">
              <a:defRPr/>
            </a:pPr>
            <a:r>
              <a:rPr lang="ja-JP" altLang="en-US" sz="1200" u="sng" dirty="0" smtClean="0">
                <a:latin typeface="Meiryo UI" pitchFamily="50" charset="-128"/>
                <a:ea typeface="Meiryo UI" pitchFamily="50" charset="-128"/>
                <a:cs typeface="Meiryo UI" pitchFamily="50" charset="-128"/>
              </a:rPr>
              <a:t>１．鉄道ネットワークの充実</a:t>
            </a:r>
            <a:endParaRPr lang="ja-JP" altLang="en-US" sz="1100" u="sng" dirty="0" smtClean="0">
              <a:latin typeface="Meiryo UI" pitchFamily="50" charset="-128"/>
              <a:ea typeface="Meiryo UI" pitchFamily="50" charset="-128"/>
              <a:cs typeface="Meiryo UI" pitchFamily="50" charset="-128"/>
            </a:endParaRPr>
          </a:p>
        </p:txBody>
      </p:sp>
      <p:sp>
        <p:nvSpPr>
          <p:cNvPr id="19" name="テキスト ボックス 2"/>
          <p:cNvSpPr txBox="1">
            <a:spLocks noChangeArrowheads="1"/>
          </p:cNvSpPr>
          <p:nvPr/>
        </p:nvSpPr>
        <p:spPr bwMode="auto">
          <a:xfrm>
            <a:off x="189202" y="5395604"/>
            <a:ext cx="4032448" cy="434663"/>
          </a:xfrm>
          <a:prstGeom prst="rect">
            <a:avLst/>
          </a:prstGeom>
          <a:noFill/>
          <a:ln w="9525">
            <a:noFill/>
            <a:miter lim="800000"/>
            <a:headEnd/>
            <a:tailEnd/>
          </a:ln>
          <a:extLst/>
        </p:spPr>
        <p:txBody>
          <a:bodyPr lIns="72000" tIns="72000" rIns="72000" bIns="72000">
            <a:noAutofit/>
          </a:bodyPr>
          <a:lstStyle>
            <a:lvl1pPr marL="273050" indent="-27305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indent="0" eaLnBrk="1" hangingPunct="1">
              <a:defRPr/>
            </a:pPr>
            <a:r>
              <a:rPr lang="ja-JP" altLang="en-US" sz="1200" u="sng" dirty="0">
                <a:latin typeface="Meiryo UI" pitchFamily="50" charset="-128"/>
                <a:ea typeface="Meiryo UI" pitchFamily="50" charset="-128"/>
                <a:cs typeface="Meiryo UI" pitchFamily="50" charset="-128"/>
              </a:rPr>
              <a:t>２．公共交通の利便性向上／３．公共交通の利用促進</a:t>
            </a:r>
          </a:p>
        </p:txBody>
      </p:sp>
      <p:pic>
        <p:nvPicPr>
          <p:cNvPr id="7170" name="Picture 2" descr="公共交通の利便性向上、利用促進の取組みイメージの図"/>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573" y="6509337"/>
            <a:ext cx="4824000" cy="336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5381106" y="155745"/>
            <a:ext cx="1375628" cy="369332"/>
          </a:xfrm>
          <a:prstGeom prst="rect">
            <a:avLst/>
          </a:prstGeom>
          <a:noFill/>
          <a:ln w="12700">
            <a:solidFill>
              <a:schemeClr val="tx1"/>
            </a:solidFill>
          </a:ln>
        </p:spPr>
        <p:txBody>
          <a:bodyPr wrap="square" rtlCol="0">
            <a:spAutoFit/>
          </a:bodyPr>
          <a:lstStyle/>
          <a:p>
            <a:pPr algn="ctr"/>
            <a:r>
              <a:rPr kumimoji="1" lang="ja-JP" altLang="en-US" smtClean="0"/>
              <a:t>参考資料２</a:t>
            </a:r>
            <a:endParaRPr kumimoji="1" lang="ja-JP" altLang="en-US" dirty="0"/>
          </a:p>
        </p:txBody>
      </p:sp>
    </p:spTree>
    <p:extLst>
      <p:ext uri="{BB962C8B-B14F-4D97-AF65-F5344CB8AC3E}">
        <p14:creationId xmlns:p14="http://schemas.microsoft.com/office/powerpoint/2010/main" val="3829332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rgbClr val="FF0000"/>
          </a:solidFill>
        </a:ln>
      </a:spPr>
      <a:bodyPr rtlCol="0" anchor="ctr"/>
      <a:lstStyle>
        <a:defPPr>
          <a:defRPr kumimoji="1" sz="1400" dirty="0" smtClean="0">
            <a:solidFill>
              <a:srgbClr val="FF0000"/>
            </a:solidFill>
            <a:latin typeface="HG丸ｺﾞｼｯｸM-PRO" panose="020F0600000000000000" pitchFamily="50" charset="-128"/>
            <a:ea typeface="HG丸ｺﾞｼｯｸM-PRO" panose="020F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3EDB17-7DA9-4D71-A291-2098E7CB6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A329BE-0AA6-4DC4-8712-5F66E4D03EB5}">
  <ds:schemaRefs>
    <ds:schemaRef ds:uri="http://purl.org/dc/term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sharepoint/v3"/>
    <ds:schemaRef ds:uri="http://purl.org/dc/dcmitype/"/>
  </ds:schemaRefs>
</ds:datastoreItem>
</file>

<file path=customXml/itemProps3.xml><?xml version="1.0" encoding="utf-8"?>
<ds:datastoreItem xmlns:ds="http://schemas.openxmlformats.org/officeDocument/2006/customXml" ds:itemID="{6568E6A8-6F00-4196-8A67-644B48AEF0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19674</TotalTime>
  <Words>404</Words>
  <PresentationFormat>A4 210 x 297 mm</PresentationFormat>
  <Paragraphs>23</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ＭＳ Ｐゴシック</vt:lpstr>
      <vt:lpstr>メイリオ</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2020-05-15T07:05:15Z</cp:lastPrinted>
  <dcterms:created xsi:type="dcterms:W3CDTF">2015-03-03T10:39:59Z</dcterms:created>
  <dcterms:modified xsi:type="dcterms:W3CDTF">2021-03-30T00:49:45Z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