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handoutMasterIdLst>
    <p:handoutMasterId r:id="rId7"/>
  </p:handoutMasterIdLst>
  <p:sldIdLst>
    <p:sldId id="415"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95B3D7"/>
    <a:srgbClr val="FF3399"/>
    <a:srgbClr val="4AAE12"/>
    <a:srgbClr val="F14805"/>
    <a:srgbClr val="FEFBDA"/>
    <a:srgbClr val="FDF9CB"/>
    <a:srgbClr val="FDFDCB"/>
    <a:srgbClr val="FDF6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4" autoAdjust="0"/>
    <p:restoredTop sz="98587" autoAdjust="0"/>
  </p:normalViewPr>
  <p:slideViewPr>
    <p:cSldViewPr>
      <p:cViewPr varScale="1">
        <p:scale>
          <a:sx n="52" d="100"/>
          <a:sy n="52" d="100"/>
        </p:scale>
        <p:origin x="2466" y="78"/>
      </p:cViewPr>
      <p:guideLst>
        <p:guide orient="horz" pos="3120"/>
        <p:guide pos="216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222"/>
    </p:cViewPr>
  </p:sorterViewPr>
  <p:notesViewPr>
    <p:cSldViewPr>
      <p:cViewPr varScale="1">
        <p:scale>
          <a:sx n="52" d="100"/>
          <a:sy n="52" d="100"/>
        </p:scale>
        <p:origin x="-2934" y="-9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6" y="7"/>
            <a:ext cx="2949575" cy="496888"/>
          </a:xfrm>
          <a:prstGeom prst="rect">
            <a:avLst/>
          </a:prstGeom>
        </p:spPr>
        <p:txBody>
          <a:bodyPr vert="horz" lIns="91366" tIns="45685" rIns="91366" bIns="4568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57" y="7"/>
            <a:ext cx="2949575" cy="496888"/>
          </a:xfrm>
          <a:prstGeom prst="rect">
            <a:avLst/>
          </a:prstGeom>
        </p:spPr>
        <p:txBody>
          <a:bodyPr vert="horz" lIns="91366" tIns="45685" rIns="91366" bIns="45685" rtlCol="0"/>
          <a:lstStyle>
            <a:lvl1pPr algn="r">
              <a:defRPr sz="1200"/>
            </a:lvl1pPr>
          </a:lstStyle>
          <a:p>
            <a:fld id="{D6E1D015-2EA0-4B61-B928-CBD8A0062C15}" type="datetimeFigureOut">
              <a:rPr kumimoji="1" lang="ja-JP" altLang="en-US" smtClean="0"/>
              <a:t>2021/3/30</a:t>
            </a:fld>
            <a:endParaRPr kumimoji="1" lang="ja-JP" altLang="en-US"/>
          </a:p>
        </p:txBody>
      </p:sp>
      <p:sp>
        <p:nvSpPr>
          <p:cNvPr id="4" name="フッター プレースホルダー 3"/>
          <p:cNvSpPr>
            <a:spLocks noGrp="1"/>
          </p:cNvSpPr>
          <p:nvPr>
            <p:ph type="ftr" sz="quarter" idx="2"/>
          </p:nvPr>
        </p:nvSpPr>
        <p:spPr>
          <a:xfrm>
            <a:off x="16" y="9440864"/>
            <a:ext cx="2949575" cy="496887"/>
          </a:xfrm>
          <a:prstGeom prst="rect">
            <a:avLst/>
          </a:prstGeom>
        </p:spPr>
        <p:txBody>
          <a:bodyPr vert="horz" lIns="91366" tIns="45685" rIns="91366" bIns="4568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57" y="9440864"/>
            <a:ext cx="2949575" cy="496887"/>
          </a:xfrm>
          <a:prstGeom prst="rect">
            <a:avLst/>
          </a:prstGeom>
        </p:spPr>
        <p:txBody>
          <a:bodyPr vert="horz" lIns="91366" tIns="45685" rIns="91366" bIns="45685" rtlCol="0" anchor="b"/>
          <a:lstStyle>
            <a:lvl1pPr algn="r">
              <a:defRPr sz="1200"/>
            </a:lvl1pPr>
          </a:lstStyle>
          <a:p>
            <a:fld id="{919A1E07-5B6E-44D4-AB6D-6443BDAEC678}" type="slidenum">
              <a:rPr kumimoji="1" lang="ja-JP" altLang="en-US" smtClean="0"/>
              <a:t>‹#›</a:t>
            </a:fld>
            <a:endParaRPr kumimoji="1" lang="ja-JP" altLang="en-US"/>
          </a:p>
        </p:txBody>
      </p:sp>
    </p:spTree>
    <p:extLst>
      <p:ext uri="{BB962C8B-B14F-4D97-AF65-F5344CB8AC3E}">
        <p14:creationId xmlns:p14="http://schemas.microsoft.com/office/powerpoint/2010/main" val="273828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7"/>
            <a:ext cx="2949790" cy="496967"/>
          </a:xfrm>
          <a:prstGeom prst="rect">
            <a:avLst/>
          </a:prstGeom>
        </p:spPr>
        <p:txBody>
          <a:bodyPr vert="horz" lIns="91366" tIns="45685" rIns="91366" bIns="4568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5" y="17"/>
            <a:ext cx="2949790" cy="496967"/>
          </a:xfrm>
          <a:prstGeom prst="rect">
            <a:avLst/>
          </a:prstGeom>
        </p:spPr>
        <p:txBody>
          <a:bodyPr vert="horz" lIns="91366" tIns="45685" rIns="91366" bIns="45685" rtlCol="0"/>
          <a:lstStyle>
            <a:lvl1pPr algn="r">
              <a:defRPr sz="1200"/>
            </a:lvl1pPr>
          </a:lstStyle>
          <a:p>
            <a:fld id="{96320395-F39B-42D7-9562-8242D79D344F}" type="datetimeFigureOut">
              <a:rPr kumimoji="1" lang="ja-JP" altLang="en-US" smtClean="0"/>
              <a:t>2021/3/30</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366" tIns="45685" rIns="91366" bIns="45685"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366" tIns="45685" rIns="91366" bIns="4568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67"/>
            <a:ext cx="2949790" cy="496967"/>
          </a:xfrm>
          <a:prstGeom prst="rect">
            <a:avLst/>
          </a:prstGeom>
        </p:spPr>
        <p:txBody>
          <a:bodyPr vert="horz" lIns="91366" tIns="45685" rIns="91366" bIns="4568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5" y="9440667"/>
            <a:ext cx="2949790" cy="496967"/>
          </a:xfrm>
          <a:prstGeom prst="rect">
            <a:avLst/>
          </a:prstGeom>
        </p:spPr>
        <p:txBody>
          <a:bodyPr vert="horz" lIns="91366" tIns="45685" rIns="91366" bIns="45685" rtlCol="0" anchor="b"/>
          <a:lstStyle>
            <a:lvl1pPr algn="r">
              <a:defRPr sz="1200"/>
            </a:lvl1pPr>
          </a:lstStyle>
          <a:p>
            <a:fld id="{5B8A2593-B831-4156-887D-9FC9ED896D3D}" type="slidenum">
              <a:rPr kumimoji="1" lang="ja-JP" altLang="en-US" smtClean="0"/>
              <a:t>‹#›</a:t>
            </a:fld>
            <a:endParaRPr kumimoji="1" lang="ja-JP" altLang="en-US"/>
          </a:p>
        </p:txBody>
      </p:sp>
    </p:spTree>
    <p:extLst>
      <p:ext uri="{BB962C8B-B14F-4D97-AF65-F5344CB8AC3E}">
        <p14:creationId xmlns:p14="http://schemas.microsoft.com/office/powerpoint/2010/main" val="2804779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7"/>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6" name="スライド番号プレースホルダー 5"/>
          <p:cNvSpPr>
            <a:spLocks noGrp="1"/>
          </p:cNvSpPr>
          <p:nvPr>
            <p:ph type="sldNum" sz="quarter" idx="12"/>
          </p:nvPr>
        </p:nvSpPr>
        <p:spPr>
          <a:xfrm>
            <a:off x="5861248" y="9610177"/>
            <a:ext cx="1600200" cy="527402"/>
          </a:xfrm>
          <a:prstGeom prst="rect">
            <a:avLst/>
          </a:prstGeom>
        </p:spPr>
        <p:txBody>
          <a:bodyPr/>
          <a:lstStyle/>
          <a:p>
            <a:fld id="{8222FFE1-49D9-434A-9603-2EC61656C55C}" type="slidenum">
              <a:rPr kumimoji="1" lang="ja-JP" altLang="en-US" smtClean="0"/>
              <a:t>‹#›</a:t>
            </a:fld>
            <a:endParaRPr kumimoji="1" lang="ja-JP" altLang="en-US"/>
          </a:p>
        </p:txBody>
      </p:sp>
    </p:spTree>
    <p:extLst>
      <p:ext uri="{BB962C8B-B14F-4D97-AF65-F5344CB8AC3E}">
        <p14:creationId xmlns:p14="http://schemas.microsoft.com/office/powerpoint/2010/main" val="32188126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スライド番号プレースホルダー 5"/>
          <p:cNvSpPr>
            <a:spLocks noGrp="1"/>
          </p:cNvSpPr>
          <p:nvPr>
            <p:ph type="sldNum" sz="quarter" idx="12"/>
          </p:nvPr>
        </p:nvSpPr>
        <p:spPr>
          <a:xfrm>
            <a:off x="0" y="9610177"/>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dirty="0"/>
          </a:p>
        </p:txBody>
      </p:sp>
    </p:spTree>
    <p:extLst>
      <p:ext uri="{BB962C8B-B14F-4D97-AF65-F5344CB8AC3E}">
        <p14:creationId xmlns:p14="http://schemas.microsoft.com/office/powerpoint/2010/main" val="46275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8"/>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スライド番号プレースホルダー 5"/>
          <p:cNvSpPr>
            <a:spLocks noGrp="1"/>
          </p:cNvSpPr>
          <p:nvPr>
            <p:ph type="sldNum" sz="quarter" idx="12"/>
          </p:nvPr>
        </p:nvSpPr>
        <p:spPr>
          <a:xfrm>
            <a:off x="0" y="9610177"/>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151326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dirty="0"/>
          </a:p>
        </p:txBody>
      </p:sp>
    </p:spTree>
    <p:extLst>
      <p:ext uri="{BB962C8B-B14F-4D97-AF65-F5344CB8AC3E}">
        <p14:creationId xmlns:p14="http://schemas.microsoft.com/office/powerpoint/2010/main" val="1228460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7"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256313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8"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8"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4072840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3048919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6" name="スライド番号プレースホルダー 5"/>
          <p:cNvSpPr>
            <a:spLocks noGrp="1"/>
          </p:cNvSpPr>
          <p:nvPr>
            <p:ph type="sldNum" sz="quarter" idx="12"/>
          </p:nvPr>
        </p:nvSpPr>
        <p:spPr>
          <a:xfrm>
            <a:off x="0" y="9538170"/>
            <a:ext cx="6858000" cy="527402"/>
          </a:xfrm>
          <a:prstGeom prst="rect">
            <a:avLst/>
          </a:prstGeom>
        </p:spPr>
        <p:txBody>
          <a:bodyPr/>
          <a:lstStyle>
            <a:lvl1pPr algn="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3593597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スライド番号プレースホルダー 5"/>
          <p:cNvSpPr>
            <a:spLocks noGrp="1"/>
          </p:cNvSpPr>
          <p:nvPr>
            <p:ph type="sldNum" sz="quarter" idx="12"/>
          </p:nvPr>
        </p:nvSpPr>
        <p:spPr>
          <a:xfrm>
            <a:off x="0" y="9633524"/>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dirty="0"/>
          </a:p>
        </p:txBody>
      </p:sp>
    </p:spTree>
    <p:extLst>
      <p:ext uri="{BB962C8B-B14F-4D97-AF65-F5344CB8AC3E}">
        <p14:creationId xmlns:p14="http://schemas.microsoft.com/office/powerpoint/2010/main" val="2846400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9"/>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6" y="394411"/>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8" name="スライド番号プレースホルダー 5"/>
          <p:cNvSpPr>
            <a:spLocks noGrp="1"/>
          </p:cNvSpPr>
          <p:nvPr>
            <p:ph type="sldNum" sz="quarter" idx="12"/>
          </p:nvPr>
        </p:nvSpPr>
        <p:spPr>
          <a:xfrm>
            <a:off x="0" y="9633524"/>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2603725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5"/>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7"/>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8" name="スライド番号プレースホルダー 5"/>
          <p:cNvSpPr>
            <a:spLocks noGrp="1"/>
          </p:cNvSpPr>
          <p:nvPr>
            <p:ph type="sldNum" sz="quarter" idx="12"/>
          </p:nvPr>
        </p:nvSpPr>
        <p:spPr>
          <a:xfrm>
            <a:off x="0" y="9633524"/>
            <a:ext cx="6858000" cy="527402"/>
          </a:xfrm>
          <a:prstGeom prst="rect">
            <a:avLst/>
          </a:prstGeom>
        </p:spPr>
        <p:txBody>
          <a:bodyPr/>
          <a:lstStyle>
            <a:lvl1pPr algn="ctr">
              <a:defRPr/>
            </a:lvl1pPr>
          </a:lstStyle>
          <a:p>
            <a:fld id="{8222FFE1-49D9-434A-9603-2EC61656C55C}" type="slidenum">
              <a:rPr lang="ja-JP" altLang="en-US" smtClean="0"/>
              <a:pPr/>
              <a:t>‹#›</a:t>
            </a:fld>
            <a:endParaRPr lang="ja-JP" altLang="en-US"/>
          </a:p>
        </p:txBody>
      </p:sp>
    </p:spTree>
    <p:extLst>
      <p:ext uri="{BB962C8B-B14F-4D97-AF65-F5344CB8AC3E}">
        <p14:creationId xmlns:p14="http://schemas.microsoft.com/office/powerpoint/2010/main" val="4259665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6"/>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スライド番号プレースホルダー 5"/>
          <p:cNvSpPr>
            <a:spLocks noGrp="1"/>
          </p:cNvSpPr>
          <p:nvPr>
            <p:ph type="sldNum" sz="quarter" idx="4"/>
          </p:nvPr>
        </p:nvSpPr>
        <p:spPr>
          <a:xfrm>
            <a:off x="99392" y="9633524"/>
            <a:ext cx="6858000" cy="527402"/>
          </a:xfrm>
          <a:prstGeom prst="rect">
            <a:avLst/>
          </a:prstGeom>
        </p:spPr>
        <p:txBody>
          <a:bodyPr/>
          <a:lstStyle>
            <a:lvl1pPr algn="ctr">
              <a:defRPr/>
            </a:lvl1pPr>
          </a:lstStyle>
          <a:p>
            <a:pPr algn="r"/>
            <a:fld id="{8222FFE1-49D9-434A-9603-2EC61656C55C}" type="slidenum">
              <a:rPr lang="ja-JP" altLang="en-US" smtClean="0"/>
              <a:pPr algn="r"/>
              <a:t>‹#›</a:t>
            </a:fld>
            <a:endParaRPr lang="ja-JP" altLang="en-US" dirty="0"/>
          </a:p>
        </p:txBody>
      </p:sp>
      <p:sp>
        <p:nvSpPr>
          <p:cNvPr id="8" name="フッター プレースホルダー 7"/>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Tree>
    <p:extLst>
      <p:ext uri="{BB962C8B-B14F-4D97-AF65-F5344CB8AC3E}">
        <p14:creationId xmlns:p14="http://schemas.microsoft.com/office/powerpoint/2010/main" val="444874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5381106" y="155745"/>
            <a:ext cx="1375628" cy="369332"/>
          </a:xfrm>
          <a:prstGeom prst="rect">
            <a:avLst/>
          </a:prstGeom>
          <a:noFill/>
          <a:ln w="12700">
            <a:solidFill>
              <a:schemeClr val="tx1"/>
            </a:solidFill>
          </a:ln>
        </p:spPr>
        <p:txBody>
          <a:bodyPr wrap="square" rtlCol="0">
            <a:spAutoFit/>
          </a:bodyPr>
          <a:lstStyle/>
          <a:p>
            <a:pPr algn="ctr"/>
            <a:r>
              <a:rPr kumimoji="1" lang="ja-JP" altLang="en-US" dirty="0" smtClean="0"/>
              <a:t>参考資料１</a:t>
            </a:r>
            <a:endParaRPr kumimoji="1" lang="ja-JP" altLang="en-US" dirty="0"/>
          </a:p>
        </p:txBody>
      </p:sp>
      <p:sp>
        <p:nvSpPr>
          <p:cNvPr id="20" name="正方形/長方形 19"/>
          <p:cNvSpPr/>
          <p:nvPr/>
        </p:nvSpPr>
        <p:spPr>
          <a:xfrm>
            <a:off x="973108" y="7141815"/>
            <a:ext cx="1404332"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1" name="図 20"/>
          <p:cNvPicPr>
            <a:picLocks noChangeAspect="1"/>
          </p:cNvPicPr>
          <p:nvPr/>
        </p:nvPicPr>
        <p:blipFill>
          <a:blip r:embed="rId2"/>
          <a:stretch>
            <a:fillRect/>
          </a:stretch>
        </p:blipFill>
        <p:spPr>
          <a:xfrm>
            <a:off x="124672" y="1475924"/>
            <a:ext cx="6761837" cy="3632506"/>
          </a:xfrm>
          <a:prstGeom prst="rect">
            <a:avLst/>
          </a:prstGeom>
        </p:spPr>
      </p:pic>
      <p:sp>
        <p:nvSpPr>
          <p:cNvPr id="22" name="テキスト ボックス 21">
            <a:extLst>
              <a:ext uri="{FF2B5EF4-FFF2-40B4-BE49-F238E27FC236}">
                <a16:creationId xmlns:a16="http://schemas.microsoft.com/office/drawing/2014/main" id="{78F851DB-2198-4DC8-A0EA-3D724E43A501}"/>
              </a:ext>
            </a:extLst>
          </p:cNvPr>
          <p:cNvSpPr txBox="1"/>
          <p:nvPr/>
        </p:nvSpPr>
        <p:spPr>
          <a:xfrm>
            <a:off x="470216" y="6167611"/>
            <a:ext cx="5976664" cy="2357264"/>
          </a:xfrm>
          <a:prstGeom prst="roundRect">
            <a:avLst>
              <a:gd name="adj" fmla="val 6964"/>
            </a:avLst>
          </a:prstGeom>
          <a:noFill/>
          <a:ln w="19050">
            <a:solidFill>
              <a:schemeClr val="accent1"/>
            </a:solidFill>
          </a:ln>
        </p:spPr>
        <p:txBody>
          <a:bodyPr wrap="square" rtlCol="0" anchor="t" anchorCtr="0">
            <a:noAutofit/>
          </a:bodyPr>
          <a:lstStyle/>
          <a:p>
            <a:r>
              <a:rPr lang="ja-JP" altLang="en-US" sz="1050" dirty="0" smtClean="0">
                <a:latin typeface="Meiryo UI" panose="020B0604030504040204" pitchFamily="50" charset="-128"/>
                <a:ea typeface="Meiryo UI" panose="020B0604030504040204" pitchFamily="50" charset="-128"/>
              </a:rPr>
              <a:t>（参考）「大阪府自動車</a:t>
            </a:r>
            <a:r>
              <a:rPr lang="en-US" altLang="ja-JP" sz="1050" dirty="0" smtClean="0">
                <a:latin typeface="Meiryo UI" panose="020B0604030504040204" pitchFamily="50" charset="-128"/>
                <a:ea typeface="Meiryo UI" panose="020B0604030504040204" pitchFamily="50" charset="-128"/>
              </a:rPr>
              <a:t>NOx</a:t>
            </a:r>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PM</a:t>
            </a:r>
            <a:r>
              <a:rPr lang="ja-JP" altLang="en-US" sz="1050" dirty="0">
                <a:latin typeface="Meiryo UI" panose="020B0604030504040204" pitchFamily="50" charset="-128"/>
                <a:ea typeface="Meiryo UI" panose="020B0604030504040204" pitchFamily="50" charset="-128"/>
              </a:rPr>
              <a:t>総量削減</a:t>
            </a:r>
            <a:r>
              <a:rPr lang="ja-JP" altLang="en-US" sz="1050" dirty="0" smtClean="0">
                <a:latin typeface="Meiryo UI" panose="020B0604030504040204" pitchFamily="50" charset="-128"/>
                <a:ea typeface="Meiryo UI" panose="020B0604030504040204" pitchFamily="50" charset="-128"/>
              </a:rPr>
              <a:t>計画</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第３次</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2013</a:t>
            </a:r>
            <a:r>
              <a:rPr lang="ja-JP" altLang="en-US" sz="1050" dirty="0" smtClean="0">
                <a:latin typeface="Meiryo UI" panose="020B0604030504040204" pitchFamily="50" charset="-128"/>
                <a:ea typeface="Meiryo UI" panose="020B0604030504040204" pitchFamily="50" charset="-128"/>
              </a:rPr>
              <a:t>年６月策定）の</a:t>
            </a:r>
            <a:r>
              <a:rPr lang="ja-JP" altLang="en-US" sz="1050" dirty="0">
                <a:latin typeface="Meiryo UI" panose="020B0604030504040204" pitchFamily="50" charset="-128"/>
                <a:ea typeface="Meiryo UI" panose="020B0604030504040204" pitchFamily="50" charset="-128"/>
              </a:rPr>
              <a:t>目標達成に</a:t>
            </a:r>
            <a:r>
              <a:rPr lang="ja-JP" altLang="en-US" sz="1050" dirty="0" smtClean="0">
                <a:latin typeface="Meiryo UI" panose="020B0604030504040204" pitchFamily="50" charset="-128"/>
                <a:ea typeface="Meiryo UI" panose="020B0604030504040204" pitchFamily="50" charset="-128"/>
              </a:rPr>
              <a:t>向けた</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主</a:t>
            </a:r>
            <a:r>
              <a:rPr lang="ja-JP" altLang="en-US" sz="1050" dirty="0">
                <a:latin typeface="Meiryo UI" panose="020B0604030504040204" pitchFamily="50" charset="-128"/>
                <a:ea typeface="Meiryo UI" panose="020B0604030504040204" pitchFamily="50" charset="-128"/>
              </a:rPr>
              <a:t>な自動車環境</a:t>
            </a:r>
            <a:r>
              <a:rPr lang="ja-JP" altLang="en-US" sz="1050" dirty="0" smtClean="0">
                <a:latin typeface="Meiryo UI" panose="020B0604030504040204" pitchFamily="50" charset="-128"/>
                <a:ea typeface="Meiryo UI" panose="020B0604030504040204" pitchFamily="50" charset="-128"/>
              </a:rPr>
              <a:t>対策</a:t>
            </a:r>
            <a:endParaRPr lang="en-US" altLang="ja-JP" sz="1050" dirty="0" smtClean="0">
              <a:latin typeface="Meiryo UI" panose="020B0604030504040204" pitchFamily="50" charset="-128"/>
              <a:ea typeface="Meiryo UI" panose="020B0604030504040204" pitchFamily="50" charset="-128"/>
            </a:endParaRPr>
          </a:p>
          <a:p>
            <a:pPr>
              <a:spcBef>
                <a:spcPts val="600"/>
              </a:spcBef>
              <a:spcAft>
                <a:spcPts val="600"/>
              </a:spcAft>
            </a:pPr>
            <a:r>
              <a:rPr lang="ja-JP" altLang="en-US" sz="11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rPr>
              <a:t>１　自動車の適切な点検・整備等による</a:t>
            </a:r>
            <a:r>
              <a:rPr lang="ja-JP" altLang="ja-JP" sz="1200" u="sng" dirty="0" smtClean="0">
                <a:solidFill>
                  <a:srgbClr val="FF0000"/>
                </a:solidFill>
                <a:latin typeface="Meiryo UI" panose="020B0604030504040204" pitchFamily="50" charset="-128"/>
                <a:ea typeface="Meiryo UI" panose="020B0604030504040204" pitchFamily="50" charset="-128"/>
              </a:rPr>
              <a:t>自動車単体規制</a:t>
            </a:r>
            <a:r>
              <a:rPr lang="ja-JP" altLang="ja-JP" sz="1200" dirty="0" smtClean="0">
                <a:latin typeface="Meiryo UI" panose="020B0604030504040204" pitchFamily="50" charset="-128"/>
                <a:ea typeface="Meiryo UI" panose="020B0604030504040204" pitchFamily="50" charset="-128"/>
              </a:rPr>
              <a:t>の推進</a:t>
            </a:r>
            <a:endParaRPr lang="en-US" altLang="ja-JP" sz="1200" dirty="0" smtClean="0">
              <a:latin typeface="Meiryo UI" panose="020B0604030504040204" pitchFamily="50" charset="-128"/>
              <a:ea typeface="Meiryo UI" panose="020B0604030504040204" pitchFamily="50" charset="-128"/>
            </a:endParaRPr>
          </a:p>
          <a:p>
            <a:pPr>
              <a:spcAft>
                <a:spcPts val="600"/>
              </a:spcAft>
            </a:pPr>
            <a:r>
              <a:rPr lang="ja-JP" altLang="en-US" sz="1200" dirty="0" smtClean="0">
                <a:latin typeface="Meiryo UI" panose="020B0604030504040204" pitchFamily="50" charset="-128"/>
                <a:ea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rPr>
              <a:t>２</a:t>
            </a:r>
            <a:r>
              <a:rPr lang="ja-JP" altLang="ja-JP" sz="1200" dirty="0">
                <a:latin typeface="Meiryo UI" panose="020B0604030504040204" pitchFamily="50" charset="-128"/>
                <a:ea typeface="Meiryo UI" panose="020B0604030504040204" pitchFamily="50" charset="-128"/>
              </a:rPr>
              <a:t>　</a:t>
            </a:r>
            <a:r>
              <a:rPr lang="ja-JP" altLang="ja-JP" sz="1200" u="sng" dirty="0">
                <a:solidFill>
                  <a:srgbClr val="FF0000"/>
                </a:solidFill>
                <a:latin typeface="Meiryo UI" panose="020B0604030504040204" pitchFamily="50" charset="-128"/>
                <a:ea typeface="Meiryo UI" panose="020B0604030504040204" pitchFamily="50" charset="-128"/>
              </a:rPr>
              <a:t>車種規制</a:t>
            </a:r>
            <a:r>
              <a:rPr lang="ja-JP" altLang="ja-JP" sz="1200" dirty="0">
                <a:latin typeface="Meiryo UI" panose="020B0604030504040204" pitchFamily="50" charset="-128"/>
                <a:ea typeface="Meiryo UI" panose="020B0604030504040204" pitchFamily="50" charset="-128"/>
              </a:rPr>
              <a:t>の適正かつ確実な実施、</a:t>
            </a:r>
            <a:r>
              <a:rPr lang="ja-JP" altLang="ja-JP" sz="1200" u="sng" dirty="0">
                <a:solidFill>
                  <a:srgbClr val="FF0000"/>
                </a:solidFill>
                <a:latin typeface="Meiryo UI" panose="020B0604030504040204" pitchFamily="50" charset="-128"/>
                <a:ea typeface="Meiryo UI" panose="020B0604030504040204" pitchFamily="50" charset="-128"/>
              </a:rPr>
              <a:t>流入車規制</a:t>
            </a:r>
            <a:r>
              <a:rPr lang="ja-JP" altLang="ja-JP" sz="1200" dirty="0">
                <a:latin typeface="Meiryo UI" panose="020B0604030504040204" pitchFamily="50" charset="-128"/>
                <a:ea typeface="Meiryo UI" panose="020B0604030504040204" pitchFamily="50" charset="-128"/>
              </a:rPr>
              <a:t>の</a:t>
            </a:r>
            <a:r>
              <a:rPr lang="ja-JP" altLang="ja-JP" sz="1200" dirty="0" smtClean="0">
                <a:latin typeface="Meiryo UI" panose="020B0604030504040204" pitchFamily="50" charset="-128"/>
                <a:ea typeface="Meiryo UI" panose="020B0604030504040204" pitchFamily="50" charset="-128"/>
              </a:rPr>
              <a:t>推進</a:t>
            </a:r>
            <a:endParaRPr lang="en-US" altLang="ja-JP" sz="1200" dirty="0">
              <a:latin typeface="Meiryo UI" panose="020B0604030504040204" pitchFamily="50" charset="-128"/>
              <a:ea typeface="Meiryo UI" panose="020B0604030504040204" pitchFamily="50" charset="-128"/>
            </a:endParaRPr>
          </a:p>
          <a:p>
            <a:pPr>
              <a:spcAft>
                <a:spcPts val="600"/>
              </a:spcAft>
            </a:pPr>
            <a:r>
              <a:rPr lang="ja-JP" altLang="en-US" sz="1200" dirty="0" smtClean="0">
                <a:latin typeface="Meiryo UI" panose="020B0604030504040204" pitchFamily="50" charset="-128"/>
                <a:ea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rPr>
              <a:t>３</a:t>
            </a:r>
            <a:r>
              <a:rPr lang="ja-JP" altLang="ja-JP" sz="1200" dirty="0">
                <a:latin typeface="Meiryo UI" panose="020B0604030504040204" pitchFamily="50" charset="-128"/>
                <a:ea typeface="Meiryo UI" panose="020B0604030504040204" pitchFamily="50" charset="-128"/>
              </a:rPr>
              <a:t>　</a:t>
            </a:r>
            <a:r>
              <a:rPr lang="ja-JP" altLang="ja-JP" sz="1200" u="sng" dirty="0">
                <a:solidFill>
                  <a:srgbClr val="FF0000"/>
                </a:solidFill>
                <a:latin typeface="Meiryo UI" panose="020B0604030504040204" pitchFamily="50" charset="-128"/>
                <a:ea typeface="Meiryo UI" panose="020B0604030504040204" pitchFamily="50" charset="-128"/>
              </a:rPr>
              <a:t>エコカーの普及促進</a:t>
            </a:r>
          </a:p>
          <a:p>
            <a:pPr>
              <a:spcAft>
                <a:spcPts val="600"/>
              </a:spcAft>
            </a:pPr>
            <a:r>
              <a:rPr lang="ja-JP" altLang="en-US" sz="1200" dirty="0" smtClean="0">
                <a:latin typeface="Meiryo UI" panose="020B0604030504040204" pitchFamily="50" charset="-128"/>
                <a:ea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rPr>
              <a:t>４</a:t>
            </a:r>
            <a:r>
              <a:rPr lang="ja-JP" altLang="ja-JP" sz="1200" dirty="0">
                <a:latin typeface="Meiryo UI" panose="020B0604030504040204" pitchFamily="50" charset="-128"/>
                <a:ea typeface="Meiryo UI" panose="020B0604030504040204" pitchFamily="50" charset="-128"/>
              </a:rPr>
              <a:t>　</a:t>
            </a:r>
            <a:r>
              <a:rPr lang="ja-JP" altLang="ja-JP" sz="1200" u="sng" dirty="0">
                <a:solidFill>
                  <a:srgbClr val="FF0000"/>
                </a:solidFill>
                <a:latin typeface="Meiryo UI" panose="020B0604030504040204" pitchFamily="50" charset="-128"/>
                <a:ea typeface="Meiryo UI" panose="020B0604030504040204" pitchFamily="50" charset="-128"/>
              </a:rPr>
              <a:t>エコドライブの推進</a:t>
            </a:r>
          </a:p>
          <a:p>
            <a:pPr>
              <a:spcAft>
                <a:spcPts val="600"/>
              </a:spcAft>
            </a:pPr>
            <a:r>
              <a:rPr lang="ja-JP" altLang="en-US" sz="1200" dirty="0" smtClean="0">
                <a:latin typeface="Meiryo UI" panose="020B0604030504040204" pitchFamily="50" charset="-128"/>
                <a:ea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rPr>
              <a:t>５</a:t>
            </a:r>
            <a:r>
              <a:rPr lang="ja-JP" altLang="ja-JP" sz="1200" dirty="0">
                <a:latin typeface="Meiryo UI" panose="020B0604030504040204" pitchFamily="50" charset="-128"/>
                <a:ea typeface="Meiryo UI" panose="020B0604030504040204" pitchFamily="50" charset="-128"/>
              </a:rPr>
              <a:t>　輸送効率の向上等の取組促進による</a:t>
            </a:r>
            <a:r>
              <a:rPr lang="ja-JP" altLang="ja-JP" sz="1200" u="sng" dirty="0">
                <a:solidFill>
                  <a:srgbClr val="FF0000"/>
                </a:solidFill>
                <a:latin typeface="Meiryo UI" panose="020B0604030504040204" pitchFamily="50" charset="-128"/>
                <a:ea typeface="Meiryo UI" panose="020B0604030504040204" pitchFamily="50" charset="-128"/>
              </a:rPr>
              <a:t>交通需要の調整・低減</a:t>
            </a:r>
          </a:p>
          <a:p>
            <a:pPr>
              <a:spcAft>
                <a:spcPts val="600"/>
              </a:spcAft>
            </a:pPr>
            <a:r>
              <a:rPr lang="ja-JP" altLang="en-US" sz="1200" dirty="0" smtClean="0">
                <a:latin typeface="Meiryo UI" panose="020B0604030504040204" pitchFamily="50" charset="-128"/>
                <a:ea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rPr>
              <a:t>６</a:t>
            </a:r>
            <a:r>
              <a:rPr lang="ja-JP" altLang="ja-JP" sz="1200" dirty="0">
                <a:latin typeface="Meiryo UI" panose="020B0604030504040204" pitchFamily="50" charset="-128"/>
                <a:ea typeface="Meiryo UI" panose="020B0604030504040204" pitchFamily="50" charset="-128"/>
              </a:rPr>
              <a:t>　バイパスの整備、交差点改良等の</a:t>
            </a:r>
            <a:r>
              <a:rPr lang="ja-JP" altLang="ja-JP" sz="1200" u="sng" dirty="0">
                <a:solidFill>
                  <a:srgbClr val="FF0000"/>
                </a:solidFill>
                <a:latin typeface="Meiryo UI" panose="020B0604030504040204" pitchFamily="50" charset="-128"/>
                <a:ea typeface="Meiryo UI" panose="020B0604030504040204" pitchFamily="50" charset="-128"/>
              </a:rPr>
              <a:t>交通流対策</a:t>
            </a:r>
          </a:p>
          <a:p>
            <a:pPr>
              <a:spcAft>
                <a:spcPts val="600"/>
              </a:spcAft>
            </a:pPr>
            <a:r>
              <a:rPr lang="ja-JP" altLang="en-US" sz="1200" dirty="0" smtClean="0">
                <a:latin typeface="Meiryo UI" panose="020B0604030504040204" pitchFamily="50" charset="-128"/>
                <a:ea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rPr>
              <a:t>７</a:t>
            </a:r>
            <a:r>
              <a:rPr lang="ja-JP" altLang="ja-JP" sz="1200" dirty="0">
                <a:latin typeface="Meiryo UI" panose="020B0604030504040204" pitchFamily="50" charset="-128"/>
                <a:ea typeface="Meiryo UI" panose="020B0604030504040204" pitchFamily="50" charset="-128"/>
              </a:rPr>
              <a:t>　環境に配慮した自動車利用についての</a:t>
            </a:r>
            <a:r>
              <a:rPr lang="ja-JP" altLang="ja-JP" sz="1200" u="sng" dirty="0">
                <a:solidFill>
                  <a:srgbClr val="FF0000"/>
                </a:solidFill>
                <a:latin typeface="Meiryo UI" panose="020B0604030504040204" pitchFamily="50" charset="-128"/>
                <a:ea typeface="Meiryo UI" panose="020B0604030504040204" pitchFamily="50" charset="-128"/>
              </a:rPr>
              <a:t>普及啓発・環境教育</a:t>
            </a:r>
          </a:p>
        </p:txBody>
      </p:sp>
      <p:sp>
        <p:nvSpPr>
          <p:cNvPr id="23" name="テキスト ボックス 22">
            <a:extLst>
              <a:ext uri="{FF2B5EF4-FFF2-40B4-BE49-F238E27FC236}">
                <a16:creationId xmlns:a16="http://schemas.microsoft.com/office/drawing/2014/main" id="{ACDED89D-7698-4CB4-A46C-39CE78E051B8}"/>
              </a:ext>
            </a:extLst>
          </p:cNvPr>
          <p:cNvSpPr txBox="1"/>
          <p:nvPr/>
        </p:nvSpPr>
        <p:spPr>
          <a:xfrm>
            <a:off x="24276" y="546763"/>
            <a:ext cx="6833724" cy="830997"/>
          </a:xfrm>
          <a:prstGeom prst="rect">
            <a:avLst/>
          </a:prstGeom>
          <a:solidFill>
            <a:schemeClr val="bg1"/>
          </a:solidFill>
        </p:spPr>
        <p:txBody>
          <a:bodyPr wrap="square" rtlCol="0">
            <a:spAutoFit/>
          </a:bodyPr>
          <a:lstStyle/>
          <a:p>
            <a:r>
              <a:rPr lang="ja-JP" altLang="en-US" sz="2400" b="1" dirty="0" smtClean="0">
                <a:latin typeface="Meiryo UI" panose="020B0604030504040204" pitchFamily="50" charset="-128"/>
                <a:ea typeface="Meiryo UI" panose="020B0604030504040204" pitchFamily="50" charset="-128"/>
              </a:rPr>
              <a:t>　　　</a:t>
            </a:r>
            <a:endParaRPr lang="en-US" altLang="ja-JP" sz="2400" b="1" dirty="0" smtClean="0">
              <a:latin typeface="Meiryo UI" panose="020B0604030504040204" pitchFamily="50" charset="-128"/>
              <a:ea typeface="Meiryo UI" panose="020B0604030504040204" pitchFamily="50" charset="-128"/>
            </a:endParaRPr>
          </a:p>
          <a:p>
            <a:pPr algn="ctr"/>
            <a:r>
              <a:rPr lang="ja-JP" altLang="en-US" sz="2400" b="1" dirty="0" smtClean="0">
                <a:latin typeface="Meiryo UI" panose="020B0604030504040204" pitchFamily="50" charset="-128"/>
                <a:ea typeface="Meiryo UI" panose="020B0604030504040204" pitchFamily="50" charset="-128"/>
              </a:rPr>
              <a:t>自動車から</a:t>
            </a:r>
            <a:r>
              <a:rPr lang="ja-JP" altLang="en-US" sz="2400" b="1" dirty="0">
                <a:latin typeface="Meiryo UI" panose="020B0604030504040204" pitchFamily="50" charset="-128"/>
                <a:ea typeface="Meiryo UI" panose="020B0604030504040204" pitchFamily="50" charset="-128"/>
              </a:rPr>
              <a:t>の</a:t>
            </a:r>
            <a:r>
              <a:rPr lang="ja-JP" altLang="en-US" sz="2400" b="1" dirty="0" smtClean="0">
                <a:latin typeface="Meiryo UI" panose="020B0604030504040204" pitchFamily="50" charset="-128"/>
                <a:ea typeface="Meiryo UI" panose="020B0604030504040204" pitchFamily="50" charset="-128"/>
              </a:rPr>
              <a:t>二酸化炭素の削減方策</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29332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rgbClr val="FF0000"/>
          </a:solidFill>
        </a:ln>
      </a:spPr>
      <a:bodyPr rtlCol="0" anchor="ctr"/>
      <a:lstStyle>
        <a:defPPr>
          <a:defRPr kumimoji="1" sz="1400" dirty="0" smtClean="0">
            <a:solidFill>
              <a:srgbClr val="FF0000"/>
            </a:solidFill>
            <a:latin typeface="HG丸ｺﾞｼｯｸM-PRO" panose="020F0600000000000000" pitchFamily="50" charset="-128"/>
            <a:ea typeface="HG丸ｺﾞｼｯｸM-PRO" panose="020F06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68E6A8-6F00-4196-8A67-644B48AEF07B}">
  <ds:schemaRefs>
    <ds:schemaRef ds:uri="http://schemas.microsoft.com/sharepoint/v3/contenttype/forms"/>
  </ds:schemaRefs>
</ds:datastoreItem>
</file>

<file path=customXml/itemProps2.xml><?xml version="1.0" encoding="utf-8"?>
<ds:datastoreItem xmlns:ds="http://schemas.openxmlformats.org/officeDocument/2006/customXml" ds:itemID="{B0A329BE-0AA6-4DC4-8712-5F66E4D03EB5}">
  <ds:schemaRefs>
    <ds:schemaRef ds:uri="http://www.w3.org/XML/1998/namespace"/>
    <ds:schemaRef ds:uri="http://schemas.microsoft.com/sharepoint/v3"/>
    <ds:schemaRef ds:uri="http://purl.org/dc/elements/1.1/"/>
    <ds:schemaRef ds:uri="http://schemas.microsoft.com/office/2006/documentManagement/types"/>
    <ds:schemaRef ds:uri="http://purl.org/dc/dcmityp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783EDB17-7DA9-4D71-A291-2098E7CB6D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19710</TotalTime>
  <Words>154</Words>
  <PresentationFormat>A4 210 x 297 mm</PresentationFormat>
  <Paragraphs>12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2021-03-12T03:48:24Z</cp:lastPrinted>
  <dcterms:created xsi:type="dcterms:W3CDTF">2015-03-03T10:39:59Z</dcterms:created>
  <dcterms:modified xsi:type="dcterms:W3CDTF">2021-03-30T00:48:45Z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