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10"/>
  </p:notesMasterIdLst>
  <p:sldIdLst>
    <p:sldId id="296" r:id="rId2"/>
    <p:sldId id="326" r:id="rId3"/>
    <p:sldId id="335" r:id="rId4"/>
    <p:sldId id="329" r:id="rId5"/>
    <p:sldId id="337" r:id="rId6"/>
    <p:sldId id="339" r:id="rId7"/>
    <p:sldId id="344" r:id="rId8"/>
    <p:sldId id="342" r:id="rId9"/>
  </p:sldIdLst>
  <p:sldSz cx="9144000" cy="6858000" type="screen4x3"/>
  <p:notesSz cx="6646863"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817" autoAdjust="0"/>
    <p:restoredTop sz="94660"/>
  </p:normalViewPr>
  <p:slideViewPr>
    <p:cSldViewPr snapToGrid="0">
      <p:cViewPr varScale="1">
        <p:scale>
          <a:sx n="74" d="100"/>
          <a:sy n="74" d="100"/>
        </p:scale>
        <p:origin x="109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880308" cy="490569"/>
          </a:xfrm>
          <a:prstGeom prst="rect">
            <a:avLst/>
          </a:prstGeom>
        </p:spPr>
        <p:txBody>
          <a:bodyPr vert="horz" lIns="89675" tIns="44838" rIns="89675" bIns="44838"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018" y="0"/>
            <a:ext cx="2880308" cy="490569"/>
          </a:xfrm>
          <a:prstGeom prst="rect">
            <a:avLst/>
          </a:prstGeom>
        </p:spPr>
        <p:txBody>
          <a:bodyPr vert="horz" lIns="89675" tIns="44838" rIns="89675" bIns="44838" rtlCol="0"/>
          <a:lstStyle>
            <a:lvl1pPr algn="r">
              <a:defRPr sz="1200"/>
            </a:lvl1pPr>
          </a:lstStyle>
          <a:p>
            <a:fld id="{5E958B5F-D775-4CF2-94F4-28EA24810272}" type="datetimeFigureOut">
              <a:rPr kumimoji="1" lang="ja-JP" altLang="en-US" smtClean="0"/>
              <a:t>2021/2/16</a:t>
            </a:fld>
            <a:endParaRPr kumimoji="1" lang="ja-JP" altLang="en-US"/>
          </a:p>
        </p:txBody>
      </p:sp>
      <p:sp>
        <p:nvSpPr>
          <p:cNvPr id="4" name="スライド イメージ プレースホルダー 3"/>
          <p:cNvSpPr>
            <a:spLocks noGrp="1" noRot="1" noChangeAspect="1"/>
          </p:cNvSpPr>
          <p:nvPr>
            <p:ph type="sldImg" idx="2"/>
          </p:nvPr>
        </p:nvSpPr>
        <p:spPr>
          <a:xfrm>
            <a:off x="1123950" y="1222375"/>
            <a:ext cx="4398963" cy="3300413"/>
          </a:xfrm>
          <a:prstGeom prst="rect">
            <a:avLst/>
          </a:prstGeom>
          <a:noFill/>
          <a:ln w="12700">
            <a:solidFill>
              <a:prstClr val="black"/>
            </a:solidFill>
          </a:ln>
        </p:spPr>
        <p:txBody>
          <a:bodyPr vert="horz" lIns="89675" tIns="44838" rIns="89675" bIns="44838" rtlCol="0" anchor="ctr"/>
          <a:lstStyle/>
          <a:p>
            <a:endParaRPr lang="ja-JP" altLang="en-US"/>
          </a:p>
        </p:txBody>
      </p:sp>
      <p:sp>
        <p:nvSpPr>
          <p:cNvPr id="5" name="ノート プレースホルダー 4"/>
          <p:cNvSpPr>
            <a:spLocks noGrp="1"/>
          </p:cNvSpPr>
          <p:nvPr>
            <p:ph type="body" sz="quarter" idx="3"/>
          </p:nvPr>
        </p:nvSpPr>
        <p:spPr>
          <a:xfrm>
            <a:off x="664687" y="4705381"/>
            <a:ext cx="5317490" cy="3849856"/>
          </a:xfrm>
          <a:prstGeom prst="rect">
            <a:avLst/>
          </a:prstGeom>
        </p:spPr>
        <p:txBody>
          <a:bodyPr vert="horz" lIns="89675" tIns="44838" rIns="89675" bIns="4483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286846"/>
            <a:ext cx="2880308" cy="490568"/>
          </a:xfrm>
          <a:prstGeom prst="rect">
            <a:avLst/>
          </a:prstGeom>
        </p:spPr>
        <p:txBody>
          <a:bodyPr vert="horz" lIns="89675" tIns="44838" rIns="89675" bIns="4483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018" y="9286846"/>
            <a:ext cx="2880308" cy="490568"/>
          </a:xfrm>
          <a:prstGeom prst="rect">
            <a:avLst/>
          </a:prstGeom>
        </p:spPr>
        <p:txBody>
          <a:bodyPr vert="horz" lIns="89675" tIns="44838" rIns="89675" bIns="44838" rtlCol="0" anchor="b"/>
          <a:lstStyle>
            <a:lvl1pPr algn="r">
              <a:defRPr sz="1200"/>
            </a:lvl1pPr>
          </a:lstStyle>
          <a:p>
            <a:fld id="{8DB52A10-E502-4B20-8AB6-00CBDC14542D}" type="slidenum">
              <a:rPr kumimoji="1" lang="ja-JP" altLang="en-US" smtClean="0"/>
              <a:t>‹#›</a:t>
            </a:fld>
            <a:endParaRPr kumimoji="1" lang="ja-JP" altLang="en-US"/>
          </a:p>
        </p:txBody>
      </p:sp>
    </p:spTree>
    <p:extLst>
      <p:ext uri="{BB962C8B-B14F-4D97-AF65-F5344CB8AC3E}">
        <p14:creationId xmlns:p14="http://schemas.microsoft.com/office/powerpoint/2010/main" val="10758803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5"/>
          </p:nvPr>
        </p:nvSpPr>
        <p:spPr/>
        <p:txBody>
          <a:bodyPr/>
          <a:lstStyle/>
          <a:p>
            <a:fld id="{006FDA77-1BB2-4267-8FFD-E8EAA26EDBBF}" type="slidenum">
              <a:rPr kumimoji="1" lang="ja-JP" altLang="en-US" smtClean="0"/>
              <a:t>3</a:t>
            </a:fld>
            <a:endParaRPr kumimoji="1" lang="ja-JP" altLang="en-US" dirty="0"/>
          </a:p>
        </p:txBody>
      </p:sp>
    </p:spTree>
    <p:extLst>
      <p:ext uri="{BB962C8B-B14F-4D97-AF65-F5344CB8AC3E}">
        <p14:creationId xmlns:p14="http://schemas.microsoft.com/office/powerpoint/2010/main" val="3422745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C9FB13D-5A39-4913-BF2A-0722E533DA40}" type="datetime1">
              <a:rPr kumimoji="1" lang="ja-JP" altLang="en-US" smtClean="0"/>
              <a:t>2021/2/16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9EBC2B-BF77-430A-B67D-4C5A4847E674}" type="slidenum">
              <a:rPr kumimoji="1" lang="ja-JP" altLang="en-US" smtClean="0"/>
              <a:t>‹#›</a:t>
            </a:fld>
            <a:endParaRPr kumimoji="1" lang="ja-JP"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9180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549D584-D402-4379-88C0-7B0886FA6A63}" type="datetime1">
              <a:rPr kumimoji="1" lang="ja-JP" altLang="en-US" smtClean="0"/>
              <a:t>2021/2/16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9EBC2B-BF77-430A-B67D-4C5A4847E674}" type="slidenum">
              <a:rPr kumimoji="1" lang="ja-JP" altLang="en-US" smtClean="0"/>
              <a:t>‹#›</a:t>
            </a:fld>
            <a:endParaRPr kumimoji="1" lang="ja-JP" altLang="en-US"/>
          </a:p>
        </p:txBody>
      </p:sp>
    </p:spTree>
    <p:extLst>
      <p:ext uri="{BB962C8B-B14F-4D97-AF65-F5344CB8AC3E}">
        <p14:creationId xmlns:p14="http://schemas.microsoft.com/office/powerpoint/2010/main" val="3206246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E9098AA-1CCE-465C-ACB2-2D9D011B220C}" type="datetime1">
              <a:rPr kumimoji="1" lang="ja-JP" altLang="en-US" smtClean="0"/>
              <a:t>2021/2/16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9EBC2B-BF77-430A-B67D-4C5A4847E674}" type="slidenum">
              <a:rPr kumimoji="1" lang="ja-JP" altLang="en-US" smtClean="0"/>
              <a:t>‹#›</a:t>
            </a:fld>
            <a:endParaRPr kumimoji="1" lang="ja-JP" altLang="en-US"/>
          </a:p>
        </p:txBody>
      </p:sp>
    </p:spTree>
    <p:extLst>
      <p:ext uri="{BB962C8B-B14F-4D97-AF65-F5344CB8AC3E}">
        <p14:creationId xmlns:p14="http://schemas.microsoft.com/office/powerpoint/2010/main" val="3799187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D053F66-7568-4DE8-AA0C-5CFE165AA83A}" type="datetime1">
              <a:rPr kumimoji="1" lang="ja-JP" altLang="en-US" smtClean="0"/>
              <a:t>2021/2/16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9EBC2B-BF77-430A-B67D-4C5A4847E674}" type="slidenum">
              <a:rPr kumimoji="1" lang="ja-JP" altLang="en-US" smtClean="0"/>
              <a:t>‹#›</a:t>
            </a:fld>
            <a:endParaRPr kumimoji="1" lang="ja-JP" altLang="en-US"/>
          </a:p>
        </p:txBody>
      </p:sp>
    </p:spTree>
    <p:extLst>
      <p:ext uri="{BB962C8B-B14F-4D97-AF65-F5344CB8AC3E}">
        <p14:creationId xmlns:p14="http://schemas.microsoft.com/office/powerpoint/2010/main" val="3938123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BF6E2B6-DEEF-4B30-BBF1-D9BF53B38E1F}" type="datetime1">
              <a:rPr kumimoji="1" lang="ja-JP" altLang="en-US" smtClean="0"/>
              <a:t>2021/2/16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9EBC2B-BF77-430A-B67D-4C5A4847E674}" type="slidenum">
              <a:rPr kumimoji="1" lang="ja-JP" altLang="en-US" smtClean="0"/>
              <a:t>‹#›</a:t>
            </a:fld>
            <a:endParaRPr kumimoji="1" lang="ja-JP"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3907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6148D6F-A0CD-4BE5-9493-9974B3906749}" type="datetime1">
              <a:rPr kumimoji="1" lang="ja-JP" altLang="en-US" smtClean="0"/>
              <a:t>2021/2/16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9EBC2B-BF77-430A-B67D-4C5A4847E674}" type="slidenum">
              <a:rPr kumimoji="1" lang="ja-JP" altLang="en-US" smtClean="0"/>
              <a:t>‹#›</a:t>
            </a:fld>
            <a:endParaRPr kumimoji="1" lang="ja-JP" altLang="en-US"/>
          </a:p>
        </p:txBody>
      </p:sp>
    </p:spTree>
    <p:extLst>
      <p:ext uri="{BB962C8B-B14F-4D97-AF65-F5344CB8AC3E}">
        <p14:creationId xmlns:p14="http://schemas.microsoft.com/office/powerpoint/2010/main" val="3525507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22960" y="2582334"/>
            <a:ext cx="370332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63440" y="2582334"/>
            <a:ext cx="370332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C6B349D-F6C6-4640-9C87-37701487B5DD}" type="datetime1">
              <a:rPr kumimoji="1" lang="ja-JP" altLang="en-US" smtClean="0"/>
              <a:t>2021/2/16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39EBC2B-BF77-430A-B67D-4C5A4847E674}" type="slidenum">
              <a:rPr kumimoji="1" lang="ja-JP" altLang="en-US" smtClean="0"/>
              <a:t>‹#›</a:t>
            </a:fld>
            <a:endParaRPr kumimoji="1" lang="ja-JP" altLang="en-US"/>
          </a:p>
        </p:txBody>
      </p:sp>
    </p:spTree>
    <p:extLst>
      <p:ext uri="{BB962C8B-B14F-4D97-AF65-F5344CB8AC3E}">
        <p14:creationId xmlns:p14="http://schemas.microsoft.com/office/powerpoint/2010/main" val="2251657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7AEBE75-617E-428F-8D90-F3DF1045C258}" type="datetime1">
              <a:rPr kumimoji="1" lang="ja-JP" altLang="en-US" smtClean="0"/>
              <a:t>2021/2/16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39EBC2B-BF77-430A-B67D-4C5A4847E674}" type="slidenum">
              <a:rPr kumimoji="1" lang="ja-JP" altLang="en-US" smtClean="0"/>
              <a:t>‹#›</a:t>
            </a:fld>
            <a:endParaRPr kumimoji="1" lang="ja-JP" altLang="en-US"/>
          </a:p>
        </p:txBody>
      </p:sp>
    </p:spTree>
    <p:extLst>
      <p:ext uri="{BB962C8B-B14F-4D97-AF65-F5344CB8AC3E}">
        <p14:creationId xmlns:p14="http://schemas.microsoft.com/office/powerpoint/2010/main" val="877769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DA7282F-75FD-4796-8A3F-ECE898B3759F}" type="datetime1">
              <a:rPr kumimoji="1" lang="ja-JP" altLang="en-US" smtClean="0"/>
              <a:t>2021/2/16</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139EBC2B-BF77-430A-B67D-4C5A4847E674}" type="slidenum">
              <a:rPr kumimoji="1" lang="ja-JP" altLang="en-US" smtClean="0"/>
              <a:t>‹#›</a:t>
            </a:fld>
            <a:endParaRPr kumimoji="1" lang="ja-JP" altLang="en-US"/>
          </a:p>
        </p:txBody>
      </p:sp>
    </p:spTree>
    <p:extLst>
      <p:ext uri="{BB962C8B-B14F-4D97-AF65-F5344CB8AC3E}">
        <p14:creationId xmlns:p14="http://schemas.microsoft.com/office/powerpoint/2010/main" val="1317158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520FF934-51E3-4A6A-B4C5-83391284A6A3}" type="datetime1">
              <a:rPr kumimoji="1" lang="ja-JP" altLang="en-US" smtClean="0"/>
              <a:t>2021/2/16</a:t>
            </a:fld>
            <a:endParaRPr kumimoji="1" lang="ja-JP"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39EBC2B-BF77-430A-B67D-4C5A4847E674}" type="slidenum">
              <a:rPr kumimoji="1" lang="ja-JP" altLang="en-US" smtClean="0"/>
              <a:t>‹#›</a:t>
            </a:fld>
            <a:endParaRPr kumimoji="1" lang="ja-JP" altLang="en-US"/>
          </a:p>
        </p:txBody>
      </p:sp>
    </p:spTree>
    <p:extLst>
      <p:ext uri="{BB962C8B-B14F-4D97-AF65-F5344CB8AC3E}">
        <p14:creationId xmlns:p14="http://schemas.microsoft.com/office/powerpoint/2010/main" val="333172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6AD20D-075F-4F2C-8ECA-16332F1739E4}" type="datetime1">
              <a:rPr kumimoji="1" lang="ja-JP" altLang="en-US" smtClean="0"/>
              <a:t>2021/2/16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9EBC2B-BF77-430A-B67D-4C5A4847E674}" type="slidenum">
              <a:rPr kumimoji="1" lang="ja-JP" altLang="en-US" smtClean="0"/>
              <a:t>‹#›</a:t>
            </a:fld>
            <a:endParaRPr kumimoji="1" lang="ja-JP" altLang="en-US"/>
          </a:p>
        </p:txBody>
      </p:sp>
    </p:spTree>
    <p:extLst>
      <p:ext uri="{BB962C8B-B14F-4D97-AF65-F5344CB8AC3E}">
        <p14:creationId xmlns:p14="http://schemas.microsoft.com/office/powerpoint/2010/main" val="4049481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159958DD-679C-4E73-A17F-79607652EC8A}" type="datetime1">
              <a:rPr kumimoji="1" lang="ja-JP" altLang="en-US" smtClean="0"/>
              <a:t>2021/2/16</a:t>
            </a:fld>
            <a:endParaRPr kumimoji="1" lang="ja-JP"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139EBC2B-BF77-430A-B67D-4C5A4847E674}" type="slidenum">
              <a:rPr kumimoji="1" lang="ja-JP" altLang="en-US" smtClean="0"/>
              <a:t>‹#›</a:t>
            </a:fld>
            <a:endParaRPr kumimoji="1" lang="ja-JP"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50899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3"/>
          <p:cNvSpPr txBox="1">
            <a:spLocks/>
          </p:cNvSpPr>
          <p:nvPr/>
        </p:nvSpPr>
        <p:spPr>
          <a:xfrm>
            <a:off x="8002272" y="6492875"/>
            <a:ext cx="984019" cy="365125"/>
          </a:xfrm>
          <a:prstGeom prst="rect">
            <a:avLst/>
          </a:prstGeom>
        </p:spPr>
        <p:txBody>
          <a:bodyPr vert="horz" lIns="91440" tIns="45720" rIns="91440" bIns="45720" rtlCol="0" anchor="ctr"/>
          <a:lstStyle>
            <a:defPPr>
              <a:defRPr lang="en-US"/>
            </a:defPPr>
            <a:lvl1pPr marL="0" algn="r" defTabSz="457200" rtl="0" eaLnBrk="1" latinLnBrk="0" hangingPunct="1">
              <a:defRPr sz="105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2400" dirty="0"/>
              <a:t>1</a:t>
            </a:r>
            <a:endParaRPr kumimoji="1" lang="ja-JP" altLang="en-US" sz="2400" dirty="0"/>
          </a:p>
        </p:txBody>
      </p:sp>
      <p:sp>
        <p:nvSpPr>
          <p:cNvPr id="4" name="正方形/長方形 3"/>
          <p:cNvSpPr/>
          <p:nvPr/>
        </p:nvSpPr>
        <p:spPr>
          <a:xfrm>
            <a:off x="2043072" y="2270939"/>
            <a:ext cx="4573688" cy="461665"/>
          </a:xfrm>
          <a:prstGeom prst="rect">
            <a:avLst/>
          </a:prstGeom>
        </p:spPr>
        <p:txBody>
          <a:bodyPr wrap="none">
            <a:spAutoFit/>
          </a:bodyPr>
          <a:lstStyle/>
          <a:p>
            <a:r>
              <a:rPr lang="ja-JP" altLang="ja-JP" sz="2400" dirty="0">
                <a:latin typeface="Meiryo UI" panose="020B0604030504040204" pitchFamily="50" charset="-128"/>
                <a:ea typeface="Meiryo UI" panose="020B0604030504040204" pitchFamily="50" charset="-128"/>
                <a:cs typeface="Times New Roman" panose="02020603050405020304" pitchFamily="18" charset="0"/>
              </a:rPr>
              <a:t>建築物の環境配慮のあり方について</a:t>
            </a:r>
            <a:endParaRPr lang="ja-JP" altLang="en-US" sz="24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3220870" y="3392129"/>
            <a:ext cx="3347884" cy="369332"/>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令和３年</a:t>
            </a:r>
            <a:r>
              <a:rPr kumimoji="1" lang="ja-JP" altLang="en-US" dirty="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２月</a:t>
            </a:r>
            <a:r>
              <a:rPr kumimoji="1" lang="en-US" altLang="ja-JP" dirty="0" smtClean="0">
                <a:latin typeface="Meiryo UI" panose="020B0604030504040204" pitchFamily="50" charset="-128"/>
                <a:ea typeface="Meiryo UI" panose="020B0604030504040204" pitchFamily="50" charset="-128"/>
              </a:rPr>
              <a:t>12</a:t>
            </a:r>
            <a:r>
              <a:rPr kumimoji="1" lang="ja-JP" altLang="en-US" dirty="0" smtClean="0">
                <a:latin typeface="Meiryo UI" panose="020B0604030504040204" pitchFamily="50" charset="-128"/>
                <a:ea typeface="Meiryo UI" panose="020B0604030504040204" pitchFamily="50" charset="-128"/>
              </a:rPr>
              <a:t>日</a:t>
            </a:r>
            <a:endParaRPr kumimoji="1" lang="ja-JP" altLang="en-US"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3457889" y="4420986"/>
            <a:ext cx="2279455" cy="646331"/>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大阪府環境審議会</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温暖化対策部会</a:t>
            </a:r>
          </a:p>
        </p:txBody>
      </p:sp>
      <p:sp>
        <p:nvSpPr>
          <p:cNvPr id="7" name="テキスト ボックス 6"/>
          <p:cNvSpPr txBox="1"/>
          <p:nvPr/>
        </p:nvSpPr>
        <p:spPr>
          <a:xfrm>
            <a:off x="6372535" y="5635269"/>
            <a:ext cx="2771465"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大阪府住宅まちづくり部</a:t>
            </a:r>
            <a:endParaRPr kumimoji="1" lang="en-US" altLang="ja-JP" dirty="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13CD9B70-CA90-4179-81A5-E62FCF9F1679}"/>
              </a:ext>
            </a:extLst>
          </p:cNvPr>
          <p:cNvSpPr txBox="1"/>
          <p:nvPr/>
        </p:nvSpPr>
        <p:spPr>
          <a:xfrm>
            <a:off x="7677150" y="371475"/>
            <a:ext cx="1000125" cy="369332"/>
          </a:xfrm>
          <a:prstGeom prst="rect">
            <a:avLst/>
          </a:prstGeom>
          <a:noFill/>
          <a:ln>
            <a:solidFill>
              <a:schemeClr val="tx1"/>
            </a:solidFill>
          </a:ln>
        </p:spPr>
        <p:txBody>
          <a:bodyPr wrap="square" rtlCol="0">
            <a:spAutoFit/>
          </a:bodyPr>
          <a:lstStyle/>
          <a:p>
            <a:pPr algn="ctr"/>
            <a:r>
              <a:rPr kumimoji="1" lang="ja-JP" altLang="en-US" dirty="0" smtClean="0"/>
              <a:t>資料</a:t>
            </a:r>
            <a:r>
              <a:rPr kumimoji="1" lang="ja-JP" altLang="en-US" dirty="0"/>
              <a:t>２</a:t>
            </a:r>
          </a:p>
        </p:txBody>
      </p:sp>
      <p:sp>
        <p:nvSpPr>
          <p:cNvPr id="8" name="テキスト ボックス 7"/>
          <p:cNvSpPr txBox="1"/>
          <p:nvPr/>
        </p:nvSpPr>
        <p:spPr>
          <a:xfrm>
            <a:off x="6258057" y="6559150"/>
            <a:ext cx="2402006" cy="246221"/>
          </a:xfrm>
          <a:prstGeom prst="rect">
            <a:avLst/>
          </a:prstGeom>
          <a:noFill/>
        </p:spPr>
        <p:txBody>
          <a:bodyPr wrap="square" rtlCol="0">
            <a:spAutoFit/>
          </a:bodyPr>
          <a:lstStyle/>
          <a:p>
            <a:pPr algn="r"/>
            <a:r>
              <a:rPr kumimoji="1" lang="ja-JP" altLang="en-US" sz="1000" b="1" dirty="0"/>
              <a:t>住宅まちづくり部</a:t>
            </a:r>
          </a:p>
        </p:txBody>
      </p:sp>
    </p:spTree>
    <p:extLst>
      <p:ext uri="{BB962C8B-B14F-4D97-AF65-F5344CB8AC3E}">
        <p14:creationId xmlns:p14="http://schemas.microsoft.com/office/powerpoint/2010/main" val="41195642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979135" y="6492875"/>
            <a:ext cx="984019" cy="365125"/>
          </a:xfrm>
        </p:spPr>
        <p:txBody>
          <a:bodyPr/>
          <a:lstStyle/>
          <a:p>
            <a:fld id="{139EBC2B-BF77-430A-B67D-4C5A4847E674}" type="slidenum">
              <a:rPr kumimoji="1" lang="ja-JP" altLang="en-US" sz="2400" smtClean="0"/>
              <a:t>2</a:t>
            </a:fld>
            <a:endParaRPr kumimoji="1" lang="ja-JP" altLang="en-US" sz="2400" dirty="0"/>
          </a:p>
        </p:txBody>
      </p:sp>
      <p:sp>
        <p:nvSpPr>
          <p:cNvPr id="3" name="角丸四角形 2"/>
          <p:cNvSpPr/>
          <p:nvPr/>
        </p:nvSpPr>
        <p:spPr>
          <a:xfrm>
            <a:off x="30376" y="188735"/>
            <a:ext cx="4435523" cy="324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r>
              <a:rPr lang="ja-JP" altLang="en-US" b="1" dirty="0">
                <a:solidFill>
                  <a:schemeClr val="accent2">
                    <a:lumMod val="75000"/>
                  </a:schemeClr>
                </a:solidFill>
                <a:latin typeface="メイリオ" panose="020B0604030504040204" pitchFamily="50" charset="-128"/>
                <a:ea typeface="メイリオ" panose="020B0604030504040204" pitchFamily="50" charset="-128"/>
              </a:rPr>
              <a:t>　</a:t>
            </a:r>
            <a:r>
              <a:rPr lang="ja-JP" altLang="en-US" b="1" dirty="0" smtClean="0">
                <a:solidFill>
                  <a:schemeClr val="accent2">
                    <a:lumMod val="75000"/>
                  </a:schemeClr>
                </a:solidFill>
                <a:latin typeface="メイリオ" panose="020B0604030504040204" pitchFamily="50" charset="-128"/>
                <a:ea typeface="メイリオ" panose="020B0604030504040204" pitchFamily="50" charset="-128"/>
              </a:rPr>
              <a:t>審議内容</a:t>
            </a:r>
            <a:endParaRPr lang="ja-JP" altLang="en-US" b="1" dirty="0">
              <a:solidFill>
                <a:schemeClr val="accent2">
                  <a:lumMod val="75000"/>
                </a:schemeClr>
              </a:solidFill>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flipV="1">
            <a:off x="30376" y="512735"/>
            <a:ext cx="9144000" cy="25757"/>
          </a:xfrm>
          <a:prstGeom prst="line">
            <a:avLst/>
          </a:prstGeom>
          <a:ln w="31750" cmpd="tri"/>
        </p:spPr>
        <p:style>
          <a:lnRef idx="3">
            <a:schemeClr val="accent2"/>
          </a:lnRef>
          <a:fillRef idx="0">
            <a:schemeClr val="accent2"/>
          </a:fillRef>
          <a:effectRef idx="2">
            <a:schemeClr val="accent2"/>
          </a:effectRef>
          <a:fontRef idx="minor">
            <a:schemeClr val="tx1"/>
          </a:fontRef>
        </p:style>
      </p:cxnSp>
      <p:sp>
        <p:nvSpPr>
          <p:cNvPr id="5" name="正方形/長方形 4"/>
          <p:cNvSpPr/>
          <p:nvPr/>
        </p:nvSpPr>
        <p:spPr>
          <a:xfrm>
            <a:off x="337094" y="703561"/>
            <a:ext cx="8530563" cy="4893647"/>
          </a:xfrm>
          <a:prstGeom prst="rect">
            <a:avLst/>
          </a:prstGeom>
        </p:spPr>
        <p:txBody>
          <a:bodyPr wrap="square">
            <a:spAutoFit/>
          </a:bodyPr>
          <a:lstStyle/>
          <a:p>
            <a:pPr lvl="0"/>
            <a:r>
              <a:rPr lang="ja-JP" altLang="en-US" sz="2400" b="1" dirty="0" smtClean="0">
                <a:solidFill>
                  <a:prstClr val="black"/>
                </a:solidFill>
                <a:latin typeface="Meiryo UI" panose="020B0604030504040204" pitchFamily="50" charset="-128"/>
                <a:ea typeface="Meiryo UI" panose="020B0604030504040204" pitchFamily="50" charset="-128"/>
              </a:rPr>
              <a:t>具体的施策について</a:t>
            </a:r>
            <a:endParaRPr lang="en-US" altLang="ja-JP" sz="2400" b="1" dirty="0" smtClean="0">
              <a:solidFill>
                <a:prstClr val="black"/>
              </a:solidFill>
              <a:latin typeface="Meiryo UI" panose="020B0604030504040204" pitchFamily="50" charset="-128"/>
              <a:ea typeface="Meiryo UI" panose="020B0604030504040204" pitchFamily="50" charset="-128"/>
            </a:endParaRPr>
          </a:p>
          <a:p>
            <a:pPr lvl="0"/>
            <a:endParaRPr lang="en-US" altLang="ja-JP" sz="2400" b="1" dirty="0" smtClean="0">
              <a:solidFill>
                <a:prstClr val="black"/>
              </a:solidFill>
              <a:latin typeface="Meiryo UI" panose="020B0604030504040204" pitchFamily="50" charset="-128"/>
              <a:ea typeface="Meiryo UI" panose="020B0604030504040204" pitchFamily="50" charset="-128"/>
            </a:endParaRPr>
          </a:p>
          <a:p>
            <a:pPr lvl="0"/>
            <a:r>
              <a:rPr lang="ja-JP" altLang="en-US" sz="2400" b="1" dirty="0" smtClean="0">
                <a:solidFill>
                  <a:prstClr val="black"/>
                </a:solidFill>
                <a:latin typeface="Meiryo UI" panose="020B0604030504040204" pitchFamily="50" charset="-128"/>
                <a:ea typeface="Meiryo UI" panose="020B0604030504040204" pitchFamily="50" charset="-128"/>
              </a:rPr>
              <a:t>〇条例</a:t>
            </a:r>
            <a:r>
              <a:rPr lang="ja-JP" altLang="en-US" sz="2400" b="1" dirty="0">
                <a:solidFill>
                  <a:prstClr val="black"/>
                </a:solidFill>
                <a:latin typeface="Meiryo UI" panose="020B0604030504040204" pitchFamily="50" charset="-128"/>
                <a:ea typeface="Meiryo UI" panose="020B0604030504040204" pitchFamily="50" charset="-128"/>
              </a:rPr>
              <a:t>による</a:t>
            </a:r>
            <a:r>
              <a:rPr lang="ja-JP" altLang="en-US" sz="2400" b="1" dirty="0" smtClean="0">
                <a:solidFill>
                  <a:prstClr val="black"/>
                </a:solidFill>
                <a:latin typeface="Meiryo UI" panose="020B0604030504040204" pitchFamily="50" charset="-128"/>
                <a:ea typeface="Meiryo UI" panose="020B0604030504040204" pitchFamily="50" charset="-128"/>
              </a:rPr>
              <a:t>規制</a:t>
            </a:r>
            <a:endParaRPr lang="en-US" altLang="ja-JP" sz="2400" b="1" dirty="0" smtClean="0">
              <a:solidFill>
                <a:prstClr val="black"/>
              </a:solidFill>
              <a:latin typeface="Meiryo UI" panose="020B0604030504040204" pitchFamily="50" charset="-128"/>
              <a:ea typeface="Meiryo UI" panose="020B0604030504040204" pitchFamily="50" charset="-128"/>
            </a:endParaRPr>
          </a:p>
          <a:p>
            <a:pPr lvl="0"/>
            <a:r>
              <a:rPr lang="ja-JP" altLang="en-US" sz="2400" b="1" dirty="0">
                <a:solidFill>
                  <a:prstClr val="black"/>
                </a:solidFill>
                <a:latin typeface="Meiryo UI" panose="020B0604030504040204" pitchFamily="50" charset="-128"/>
                <a:ea typeface="Meiryo UI" panose="020B0604030504040204" pitchFamily="50" charset="-128"/>
              </a:rPr>
              <a:t>　</a:t>
            </a:r>
            <a:r>
              <a:rPr lang="ja-JP" altLang="en-US" sz="2400" b="1" dirty="0" smtClean="0">
                <a:solidFill>
                  <a:prstClr val="black"/>
                </a:solidFill>
                <a:latin typeface="Meiryo UI" panose="020B0604030504040204" pitchFamily="50" charset="-128"/>
                <a:ea typeface="Meiryo UI" panose="020B0604030504040204" pitchFamily="50" charset="-128"/>
              </a:rPr>
              <a:t>　</a:t>
            </a:r>
            <a:r>
              <a:rPr lang="ja-JP" altLang="en-US" sz="2400" dirty="0" smtClean="0">
                <a:solidFill>
                  <a:prstClr val="black"/>
                </a:solidFill>
                <a:latin typeface="Meiryo UI" panose="020B0604030504040204" pitchFamily="50" charset="-128"/>
                <a:ea typeface="Meiryo UI" panose="020B0604030504040204" pitchFamily="50" charset="-128"/>
              </a:rPr>
              <a:t>・　法規制に</a:t>
            </a:r>
            <a:r>
              <a:rPr lang="ja-JP" altLang="en-US" sz="2400" dirty="0">
                <a:solidFill>
                  <a:prstClr val="black"/>
                </a:solidFill>
                <a:latin typeface="Meiryo UI" panose="020B0604030504040204" pitchFamily="50" charset="-128"/>
                <a:ea typeface="Meiryo UI" panose="020B0604030504040204" pitchFamily="50" charset="-128"/>
              </a:rPr>
              <a:t>よる対象及び範囲拡大（</a:t>
            </a:r>
            <a:r>
              <a:rPr lang="ja-JP" altLang="en-US" sz="2400" dirty="0" smtClean="0">
                <a:solidFill>
                  <a:prstClr val="black"/>
                </a:solidFill>
                <a:latin typeface="Meiryo UI" panose="020B0604030504040204" pitchFamily="50" charset="-128"/>
                <a:ea typeface="Meiryo UI" panose="020B0604030504040204" pitchFamily="50" charset="-128"/>
              </a:rPr>
              <a:t>非住宅</a:t>
            </a:r>
            <a:r>
              <a:rPr lang="ja-JP" altLang="en-US" sz="2400" dirty="0">
                <a:solidFill>
                  <a:prstClr val="black"/>
                </a:solidFill>
                <a:latin typeface="Meiryo UI" panose="020B0604030504040204" pitchFamily="50" charset="-128"/>
                <a:ea typeface="Meiryo UI" panose="020B0604030504040204" pitchFamily="50" charset="-128"/>
              </a:rPr>
              <a:t>）</a:t>
            </a:r>
            <a:endParaRPr lang="en-US" altLang="ja-JP" sz="2400" dirty="0">
              <a:solidFill>
                <a:prstClr val="black"/>
              </a:solidFill>
              <a:latin typeface="Meiryo UI" panose="020B0604030504040204" pitchFamily="50" charset="-128"/>
              <a:ea typeface="Meiryo UI" panose="020B0604030504040204" pitchFamily="50" charset="-128"/>
            </a:endParaRPr>
          </a:p>
          <a:p>
            <a:pPr lvl="0"/>
            <a:r>
              <a:rPr lang="ja-JP" altLang="en-US" sz="2400" dirty="0">
                <a:solidFill>
                  <a:prstClr val="black"/>
                </a:solidFill>
                <a:latin typeface="Meiryo UI" panose="020B0604030504040204" pitchFamily="50" charset="-128"/>
                <a:ea typeface="Meiryo UI" panose="020B0604030504040204" pitchFamily="50" charset="-128"/>
              </a:rPr>
              <a:t>　</a:t>
            </a:r>
            <a:r>
              <a:rPr lang="ja-JP" altLang="en-US" sz="2400" dirty="0" smtClean="0">
                <a:solidFill>
                  <a:prstClr val="black"/>
                </a:solidFill>
                <a:latin typeface="Meiryo UI" panose="020B0604030504040204" pitchFamily="50" charset="-128"/>
                <a:ea typeface="Meiryo UI" panose="020B0604030504040204" pitchFamily="50" charset="-128"/>
              </a:rPr>
              <a:t>　・　府</a:t>
            </a:r>
            <a:r>
              <a:rPr lang="ja-JP" altLang="en-US" sz="2400" dirty="0">
                <a:solidFill>
                  <a:prstClr val="black"/>
                </a:solidFill>
                <a:latin typeface="Meiryo UI" panose="020B0604030504040204" pitchFamily="50" charset="-128"/>
                <a:ea typeface="Meiryo UI" panose="020B0604030504040204" pitchFamily="50" charset="-128"/>
              </a:rPr>
              <a:t>独自規制による対象及び範囲拡大（住宅</a:t>
            </a:r>
            <a:r>
              <a:rPr lang="ja-JP" altLang="en-US" sz="2400" dirty="0" smtClean="0">
                <a:solidFill>
                  <a:prstClr val="black"/>
                </a:solidFill>
                <a:latin typeface="Meiryo UI" panose="020B0604030504040204" pitchFamily="50" charset="-128"/>
                <a:ea typeface="Meiryo UI" panose="020B0604030504040204" pitchFamily="50" charset="-128"/>
              </a:rPr>
              <a:t>）</a:t>
            </a:r>
            <a:endParaRPr lang="en-US" altLang="ja-JP" sz="2400" dirty="0">
              <a:solidFill>
                <a:prstClr val="black"/>
              </a:solidFill>
              <a:latin typeface="Meiryo UI" panose="020B0604030504040204" pitchFamily="50" charset="-128"/>
              <a:ea typeface="Meiryo UI" panose="020B0604030504040204" pitchFamily="50" charset="-128"/>
            </a:endParaRPr>
          </a:p>
          <a:p>
            <a:pPr lvl="0"/>
            <a:r>
              <a:rPr lang="ja-JP" altLang="en-US" sz="2400" dirty="0" smtClean="0">
                <a:solidFill>
                  <a:prstClr val="black"/>
                </a:solidFill>
                <a:latin typeface="Meiryo UI" panose="020B0604030504040204" pitchFamily="50" charset="-128"/>
                <a:ea typeface="Meiryo UI" panose="020B0604030504040204" pitchFamily="50" charset="-128"/>
              </a:rPr>
              <a:t>　　・　</a:t>
            </a:r>
            <a:r>
              <a:rPr lang="en-US" altLang="ja-JP" sz="2400" dirty="0" smtClean="0">
                <a:solidFill>
                  <a:prstClr val="black"/>
                </a:solidFill>
                <a:latin typeface="Meiryo UI" panose="020B0604030504040204" pitchFamily="50" charset="-128"/>
                <a:ea typeface="Meiryo UI" panose="020B0604030504040204" pitchFamily="50" charset="-128"/>
              </a:rPr>
              <a:t>ZEB</a:t>
            </a:r>
            <a:r>
              <a:rPr lang="ja-JP" altLang="en-US" sz="2400" dirty="0">
                <a:solidFill>
                  <a:prstClr val="black"/>
                </a:solidFill>
                <a:latin typeface="Meiryo UI" panose="020B0604030504040204" pitchFamily="50" charset="-128"/>
                <a:ea typeface="Meiryo UI" panose="020B0604030504040204" pitchFamily="50" charset="-128"/>
              </a:rPr>
              <a:t>化、</a:t>
            </a:r>
            <a:r>
              <a:rPr lang="en-US" altLang="ja-JP" sz="2400" dirty="0">
                <a:solidFill>
                  <a:prstClr val="black"/>
                </a:solidFill>
                <a:latin typeface="Meiryo UI" panose="020B0604030504040204" pitchFamily="50" charset="-128"/>
                <a:ea typeface="Meiryo UI" panose="020B0604030504040204" pitchFamily="50" charset="-128"/>
              </a:rPr>
              <a:t>ZEH</a:t>
            </a:r>
            <a:r>
              <a:rPr lang="ja-JP" altLang="en-US" sz="2400" dirty="0">
                <a:solidFill>
                  <a:prstClr val="black"/>
                </a:solidFill>
                <a:latin typeface="Meiryo UI" panose="020B0604030504040204" pitchFamily="50" charset="-128"/>
                <a:ea typeface="Meiryo UI" panose="020B0604030504040204" pitchFamily="50" charset="-128"/>
              </a:rPr>
              <a:t>化を見据えた再生可能</a:t>
            </a:r>
            <a:r>
              <a:rPr lang="ja-JP" altLang="en-US" sz="2400" dirty="0" smtClean="0">
                <a:solidFill>
                  <a:prstClr val="black"/>
                </a:solidFill>
                <a:latin typeface="Meiryo UI" panose="020B0604030504040204" pitchFamily="50" charset="-128"/>
                <a:ea typeface="Meiryo UI" panose="020B0604030504040204" pitchFamily="50" charset="-128"/>
              </a:rPr>
              <a:t>エネルギー利用設備</a:t>
            </a:r>
            <a:endParaRPr lang="en-US" altLang="ja-JP" sz="2400" dirty="0" smtClean="0">
              <a:solidFill>
                <a:prstClr val="black"/>
              </a:solidFill>
              <a:latin typeface="Meiryo UI" panose="020B0604030504040204" pitchFamily="50" charset="-128"/>
              <a:ea typeface="Meiryo UI" panose="020B0604030504040204" pitchFamily="50" charset="-128"/>
            </a:endParaRPr>
          </a:p>
          <a:p>
            <a:pPr lvl="0"/>
            <a:r>
              <a:rPr lang="ja-JP" altLang="en-US" sz="2400" dirty="0">
                <a:solidFill>
                  <a:prstClr val="black"/>
                </a:solidFill>
                <a:latin typeface="Meiryo UI" panose="020B0604030504040204" pitchFamily="50" charset="-128"/>
                <a:ea typeface="Meiryo UI" panose="020B0604030504040204" pitchFamily="50" charset="-128"/>
              </a:rPr>
              <a:t>　</a:t>
            </a:r>
            <a:r>
              <a:rPr lang="ja-JP" altLang="en-US" sz="2400" dirty="0" smtClean="0">
                <a:solidFill>
                  <a:prstClr val="black"/>
                </a:solidFill>
                <a:latin typeface="Meiryo UI" panose="020B0604030504040204" pitchFamily="50" charset="-128"/>
                <a:ea typeface="Meiryo UI" panose="020B0604030504040204" pitchFamily="50" charset="-128"/>
              </a:rPr>
              <a:t>　　　　の導入義務化</a:t>
            </a:r>
            <a:endParaRPr lang="en-US" altLang="ja-JP" sz="2400" dirty="0" smtClean="0">
              <a:solidFill>
                <a:prstClr val="black"/>
              </a:solidFill>
              <a:latin typeface="Meiryo UI" panose="020B0604030504040204" pitchFamily="50" charset="-128"/>
              <a:ea typeface="Meiryo UI" panose="020B0604030504040204" pitchFamily="50" charset="-128"/>
            </a:endParaRPr>
          </a:p>
          <a:p>
            <a:pPr lvl="0"/>
            <a:endParaRPr lang="en-US" altLang="ja-JP" sz="2400" dirty="0">
              <a:solidFill>
                <a:prstClr val="black"/>
              </a:solidFill>
              <a:latin typeface="Meiryo UI" panose="020B0604030504040204" pitchFamily="50" charset="-128"/>
              <a:ea typeface="Meiryo UI" panose="020B0604030504040204" pitchFamily="50" charset="-128"/>
            </a:endParaRPr>
          </a:p>
          <a:p>
            <a:pPr lvl="0"/>
            <a:r>
              <a:rPr lang="ja-JP" altLang="en-US" sz="2400" b="1" dirty="0" smtClean="0">
                <a:solidFill>
                  <a:prstClr val="black"/>
                </a:solidFill>
                <a:latin typeface="Meiryo UI" panose="020B0604030504040204" pitchFamily="50" charset="-128"/>
                <a:ea typeface="Meiryo UI" panose="020B0604030504040204" pitchFamily="50" charset="-128"/>
              </a:rPr>
              <a:t>〇府民</a:t>
            </a:r>
            <a:r>
              <a:rPr lang="ja-JP" altLang="en-US" sz="2400" b="1" dirty="0">
                <a:solidFill>
                  <a:prstClr val="black"/>
                </a:solidFill>
                <a:latin typeface="Meiryo UI" panose="020B0604030504040204" pitchFamily="50" charset="-128"/>
                <a:ea typeface="Meiryo UI" panose="020B0604030504040204" pitchFamily="50" charset="-128"/>
              </a:rPr>
              <a:t>・事業者への</a:t>
            </a:r>
            <a:r>
              <a:rPr lang="ja-JP" altLang="en-US" sz="2400" b="1" dirty="0" smtClean="0">
                <a:solidFill>
                  <a:prstClr val="black"/>
                </a:solidFill>
                <a:latin typeface="Meiryo UI" panose="020B0604030504040204" pitchFamily="50" charset="-128"/>
                <a:ea typeface="Meiryo UI" panose="020B0604030504040204" pitchFamily="50" charset="-128"/>
              </a:rPr>
              <a:t>啓発</a:t>
            </a:r>
            <a:endParaRPr lang="en-US" altLang="ja-JP" sz="2400" b="1" dirty="0" smtClean="0">
              <a:solidFill>
                <a:prstClr val="black"/>
              </a:solidFill>
              <a:latin typeface="Meiryo UI" panose="020B0604030504040204" pitchFamily="50" charset="-128"/>
              <a:ea typeface="Meiryo UI" panose="020B0604030504040204" pitchFamily="50" charset="-128"/>
            </a:endParaRPr>
          </a:p>
          <a:p>
            <a:pPr lvl="0"/>
            <a:endParaRPr lang="en-US" altLang="ja-JP" sz="2400" b="1" dirty="0">
              <a:solidFill>
                <a:prstClr val="black"/>
              </a:solidFill>
              <a:latin typeface="Meiryo UI" panose="020B0604030504040204" pitchFamily="50" charset="-128"/>
              <a:ea typeface="Meiryo UI" panose="020B0604030504040204" pitchFamily="50" charset="-128"/>
            </a:endParaRPr>
          </a:p>
          <a:p>
            <a:pPr lvl="0"/>
            <a:r>
              <a:rPr lang="ja-JP" altLang="en-US" sz="2400" b="1" dirty="0" smtClean="0">
                <a:solidFill>
                  <a:prstClr val="black"/>
                </a:solidFill>
                <a:latin typeface="Meiryo UI" panose="020B0604030504040204" pitchFamily="50" charset="-128"/>
                <a:ea typeface="Meiryo UI" panose="020B0604030504040204" pitchFamily="50" charset="-128"/>
              </a:rPr>
              <a:t>〇再生</a:t>
            </a:r>
            <a:r>
              <a:rPr lang="ja-JP" altLang="en-US" sz="2400" b="1" dirty="0">
                <a:solidFill>
                  <a:prstClr val="black"/>
                </a:solidFill>
                <a:latin typeface="Meiryo UI" panose="020B0604030504040204" pitchFamily="50" charset="-128"/>
                <a:ea typeface="Meiryo UI" panose="020B0604030504040204" pitchFamily="50" charset="-128"/>
              </a:rPr>
              <a:t>可能エネルギー利用設備</a:t>
            </a:r>
            <a:r>
              <a:rPr lang="ja-JP" altLang="en-US" sz="2400" b="1" dirty="0" smtClean="0">
                <a:solidFill>
                  <a:prstClr val="black"/>
                </a:solidFill>
                <a:latin typeface="Meiryo UI" panose="020B0604030504040204" pitchFamily="50" charset="-128"/>
                <a:ea typeface="Meiryo UI" panose="020B0604030504040204" pitchFamily="50" charset="-128"/>
              </a:rPr>
              <a:t>促進</a:t>
            </a:r>
            <a:endParaRPr lang="en-US" altLang="ja-JP" sz="2400" b="1" dirty="0" smtClean="0">
              <a:solidFill>
                <a:prstClr val="black"/>
              </a:solidFill>
              <a:latin typeface="Meiryo UI" panose="020B0604030504040204" pitchFamily="50" charset="-128"/>
              <a:ea typeface="Meiryo UI" panose="020B0604030504040204" pitchFamily="50" charset="-128"/>
            </a:endParaRPr>
          </a:p>
          <a:p>
            <a:pPr lvl="0"/>
            <a:endParaRPr lang="en-US" altLang="ja-JP" sz="2400" b="1" dirty="0">
              <a:solidFill>
                <a:prstClr val="black"/>
              </a:solidFill>
              <a:latin typeface="Meiryo UI" panose="020B0604030504040204" pitchFamily="50" charset="-128"/>
              <a:ea typeface="Meiryo UI" panose="020B0604030504040204" pitchFamily="50" charset="-128"/>
            </a:endParaRPr>
          </a:p>
          <a:p>
            <a:pPr lvl="0"/>
            <a:r>
              <a:rPr lang="ja-JP" altLang="en-US" sz="2400" b="1" dirty="0" smtClean="0">
                <a:solidFill>
                  <a:prstClr val="black"/>
                </a:solidFill>
                <a:latin typeface="Meiryo UI" panose="020B0604030504040204" pitchFamily="50" charset="-128"/>
                <a:ea typeface="Meiryo UI" panose="020B0604030504040204" pitchFamily="50" charset="-128"/>
              </a:rPr>
              <a:t>〇各施策の実施時期</a:t>
            </a:r>
            <a:endParaRPr lang="ja-JP" altLang="en-US" sz="2400" b="1" dirty="0"/>
          </a:p>
        </p:txBody>
      </p:sp>
      <p:sp>
        <p:nvSpPr>
          <p:cNvPr id="7" name="テキスト ボックス 6"/>
          <p:cNvSpPr txBox="1"/>
          <p:nvPr/>
        </p:nvSpPr>
        <p:spPr>
          <a:xfrm>
            <a:off x="6258057" y="6559150"/>
            <a:ext cx="2402006" cy="246221"/>
          </a:xfrm>
          <a:prstGeom prst="rect">
            <a:avLst/>
          </a:prstGeom>
          <a:noFill/>
        </p:spPr>
        <p:txBody>
          <a:bodyPr wrap="square" rtlCol="0">
            <a:spAutoFit/>
          </a:bodyPr>
          <a:lstStyle/>
          <a:p>
            <a:pPr algn="r"/>
            <a:r>
              <a:rPr kumimoji="1" lang="ja-JP" altLang="en-US" sz="1000" b="1" dirty="0"/>
              <a:t>住宅まちづくり部</a:t>
            </a:r>
          </a:p>
        </p:txBody>
      </p:sp>
    </p:spTree>
    <p:extLst>
      <p:ext uri="{BB962C8B-B14F-4D97-AF65-F5344CB8AC3E}">
        <p14:creationId xmlns:p14="http://schemas.microsoft.com/office/powerpoint/2010/main" val="2281532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コンテンツ プレースホルダー 3">
            <a:extLst>
              <a:ext uri="{FF2B5EF4-FFF2-40B4-BE49-F238E27FC236}">
                <a16:creationId xmlns:a16="http://schemas.microsoft.com/office/drawing/2014/main" id="{BC574EF9-7DC8-49F0-A65A-F107495290E4}"/>
              </a:ext>
            </a:extLst>
          </p:cNvPr>
          <p:cNvSpPr>
            <a:spLocks noGrp="1"/>
          </p:cNvSpPr>
          <p:nvPr>
            <p:ph sz="half" idx="1"/>
          </p:nvPr>
        </p:nvSpPr>
        <p:spPr>
          <a:xfrm>
            <a:off x="5225" y="921147"/>
            <a:ext cx="8938863" cy="341920"/>
          </a:xfrm>
        </p:spPr>
        <p:txBody>
          <a:bodyPr>
            <a:noAutofit/>
          </a:bodyPr>
          <a:lstStyle/>
          <a:p>
            <a:pPr marL="0" indent="0">
              <a:lnSpc>
                <a:spcPts val="1800"/>
              </a:lnSpc>
              <a:spcBef>
                <a:spcPts val="0"/>
              </a:spcBef>
              <a:buNone/>
            </a:pPr>
            <a:r>
              <a:rPr lang="ja-JP" altLang="en-US" sz="1400" b="1" dirty="0">
                <a:latin typeface="メイリオ" panose="020B0604030504040204" pitchFamily="50" charset="-128"/>
                <a:ea typeface="メイリオ" panose="020B0604030504040204" pitchFamily="50" charset="-128"/>
              </a:rPr>
              <a:t>　○一定規模以上の延べ面積の建築物（新築等）について、条例で定める基準への適合を義務化</a:t>
            </a:r>
            <a:endParaRPr lang="en-US" altLang="ja-JP" sz="1400" b="1" dirty="0">
              <a:latin typeface="メイリオ" panose="020B0604030504040204" pitchFamily="50" charset="-128"/>
              <a:ea typeface="メイリオ" panose="020B0604030504040204" pitchFamily="50" charset="-128"/>
            </a:endParaRPr>
          </a:p>
          <a:p>
            <a:pPr marL="0" indent="0">
              <a:lnSpc>
                <a:spcPts val="800"/>
              </a:lnSpc>
              <a:spcBef>
                <a:spcPts val="0"/>
              </a:spcBef>
              <a:buNone/>
            </a:pPr>
            <a:endParaRPr lang="ja-JP" altLang="en-US" sz="1400" b="1" dirty="0">
              <a:latin typeface="メイリオ" panose="020B0604030504040204" pitchFamily="50" charset="-128"/>
              <a:ea typeface="メイリオ" panose="020B0604030504040204" pitchFamily="50" charset="-128"/>
            </a:endParaRPr>
          </a:p>
          <a:p>
            <a:pPr marL="0" indent="0">
              <a:lnSpc>
                <a:spcPts val="1800"/>
              </a:lnSpc>
              <a:spcBef>
                <a:spcPts val="0"/>
              </a:spcBef>
              <a:buNone/>
            </a:pPr>
            <a:r>
              <a:rPr lang="ja-JP" altLang="en-US" sz="1400" b="1" dirty="0">
                <a:latin typeface="メイリオ" panose="020B0604030504040204" pitchFamily="50" charset="-128"/>
                <a:ea typeface="メイリオ" panose="020B0604030504040204" pitchFamily="50" charset="-128"/>
              </a:rPr>
              <a:t> </a:t>
            </a:r>
            <a:endParaRPr lang="en-US" altLang="ja-JP" sz="1400" b="1" dirty="0" smtClean="0">
              <a:latin typeface="メイリオ" panose="020B0604030504040204" pitchFamily="50" charset="-128"/>
              <a:ea typeface="メイリオ" panose="020B0604030504040204" pitchFamily="50" charset="-128"/>
            </a:endParaRPr>
          </a:p>
          <a:p>
            <a:pPr marL="0" indent="0">
              <a:lnSpc>
                <a:spcPts val="1800"/>
              </a:lnSpc>
              <a:spcBef>
                <a:spcPts val="0"/>
              </a:spcBef>
              <a:buNone/>
            </a:pPr>
            <a:endParaRPr lang="ja-JP" altLang="en-US" sz="1400" b="1" dirty="0">
              <a:latin typeface="メイリオ" panose="020B0604030504040204" pitchFamily="50" charset="-128"/>
              <a:ea typeface="メイリオ" panose="020B0604030504040204" pitchFamily="50" charset="-128"/>
            </a:endParaRPr>
          </a:p>
        </p:txBody>
      </p:sp>
      <p:sp>
        <p:nvSpPr>
          <p:cNvPr id="9" name="角丸四角形 8"/>
          <p:cNvSpPr/>
          <p:nvPr/>
        </p:nvSpPr>
        <p:spPr>
          <a:xfrm>
            <a:off x="47977" y="227005"/>
            <a:ext cx="5270472" cy="28573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r>
              <a:rPr lang="ja-JP" altLang="en-US" b="1" dirty="0" smtClean="0">
                <a:solidFill>
                  <a:schemeClr val="accent2">
                    <a:lumMod val="75000"/>
                  </a:schemeClr>
                </a:solidFill>
                <a:latin typeface="メイリオ" panose="020B0604030504040204" pitchFamily="50" charset="-128"/>
                <a:ea typeface="メイリオ" panose="020B0604030504040204" pitchFamily="50" charset="-128"/>
              </a:rPr>
              <a:t>条例</a:t>
            </a:r>
            <a:r>
              <a:rPr lang="ja-JP" altLang="en-US" b="1" dirty="0">
                <a:solidFill>
                  <a:schemeClr val="accent2">
                    <a:lumMod val="75000"/>
                  </a:schemeClr>
                </a:solidFill>
                <a:latin typeface="メイリオ" panose="020B0604030504040204" pitchFamily="50" charset="-128"/>
                <a:ea typeface="メイリオ" panose="020B0604030504040204" pitchFamily="50" charset="-128"/>
              </a:rPr>
              <a:t>による</a:t>
            </a:r>
            <a:r>
              <a:rPr lang="ja-JP" altLang="en-US" b="1" dirty="0" smtClean="0">
                <a:solidFill>
                  <a:schemeClr val="accent2">
                    <a:lumMod val="75000"/>
                  </a:schemeClr>
                </a:solidFill>
                <a:latin typeface="メイリオ" panose="020B0604030504040204" pitchFamily="50" charset="-128"/>
                <a:ea typeface="メイリオ" panose="020B0604030504040204" pitchFamily="50" charset="-128"/>
              </a:rPr>
              <a:t>規制</a:t>
            </a:r>
            <a:endParaRPr lang="ja-JP" altLang="en-US" b="1" dirty="0">
              <a:solidFill>
                <a:schemeClr val="accent2">
                  <a:lumMod val="75000"/>
                </a:schemeClr>
              </a:solidFill>
              <a:latin typeface="メイリオ" panose="020B0604030504040204" pitchFamily="50" charset="-128"/>
              <a:ea typeface="メイリオ" panose="020B0604030504040204" pitchFamily="50" charset="-128"/>
            </a:endParaRPr>
          </a:p>
        </p:txBody>
      </p:sp>
      <p:sp>
        <p:nvSpPr>
          <p:cNvPr id="6" name="コンテンツ プレースホルダー 3">
            <a:extLst>
              <a:ext uri="{FF2B5EF4-FFF2-40B4-BE49-F238E27FC236}">
                <a16:creationId xmlns:a16="http://schemas.microsoft.com/office/drawing/2014/main" id="{BC574EF9-7DC8-49F0-A65A-F107495290E4}"/>
              </a:ext>
            </a:extLst>
          </p:cNvPr>
          <p:cNvSpPr>
            <a:spLocks noGrp="1"/>
          </p:cNvSpPr>
          <p:nvPr>
            <p:ph sz="half" idx="1"/>
          </p:nvPr>
        </p:nvSpPr>
        <p:spPr>
          <a:xfrm>
            <a:off x="338238" y="1201763"/>
            <a:ext cx="8579684" cy="2060038"/>
          </a:xfrm>
          <a:solidFill>
            <a:schemeClr val="bg1"/>
          </a:solidFill>
          <a:ln>
            <a:solidFill>
              <a:schemeClr val="tx1"/>
            </a:solidFill>
          </a:ln>
        </p:spPr>
        <p:txBody>
          <a:bodyPr>
            <a:noAutofit/>
          </a:bodyPr>
          <a:lstStyle/>
          <a:p>
            <a:pPr marL="0" indent="0">
              <a:lnSpc>
                <a:spcPts val="1800"/>
              </a:lnSpc>
              <a:spcBef>
                <a:spcPts val="0"/>
              </a:spcBef>
              <a:buNone/>
            </a:pPr>
            <a:r>
              <a:rPr lang="ja-JP" altLang="en-US" sz="1400" b="1" dirty="0">
                <a:latin typeface="メイリオ" panose="020B0604030504040204" pitchFamily="50" charset="-128"/>
                <a:ea typeface="メイリオ" panose="020B0604030504040204" pitchFamily="50" charset="-128"/>
              </a:rPr>
              <a:t> （対象建築物）</a:t>
            </a:r>
          </a:p>
          <a:p>
            <a:pPr marL="0" indent="0">
              <a:lnSpc>
                <a:spcPts val="1800"/>
              </a:lnSpc>
              <a:spcBef>
                <a:spcPts val="0"/>
              </a:spcBef>
              <a:buNone/>
            </a:pPr>
            <a:r>
              <a:rPr lang="ja-JP" altLang="en-US" sz="1400" dirty="0">
                <a:latin typeface="メイリオ" panose="020B0604030504040204" pitchFamily="50" charset="-128"/>
                <a:ea typeface="メイリオ" panose="020B0604030504040204" pitchFamily="50" charset="-128"/>
              </a:rPr>
              <a:t>　 ・非住宅：延べ面積</a:t>
            </a:r>
            <a:r>
              <a:rPr lang="en-US" altLang="ja-JP" sz="1400" dirty="0">
                <a:latin typeface="メイリオ" panose="020B0604030504040204" pitchFamily="50" charset="-128"/>
                <a:ea typeface="メイリオ" panose="020B0604030504040204" pitchFamily="50" charset="-128"/>
              </a:rPr>
              <a:t>10,000㎡</a:t>
            </a:r>
            <a:r>
              <a:rPr lang="ja-JP" altLang="en-US" sz="1400" dirty="0">
                <a:latin typeface="メイリオ" panose="020B0604030504040204" pitchFamily="50" charset="-128"/>
                <a:ea typeface="メイリオ" panose="020B0604030504040204" pitchFamily="50" charset="-128"/>
              </a:rPr>
              <a:t>以上（</a:t>
            </a:r>
            <a:r>
              <a:rPr lang="en-US" altLang="ja-JP" sz="1400" dirty="0">
                <a:latin typeface="メイリオ" panose="020B0604030504040204" pitchFamily="50" charset="-128"/>
                <a:ea typeface="メイリオ" panose="020B0604030504040204" pitchFamily="50" charset="-128"/>
              </a:rPr>
              <a:t>2015</a:t>
            </a:r>
            <a:r>
              <a:rPr lang="ja-JP" altLang="en-US" sz="1400" dirty="0">
                <a:latin typeface="メイリオ" panose="020B0604030504040204" pitchFamily="50" charset="-128"/>
                <a:ea typeface="メイリオ" panose="020B0604030504040204" pitchFamily="50" charset="-128"/>
              </a:rPr>
              <a:t>年</a:t>
            </a:r>
            <a:r>
              <a:rPr lang="en-US" altLang="ja-JP" sz="1400" dirty="0">
                <a:latin typeface="メイリオ" panose="020B0604030504040204" pitchFamily="50" charset="-128"/>
                <a:ea typeface="メイリオ" panose="020B0604030504040204" pitchFamily="50" charset="-128"/>
              </a:rPr>
              <a:t>4</a:t>
            </a:r>
            <a:r>
              <a:rPr lang="ja-JP" altLang="en-US" sz="1400" dirty="0">
                <a:latin typeface="メイリオ" panose="020B0604030504040204" pitchFamily="50" charset="-128"/>
                <a:ea typeface="メイリオ" panose="020B0604030504040204" pitchFamily="50" charset="-128"/>
              </a:rPr>
              <a:t>月～）　 ⇒延べ面積</a:t>
            </a:r>
            <a:r>
              <a:rPr lang="en-US" altLang="ja-JP" sz="1400" dirty="0">
                <a:latin typeface="メイリオ" panose="020B0604030504040204" pitchFamily="50" charset="-128"/>
                <a:ea typeface="メイリオ" panose="020B0604030504040204" pitchFamily="50" charset="-128"/>
              </a:rPr>
              <a:t>2,000㎡</a:t>
            </a:r>
            <a:r>
              <a:rPr lang="ja-JP" altLang="en-US" sz="1400" dirty="0">
                <a:latin typeface="メイリオ" panose="020B0604030504040204" pitchFamily="50" charset="-128"/>
                <a:ea typeface="メイリオ" panose="020B0604030504040204" pitchFamily="50" charset="-128"/>
              </a:rPr>
              <a:t>以上（</a:t>
            </a:r>
            <a:r>
              <a:rPr lang="en-US" altLang="ja-JP" sz="1400" dirty="0">
                <a:latin typeface="メイリオ" panose="020B0604030504040204" pitchFamily="50" charset="-128"/>
                <a:ea typeface="メイリオ" panose="020B0604030504040204" pitchFamily="50" charset="-128"/>
              </a:rPr>
              <a:t>2018</a:t>
            </a:r>
            <a:r>
              <a:rPr lang="ja-JP" altLang="en-US" sz="1400" dirty="0">
                <a:latin typeface="メイリオ" panose="020B0604030504040204" pitchFamily="50" charset="-128"/>
                <a:ea typeface="メイリオ" panose="020B0604030504040204" pitchFamily="50" charset="-128"/>
              </a:rPr>
              <a:t>年</a:t>
            </a:r>
            <a:r>
              <a:rPr lang="en-US" altLang="ja-JP" sz="1400" dirty="0">
                <a:latin typeface="メイリオ" panose="020B0604030504040204" pitchFamily="50" charset="-128"/>
                <a:ea typeface="メイリオ" panose="020B0604030504040204" pitchFamily="50" charset="-128"/>
              </a:rPr>
              <a:t>4</a:t>
            </a:r>
            <a:r>
              <a:rPr lang="ja-JP" altLang="en-US" sz="1400" dirty="0">
                <a:latin typeface="メイリオ" panose="020B0604030504040204" pitchFamily="50" charset="-128"/>
                <a:ea typeface="メイリオ" panose="020B0604030504040204" pitchFamily="50" charset="-128"/>
              </a:rPr>
              <a:t>月～）</a:t>
            </a:r>
          </a:p>
          <a:p>
            <a:pPr marL="0" indent="0">
              <a:lnSpc>
                <a:spcPts val="1800"/>
              </a:lnSpc>
              <a:spcBef>
                <a:spcPts val="0"/>
              </a:spcBef>
              <a:buNone/>
            </a:pPr>
            <a:r>
              <a:rPr lang="ja-JP" altLang="en-US" sz="1400" dirty="0">
                <a:latin typeface="メイリオ" panose="020B0604030504040204" pitchFamily="50" charset="-128"/>
                <a:ea typeface="メイリオ" panose="020B0604030504040204" pitchFamily="50" charset="-128"/>
              </a:rPr>
              <a:t>　 ・住　宅：延べ面積</a:t>
            </a:r>
            <a:r>
              <a:rPr lang="en-US" altLang="ja-JP" sz="1400" dirty="0">
                <a:latin typeface="メイリオ" panose="020B0604030504040204" pitchFamily="50" charset="-128"/>
                <a:ea typeface="メイリオ" panose="020B0604030504040204" pitchFamily="50" charset="-128"/>
              </a:rPr>
              <a:t>10,000㎡</a:t>
            </a:r>
            <a:r>
              <a:rPr lang="ja-JP" altLang="en-US" sz="1400" dirty="0">
                <a:latin typeface="メイリオ" panose="020B0604030504040204" pitchFamily="50" charset="-128"/>
                <a:ea typeface="メイリオ" panose="020B0604030504040204" pitchFamily="50" charset="-128"/>
              </a:rPr>
              <a:t>以上かつ高さ</a:t>
            </a:r>
            <a:r>
              <a:rPr lang="en-US" altLang="ja-JP" sz="1400" dirty="0">
                <a:latin typeface="メイリオ" panose="020B0604030504040204" pitchFamily="50" charset="-128"/>
                <a:ea typeface="メイリオ" panose="020B0604030504040204" pitchFamily="50" charset="-128"/>
              </a:rPr>
              <a:t>60</a:t>
            </a:r>
            <a:r>
              <a:rPr lang="ja-JP" altLang="en-US" sz="1400" dirty="0">
                <a:latin typeface="メイリオ" panose="020B0604030504040204" pitchFamily="50" charset="-128"/>
                <a:ea typeface="メイリオ" panose="020B0604030504040204" pitchFamily="50" charset="-128"/>
              </a:rPr>
              <a:t>ｍ超（</a:t>
            </a:r>
            <a:r>
              <a:rPr lang="en-US" altLang="ja-JP" sz="1400" dirty="0">
                <a:latin typeface="メイリオ" panose="020B0604030504040204" pitchFamily="50" charset="-128"/>
                <a:ea typeface="メイリオ" panose="020B0604030504040204" pitchFamily="50" charset="-128"/>
              </a:rPr>
              <a:t>2018</a:t>
            </a:r>
            <a:r>
              <a:rPr lang="ja-JP" altLang="en-US" sz="1400" dirty="0">
                <a:latin typeface="メイリオ" panose="020B0604030504040204" pitchFamily="50" charset="-128"/>
                <a:ea typeface="メイリオ" panose="020B0604030504040204" pitchFamily="50" charset="-128"/>
              </a:rPr>
              <a:t>年</a:t>
            </a:r>
            <a:r>
              <a:rPr lang="en-US" altLang="ja-JP" sz="1400" dirty="0">
                <a:latin typeface="メイリオ" panose="020B0604030504040204" pitchFamily="50" charset="-128"/>
                <a:ea typeface="メイリオ" panose="020B0604030504040204" pitchFamily="50" charset="-128"/>
              </a:rPr>
              <a:t>4</a:t>
            </a:r>
            <a:r>
              <a:rPr lang="ja-JP" altLang="en-US" sz="1400" dirty="0">
                <a:latin typeface="メイリオ" panose="020B0604030504040204" pitchFamily="50" charset="-128"/>
                <a:ea typeface="メイリオ" panose="020B0604030504040204" pitchFamily="50" charset="-128"/>
              </a:rPr>
              <a:t>月～）</a:t>
            </a:r>
          </a:p>
          <a:p>
            <a:pPr marL="0" indent="0">
              <a:lnSpc>
                <a:spcPts val="800"/>
              </a:lnSpc>
              <a:spcBef>
                <a:spcPts val="0"/>
              </a:spcBef>
              <a:buNone/>
            </a:pPr>
            <a:r>
              <a:rPr lang="ja-JP" altLang="en-US" sz="1400" dirty="0">
                <a:latin typeface="メイリオ" panose="020B0604030504040204" pitchFamily="50" charset="-128"/>
                <a:ea typeface="メイリオ" panose="020B0604030504040204" pitchFamily="50" charset="-128"/>
              </a:rPr>
              <a:t>　</a:t>
            </a:r>
            <a:endParaRPr lang="en-US" altLang="ja-JP" sz="1400" dirty="0">
              <a:latin typeface="メイリオ" panose="020B0604030504040204" pitchFamily="50" charset="-128"/>
              <a:ea typeface="メイリオ" panose="020B0604030504040204" pitchFamily="50" charset="-128"/>
            </a:endParaRPr>
          </a:p>
          <a:p>
            <a:pPr marL="0" indent="0">
              <a:lnSpc>
                <a:spcPts val="1800"/>
              </a:lnSpc>
              <a:spcBef>
                <a:spcPts val="0"/>
              </a:spcBef>
              <a:buNone/>
            </a:pPr>
            <a:r>
              <a:rPr lang="en-US" altLang="ja-JP" sz="1400" b="1" dirty="0">
                <a:latin typeface="メイリオ" panose="020B0604030504040204" pitchFamily="50" charset="-128"/>
                <a:ea typeface="メイリオ" panose="020B0604030504040204" pitchFamily="50" charset="-128"/>
              </a:rPr>
              <a:t> </a:t>
            </a:r>
            <a:r>
              <a:rPr lang="ja-JP" altLang="en-US" sz="1400" b="1" dirty="0">
                <a:latin typeface="メイリオ" panose="020B0604030504040204" pitchFamily="50" charset="-128"/>
                <a:ea typeface="メイリオ" panose="020B0604030504040204" pitchFamily="50" charset="-128"/>
              </a:rPr>
              <a:t>（基準）</a:t>
            </a:r>
            <a:endParaRPr lang="en-US" altLang="ja-JP" sz="1400" b="1" dirty="0">
              <a:latin typeface="メイリオ" panose="020B0604030504040204" pitchFamily="50" charset="-128"/>
              <a:ea typeface="メイリオ" panose="020B0604030504040204" pitchFamily="50" charset="-128"/>
            </a:endParaRPr>
          </a:p>
          <a:p>
            <a:pPr marL="0" indent="0">
              <a:lnSpc>
                <a:spcPts val="1800"/>
              </a:lnSpc>
              <a:spcBef>
                <a:spcPts val="0"/>
              </a:spcBef>
              <a:buNone/>
            </a:pPr>
            <a:r>
              <a:rPr lang="en-US" altLang="ja-JP" sz="1400" b="1"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・断熱・日射遮蔽性能を求める外皮の基準</a:t>
            </a:r>
            <a:endParaRPr lang="en-US" altLang="ja-JP" sz="1400" dirty="0">
              <a:latin typeface="メイリオ" panose="020B0604030504040204" pitchFamily="50" charset="-128"/>
              <a:ea typeface="メイリオ" panose="020B0604030504040204" pitchFamily="50" charset="-128"/>
            </a:endParaRPr>
          </a:p>
          <a:p>
            <a:pPr marL="0" indent="0">
              <a:lnSpc>
                <a:spcPts val="1400"/>
              </a:lnSpc>
              <a:spcBef>
                <a:spcPts val="0"/>
              </a:spcBef>
              <a:buNone/>
            </a:pPr>
            <a:r>
              <a:rPr lang="en-US" altLang="ja-JP" sz="1400"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建築物の外壁や窓等を通しての熱損失の防止についての基準</a:t>
            </a:r>
            <a:endParaRPr lang="ja-JP" altLang="en-US" sz="1400" dirty="0">
              <a:latin typeface="メイリオ" panose="020B0604030504040204" pitchFamily="50" charset="-128"/>
              <a:ea typeface="メイリオ" panose="020B0604030504040204" pitchFamily="50" charset="-128"/>
            </a:endParaRPr>
          </a:p>
          <a:p>
            <a:pPr marL="0" indent="0">
              <a:lnSpc>
                <a:spcPts val="1800"/>
              </a:lnSpc>
              <a:spcBef>
                <a:spcPts val="0"/>
              </a:spcBef>
              <a:buNone/>
            </a:pPr>
            <a:r>
              <a:rPr lang="ja-JP" altLang="en-US" sz="1400" dirty="0">
                <a:latin typeface="メイリオ" panose="020B0604030504040204" pitchFamily="50" charset="-128"/>
                <a:ea typeface="メイリオ" panose="020B0604030504040204" pitchFamily="50" charset="-128"/>
              </a:rPr>
              <a:t>    ・建築設備の一次エネルギー消費量基準</a:t>
            </a:r>
            <a:endParaRPr lang="en-US" altLang="ja-JP" sz="1400" dirty="0">
              <a:latin typeface="メイリオ" panose="020B0604030504040204" pitchFamily="50" charset="-128"/>
              <a:ea typeface="メイリオ" panose="020B0604030504040204" pitchFamily="50" charset="-128"/>
            </a:endParaRPr>
          </a:p>
          <a:p>
            <a:pPr marL="0" indent="0">
              <a:lnSpc>
                <a:spcPts val="1400"/>
              </a:lnSpc>
              <a:spcBef>
                <a:spcPts val="0"/>
              </a:spcBef>
              <a:buNone/>
            </a:pPr>
            <a:r>
              <a:rPr lang="en-US" altLang="ja-JP" sz="1400"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建築物に設ける空気調和設備等に係るエネルギーの効率的利用についての基準</a:t>
            </a:r>
            <a:endParaRPr lang="ja-JP" altLang="en-US" sz="1400" dirty="0">
              <a:latin typeface="メイリオ" panose="020B0604030504040204" pitchFamily="50" charset="-128"/>
              <a:ea typeface="メイリオ" panose="020B0604030504040204" pitchFamily="50" charset="-128"/>
            </a:endParaRPr>
          </a:p>
          <a:p>
            <a:pPr marL="0" indent="0">
              <a:lnSpc>
                <a:spcPts val="1800"/>
              </a:lnSpc>
              <a:spcBef>
                <a:spcPts val="0"/>
              </a:spcBef>
              <a:buNone/>
            </a:pPr>
            <a:r>
              <a:rPr lang="ja-JP" altLang="en-US" sz="1400" dirty="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建築物省エネ法では、非住宅の一次エネルギー消費量基準のみが義務化</a:t>
            </a:r>
            <a:endParaRPr lang="ja-JP" altLang="en-US" sz="1400" dirty="0">
              <a:latin typeface="メイリオ" panose="020B0604030504040204" pitchFamily="50" charset="-128"/>
              <a:ea typeface="メイリオ" panose="020B0604030504040204" pitchFamily="50" charset="-128"/>
            </a:endParaRPr>
          </a:p>
        </p:txBody>
      </p:sp>
      <p:graphicFrame>
        <p:nvGraphicFramePr>
          <p:cNvPr id="7" name="表 6">
            <a:extLst>
              <a:ext uri="{FF2B5EF4-FFF2-40B4-BE49-F238E27FC236}">
                <a16:creationId xmlns:a16="http://schemas.microsoft.com/office/drawing/2014/main" id="{051B8B5E-35DD-4A8E-8D3A-09FEE231FB09}"/>
              </a:ext>
            </a:extLst>
          </p:cNvPr>
          <p:cNvGraphicFramePr>
            <a:graphicFrameLocks noGrp="1"/>
          </p:cNvGraphicFramePr>
          <p:nvPr>
            <p:extLst>
              <p:ext uri="{D42A27DB-BD31-4B8C-83A1-F6EECF244321}">
                <p14:modId xmlns:p14="http://schemas.microsoft.com/office/powerpoint/2010/main" val="3494608456"/>
              </p:ext>
            </p:extLst>
          </p:nvPr>
        </p:nvGraphicFramePr>
        <p:xfrm>
          <a:off x="719674" y="3543546"/>
          <a:ext cx="7677355" cy="2600076"/>
        </p:xfrm>
        <a:graphic>
          <a:graphicData uri="http://schemas.openxmlformats.org/drawingml/2006/table">
            <a:tbl>
              <a:tblPr firstRow="1" bandRow="1"/>
              <a:tblGrid>
                <a:gridCol w="630916">
                  <a:extLst>
                    <a:ext uri="{9D8B030D-6E8A-4147-A177-3AD203B41FA5}">
                      <a16:colId xmlns:a16="http://schemas.microsoft.com/office/drawing/2014/main" val="20000"/>
                    </a:ext>
                  </a:extLst>
                </a:gridCol>
                <a:gridCol w="1662856">
                  <a:extLst>
                    <a:ext uri="{9D8B030D-6E8A-4147-A177-3AD203B41FA5}">
                      <a16:colId xmlns:a16="http://schemas.microsoft.com/office/drawing/2014/main" val="20001"/>
                    </a:ext>
                  </a:extLst>
                </a:gridCol>
                <a:gridCol w="2373862">
                  <a:extLst>
                    <a:ext uri="{9D8B030D-6E8A-4147-A177-3AD203B41FA5}">
                      <a16:colId xmlns:a16="http://schemas.microsoft.com/office/drawing/2014/main" val="20002"/>
                    </a:ext>
                  </a:extLst>
                </a:gridCol>
                <a:gridCol w="3009721">
                  <a:extLst>
                    <a:ext uri="{9D8B030D-6E8A-4147-A177-3AD203B41FA5}">
                      <a16:colId xmlns:a16="http://schemas.microsoft.com/office/drawing/2014/main" val="20003"/>
                    </a:ext>
                  </a:extLst>
                </a:gridCol>
              </a:tblGrid>
              <a:tr h="368469">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300" dirty="0">
                          <a:latin typeface="メイリオ" panose="020B0604030504040204" pitchFamily="50" charset="-128"/>
                          <a:ea typeface="メイリオ" panose="020B0604030504040204" pitchFamily="50" charset="-128"/>
                        </a:rPr>
                        <a:t>用途</a:t>
                      </a:r>
                    </a:p>
                  </a:txBody>
                  <a:tcPr marL="32016" marR="32016" marT="16013" marB="16013"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1300" dirty="0" smtClean="0">
                          <a:latin typeface="メイリオ" panose="020B0604030504040204" pitchFamily="50" charset="-128"/>
                          <a:ea typeface="メイリオ" panose="020B0604030504040204" pitchFamily="50" charset="-128"/>
                        </a:rPr>
                        <a:t>延べ面積</a:t>
                      </a:r>
                      <a:endParaRPr kumimoji="1" lang="en-US" altLang="ja-JP" sz="1300" dirty="0">
                        <a:latin typeface="メイリオ" panose="020B0604030504040204" pitchFamily="50" charset="-128"/>
                        <a:ea typeface="メイリオ" panose="020B0604030504040204" pitchFamily="50" charset="-128"/>
                      </a:endParaRP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1300" dirty="0">
                          <a:latin typeface="メイリオ" panose="020B0604030504040204" pitchFamily="50" charset="-128"/>
                          <a:ea typeface="メイリオ" panose="020B0604030504040204" pitchFamily="50" charset="-128"/>
                        </a:rPr>
                        <a:t>の合計</a:t>
                      </a:r>
                    </a:p>
                  </a:txBody>
                  <a:tcPr marL="32016" marR="32016" marT="16013" marB="160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lang="ja-JP" altLang="en-US" sz="1300" dirty="0">
                          <a:solidFill>
                            <a:prstClr val="black"/>
                          </a:solidFill>
                          <a:latin typeface="メイリオ" panose="020B0604030504040204" pitchFamily="50" charset="-128"/>
                          <a:ea typeface="メイリオ" panose="020B0604030504040204" pitchFamily="50" charset="-128"/>
                        </a:rPr>
                        <a:t>建築物の環境配慮義務の</a:t>
                      </a:r>
                    </a:p>
                    <a:p>
                      <a:pPr algn="ctr"/>
                      <a:r>
                        <a:rPr lang="ja-JP" altLang="en-US" sz="1300" dirty="0">
                          <a:solidFill>
                            <a:prstClr val="black"/>
                          </a:solidFill>
                          <a:latin typeface="メイリオ" panose="020B0604030504040204" pitchFamily="50" charset="-128"/>
                          <a:ea typeface="メイリオ" panose="020B0604030504040204" pitchFamily="50" charset="-128"/>
                        </a:rPr>
                        <a:t>省エネルギー基準適合</a:t>
                      </a:r>
                    </a:p>
                  </a:txBody>
                  <a:tcPr marL="32016" marR="32016" marT="16013" marB="160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spcBef>
                          <a:spcPts val="0"/>
                        </a:spcBef>
                      </a:pPr>
                      <a:endParaRPr kumimoji="1" lang="ja-JP" altLang="en-US" sz="1050" dirty="0">
                        <a:latin typeface="ＭＳ Ｐ明朝" panose="02020600040205080304" pitchFamily="18" charset="-128"/>
                        <a:ea typeface="ＭＳ Ｐ明朝" panose="02020600040205080304" pitchFamily="18" charset="-128"/>
                      </a:endParaRPr>
                    </a:p>
                  </a:txBody>
                  <a:tcPr anchor="ctr"/>
                </a:tc>
                <a:extLst>
                  <a:ext uri="{0D108BD9-81ED-4DB2-BD59-A6C34878D82A}">
                    <a16:rowId xmlns:a16="http://schemas.microsoft.com/office/drawing/2014/main" val="10000"/>
                  </a:ext>
                </a:extLst>
              </a:tr>
              <a:tr h="368469">
                <a:tc vMerge="1">
                  <a:txBody>
                    <a:bodyPr/>
                    <a:lstStyle/>
                    <a:p>
                      <a:pPr algn="ctr"/>
                      <a:endParaRPr kumimoji="1" lang="ja-JP" altLang="en-US" sz="1050" dirty="0">
                        <a:latin typeface="ＭＳ Ｐ明朝" panose="02020600040205080304" pitchFamily="18" charset="-128"/>
                        <a:ea typeface="ＭＳ Ｐ明朝" panose="02020600040205080304" pitchFamily="18" charset="-128"/>
                      </a:endParaRPr>
                    </a:p>
                  </a:txBody>
                  <a:tcPr anchor="ctr"/>
                </a:tc>
                <a:tc vMerge="1">
                  <a:txBody>
                    <a:bodyPr/>
                    <a:lstStyle/>
                    <a:p>
                      <a:pPr algn="ctr"/>
                      <a:endParaRPr kumimoji="1" lang="ja-JP" altLang="en-US" sz="1050" dirty="0">
                        <a:latin typeface="ＭＳ Ｐ明朝" panose="02020600040205080304" pitchFamily="18" charset="-128"/>
                        <a:ea typeface="ＭＳ Ｐ明朝" panose="02020600040205080304" pitchFamily="18" charset="-128"/>
                      </a:endParaRPr>
                    </a:p>
                  </a:txBody>
                  <a:tcPr anchor="ct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spcBef>
                          <a:spcPts val="0"/>
                        </a:spcBef>
                      </a:pPr>
                      <a:r>
                        <a:rPr kumimoji="1" lang="ja-JP" altLang="en-US" sz="1300" dirty="0">
                          <a:latin typeface="メイリオ" panose="020B0604030504040204" pitchFamily="50" charset="-128"/>
                          <a:ea typeface="メイリオ" panose="020B0604030504040204" pitchFamily="50" charset="-128"/>
                        </a:rPr>
                        <a:t>外皮（断熱・遮熱）</a:t>
                      </a:r>
                    </a:p>
                  </a:txBody>
                  <a:tcPr marL="32016" marR="32016" marT="16013" marB="160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spcBef>
                          <a:spcPts val="0"/>
                        </a:spcBef>
                      </a:pPr>
                      <a:r>
                        <a:rPr kumimoji="1" lang="ja-JP" altLang="en-US" sz="1300" b="0" baseline="0" dirty="0" smtClean="0">
                          <a:solidFill>
                            <a:schemeClr val="tx1"/>
                          </a:solidFill>
                          <a:latin typeface="メイリオ" panose="020B0604030504040204" pitchFamily="50" charset="-128"/>
                          <a:ea typeface="メイリオ" panose="020B0604030504040204" pitchFamily="50" charset="-128"/>
                        </a:rPr>
                        <a:t>一次エネルギー</a:t>
                      </a:r>
                      <a:r>
                        <a:rPr kumimoji="1" lang="ja-JP" altLang="en-US" sz="1300" b="0" baseline="0" dirty="0">
                          <a:solidFill>
                            <a:schemeClr val="tx1"/>
                          </a:solidFill>
                          <a:latin typeface="メイリオ" panose="020B0604030504040204" pitchFamily="50" charset="-128"/>
                          <a:ea typeface="メイリオ" panose="020B0604030504040204" pitchFamily="50" charset="-128"/>
                        </a:rPr>
                        <a:t>消費量</a:t>
                      </a:r>
                      <a:endParaRPr kumimoji="1" lang="en-US" altLang="ja-JP" sz="1300" b="0" baseline="0" dirty="0">
                        <a:solidFill>
                          <a:schemeClr val="tx1"/>
                        </a:solidFill>
                        <a:latin typeface="メイリオ" panose="020B0604030504040204" pitchFamily="50" charset="-128"/>
                        <a:ea typeface="メイリオ" panose="020B0604030504040204" pitchFamily="50" charset="-128"/>
                      </a:endParaRPr>
                    </a:p>
                    <a:p>
                      <a:pPr algn="ctr">
                        <a:spcBef>
                          <a:spcPts val="0"/>
                        </a:spcBef>
                      </a:pPr>
                      <a:r>
                        <a:rPr kumimoji="1" lang="ja-JP" altLang="en-US" sz="1300" b="0" baseline="0" dirty="0">
                          <a:solidFill>
                            <a:schemeClr val="tx1"/>
                          </a:solidFill>
                          <a:latin typeface="メイリオ" panose="020B0604030504040204" pitchFamily="50" charset="-128"/>
                          <a:ea typeface="メイリオ" panose="020B0604030504040204" pitchFamily="50" charset="-128"/>
                        </a:rPr>
                        <a:t>（設備）</a:t>
                      </a:r>
                      <a:endParaRPr kumimoji="1" lang="en-US" altLang="ja-JP" sz="1300" b="0" baseline="0" dirty="0">
                        <a:solidFill>
                          <a:schemeClr val="tx1"/>
                        </a:solidFill>
                        <a:latin typeface="メイリオ" panose="020B0604030504040204" pitchFamily="50" charset="-128"/>
                        <a:ea typeface="メイリオ" panose="020B0604030504040204" pitchFamily="50" charset="-128"/>
                      </a:endParaRPr>
                    </a:p>
                  </a:txBody>
                  <a:tcPr marL="32016" marR="32016" marT="16013" marB="160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68469">
                <a:tc rowSpan="3">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300" dirty="0">
                          <a:latin typeface="メイリオ" panose="020B0604030504040204" pitchFamily="50" charset="-128"/>
                          <a:ea typeface="メイリオ" panose="020B0604030504040204" pitchFamily="50" charset="-128"/>
                        </a:rPr>
                        <a:t>非住宅</a:t>
                      </a:r>
                    </a:p>
                  </a:txBody>
                  <a:tcPr marL="32016" marR="32016" marT="16013" marB="16013"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en-US" altLang="ja-JP" sz="1300" dirty="0">
                          <a:latin typeface="メイリオ" panose="020B0604030504040204" pitchFamily="50" charset="-128"/>
                          <a:ea typeface="メイリオ" panose="020B0604030504040204" pitchFamily="50" charset="-128"/>
                        </a:rPr>
                        <a:t>10,000</a:t>
                      </a:r>
                      <a:r>
                        <a:rPr kumimoji="1" lang="ja-JP" altLang="en-US" sz="1300" dirty="0">
                          <a:latin typeface="メイリオ" panose="020B0604030504040204" pitchFamily="50" charset="-128"/>
                          <a:ea typeface="メイリオ" panose="020B0604030504040204" pitchFamily="50" charset="-128"/>
                        </a:rPr>
                        <a:t>㎡</a:t>
                      </a:r>
                      <a:endParaRPr kumimoji="1" lang="en-US" altLang="ja-JP" sz="1300" dirty="0">
                        <a:latin typeface="メイリオ" panose="020B0604030504040204" pitchFamily="50" charset="-128"/>
                        <a:ea typeface="メイリオ" panose="020B0604030504040204" pitchFamily="50" charset="-128"/>
                      </a:endParaRP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1300" dirty="0">
                          <a:latin typeface="メイリオ" panose="020B0604030504040204" pitchFamily="50" charset="-128"/>
                          <a:ea typeface="メイリオ" panose="020B0604030504040204" pitchFamily="50" charset="-128"/>
                        </a:rPr>
                        <a:t>以上</a:t>
                      </a:r>
                      <a:endParaRPr kumimoji="1" lang="en-US" altLang="ja-JP" sz="1300" dirty="0">
                        <a:latin typeface="メイリオ" panose="020B0604030504040204" pitchFamily="50" charset="-128"/>
                        <a:ea typeface="メイリオ" panose="020B0604030504040204" pitchFamily="50" charset="-128"/>
                      </a:endParaRPr>
                    </a:p>
                  </a:txBody>
                  <a:tcPr marL="32016" marR="32016" marT="16013" marB="160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spcBef>
                          <a:spcPts val="0"/>
                        </a:spcBef>
                      </a:pPr>
                      <a:r>
                        <a:rPr kumimoji="1" lang="ja-JP" altLang="en-US" sz="1300" b="0" dirty="0">
                          <a:solidFill>
                            <a:schemeClr val="tx1"/>
                          </a:solidFill>
                          <a:latin typeface="メイリオ" panose="020B0604030504040204" pitchFamily="50" charset="-128"/>
                          <a:ea typeface="メイリオ" panose="020B0604030504040204" pitchFamily="50" charset="-128"/>
                        </a:rPr>
                        <a:t>条例による義務</a:t>
                      </a:r>
                      <a:endParaRPr kumimoji="1" lang="en-US" altLang="ja-JP" sz="1300" b="0" dirty="0">
                        <a:solidFill>
                          <a:schemeClr val="tx1"/>
                        </a:solidFill>
                        <a:latin typeface="メイリオ" panose="020B0604030504040204" pitchFamily="50" charset="-128"/>
                        <a:ea typeface="メイリオ" panose="020B0604030504040204" pitchFamily="50" charset="-128"/>
                      </a:endParaRPr>
                    </a:p>
                    <a:p>
                      <a:pPr algn="ctr">
                        <a:spcBef>
                          <a:spcPts val="0"/>
                        </a:spcBef>
                      </a:pPr>
                      <a:r>
                        <a:rPr kumimoji="1" lang="ja-JP" altLang="en-US" sz="1300" b="0" dirty="0">
                          <a:solidFill>
                            <a:schemeClr val="tx1"/>
                          </a:solidFill>
                          <a:latin typeface="メイリオ" panose="020B0604030504040204" pitchFamily="50" charset="-128"/>
                          <a:ea typeface="メイリオ" panose="020B0604030504040204" pitchFamily="50" charset="-128"/>
                        </a:rPr>
                        <a:t>（</a:t>
                      </a:r>
                      <a:r>
                        <a:rPr kumimoji="1" lang="en-US" altLang="ja-JP" sz="1300" b="0" dirty="0">
                          <a:solidFill>
                            <a:schemeClr val="tx1"/>
                          </a:solidFill>
                          <a:latin typeface="メイリオ" panose="020B0604030504040204" pitchFamily="50" charset="-128"/>
                          <a:ea typeface="メイリオ" panose="020B0604030504040204" pitchFamily="50" charset="-128"/>
                        </a:rPr>
                        <a:t>2015</a:t>
                      </a:r>
                      <a:r>
                        <a:rPr kumimoji="1" lang="ja-JP" altLang="en-US" sz="1300" b="0" dirty="0">
                          <a:solidFill>
                            <a:schemeClr val="tx1"/>
                          </a:solidFill>
                          <a:latin typeface="メイリオ" panose="020B0604030504040204" pitchFamily="50" charset="-128"/>
                          <a:ea typeface="メイリオ" panose="020B0604030504040204" pitchFamily="50" charset="-128"/>
                        </a:rPr>
                        <a:t>年</a:t>
                      </a:r>
                      <a:r>
                        <a:rPr kumimoji="1" lang="en-US" altLang="ja-JP" sz="1300" b="0" dirty="0">
                          <a:solidFill>
                            <a:schemeClr val="tx1"/>
                          </a:solidFill>
                          <a:latin typeface="メイリオ" panose="020B0604030504040204" pitchFamily="50" charset="-128"/>
                          <a:ea typeface="メイリオ" panose="020B0604030504040204" pitchFamily="50" charset="-128"/>
                        </a:rPr>
                        <a:t>4</a:t>
                      </a:r>
                      <a:r>
                        <a:rPr kumimoji="1" lang="ja-JP" altLang="en-US" sz="1300" b="0" dirty="0">
                          <a:solidFill>
                            <a:schemeClr val="tx1"/>
                          </a:solidFill>
                          <a:latin typeface="メイリオ" panose="020B0604030504040204" pitchFamily="50" charset="-128"/>
                          <a:ea typeface="メイリオ" panose="020B0604030504040204" pitchFamily="50" charset="-128"/>
                        </a:rPr>
                        <a:t>月～）</a:t>
                      </a:r>
                      <a:endParaRPr kumimoji="1" lang="ja-JP" altLang="en-US" sz="1300" b="0" dirty="0">
                        <a:latin typeface="メイリオ" panose="020B0604030504040204" pitchFamily="50" charset="-128"/>
                        <a:ea typeface="メイリオ" panose="020B0604030504040204" pitchFamily="50" charset="-128"/>
                      </a:endParaRPr>
                    </a:p>
                  </a:txBody>
                  <a:tcPr marL="32016" marR="32016" marT="16013" marB="160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tabLst>
                          <a:tab pos="533387" algn="l"/>
                        </a:tabLst>
                      </a:pPr>
                      <a:r>
                        <a:rPr kumimoji="1" lang="ja-JP" altLang="en-US" sz="1300" dirty="0">
                          <a:latin typeface="メイリオ" panose="020B0604030504040204" pitchFamily="50" charset="-128"/>
                          <a:ea typeface="メイリオ" panose="020B0604030504040204" pitchFamily="50" charset="-128"/>
                        </a:rPr>
                        <a:t>建築物省エネ法による義務</a:t>
                      </a:r>
                      <a:endParaRPr kumimoji="1" lang="en-US" altLang="ja-JP" sz="1300" dirty="0">
                        <a:latin typeface="メイリオ" panose="020B0604030504040204" pitchFamily="50" charset="-128"/>
                        <a:ea typeface="メイリオ" panose="020B0604030504040204" pitchFamily="50" charset="-128"/>
                      </a:endParaRPr>
                    </a:p>
                    <a:p>
                      <a:pPr algn="ctr">
                        <a:tabLst>
                          <a:tab pos="533387" algn="l"/>
                        </a:tabLst>
                      </a:pPr>
                      <a:r>
                        <a:rPr kumimoji="1" lang="ja-JP" altLang="en-US" sz="1300" dirty="0" smtClean="0">
                          <a:latin typeface="メイリオ" panose="020B0604030504040204" pitchFamily="50" charset="-128"/>
                          <a:ea typeface="メイリオ" panose="020B0604030504040204" pitchFamily="50" charset="-128"/>
                        </a:rPr>
                        <a:t>（</a:t>
                      </a:r>
                      <a:r>
                        <a:rPr kumimoji="1" lang="en-US" altLang="ja-JP" sz="1300" dirty="0" smtClean="0">
                          <a:latin typeface="メイリオ" panose="020B0604030504040204" pitchFamily="50" charset="-128"/>
                          <a:ea typeface="メイリオ" panose="020B0604030504040204" pitchFamily="50" charset="-128"/>
                        </a:rPr>
                        <a:t>2017</a:t>
                      </a:r>
                      <a:r>
                        <a:rPr kumimoji="1" lang="ja-JP" altLang="en-US" sz="1300" dirty="0" smtClean="0">
                          <a:latin typeface="メイリオ" panose="020B0604030504040204" pitchFamily="50" charset="-128"/>
                          <a:ea typeface="メイリオ" panose="020B0604030504040204" pitchFamily="50" charset="-128"/>
                        </a:rPr>
                        <a:t>年</a:t>
                      </a:r>
                      <a:r>
                        <a:rPr kumimoji="1" lang="en-US" altLang="ja-JP" sz="1300" dirty="0" smtClean="0">
                          <a:latin typeface="メイリオ" panose="020B0604030504040204" pitchFamily="50" charset="-128"/>
                          <a:ea typeface="メイリオ" panose="020B0604030504040204" pitchFamily="50" charset="-128"/>
                        </a:rPr>
                        <a:t>4</a:t>
                      </a:r>
                      <a:r>
                        <a:rPr kumimoji="1" lang="ja-JP" altLang="en-US" sz="1300" dirty="0" smtClean="0">
                          <a:latin typeface="メイリオ" panose="020B0604030504040204" pitchFamily="50" charset="-128"/>
                          <a:ea typeface="メイリオ" panose="020B0604030504040204" pitchFamily="50" charset="-128"/>
                        </a:rPr>
                        <a:t>月～</a:t>
                      </a:r>
                      <a:r>
                        <a:rPr kumimoji="1" lang="ja-JP" altLang="en-US" sz="1300" dirty="0">
                          <a:latin typeface="メイリオ" panose="020B0604030504040204" pitchFamily="50" charset="-128"/>
                          <a:ea typeface="メイリオ" panose="020B0604030504040204" pitchFamily="50" charset="-128"/>
                        </a:rPr>
                        <a:t>）</a:t>
                      </a:r>
                      <a:endParaRPr kumimoji="1" lang="en-US" altLang="ja-JP" sz="1300" dirty="0">
                        <a:latin typeface="メイリオ" panose="020B0604030504040204" pitchFamily="50" charset="-128"/>
                        <a:ea typeface="メイリオ" panose="020B0604030504040204" pitchFamily="50" charset="-128"/>
                      </a:endParaRPr>
                    </a:p>
                  </a:txBody>
                  <a:tcPr marL="32016" marR="32016" marT="16013" marB="160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2"/>
                  </a:ext>
                </a:extLst>
              </a:tr>
              <a:tr h="368469">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en-US" altLang="ja-JP" sz="1300" dirty="0">
                          <a:latin typeface="メイリオ" panose="020B0604030504040204" pitchFamily="50" charset="-128"/>
                          <a:ea typeface="メイリオ" panose="020B0604030504040204" pitchFamily="50" charset="-128"/>
                        </a:rPr>
                        <a:t>2,000</a:t>
                      </a:r>
                      <a:r>
                        <a:rPr kumimoji="1" lang="ja-JP" altLang="en-US" sz="1300" dirty="0">
                          <a:latin typeface="メイリオ" panose="020B0604030504040204" pitchFamily="50" charset="-128"/>
                          <a:ea typeface="メイリオ" panose="020B0604030504040204" pitchFamily="50" charset="-128"/>
                        </a:rPr>
                        <a:t>㎡</a:t>
                      </a:r>
                      <a:endParaRPr kumimoji="1" lang="en-US" altLang="ja-JP" sz="1300" dirty="0">
                        <a:latin typeface="メイリオ" panose="020B0604030504040204" pitchFamily="50" charset="-128"/>
                        <a:ea typeface="メイリオ" panose="020B0604030504040204" pitchFamily="50" charset="-128"/>
                      </a:endParaRP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1300" dirty="0">
                          <a:latin typeface="メイリオ" panose="020B0604030504040204" pitchFamily="50" charset="-128"/>
                          <a:ea typeface="メイリオ" panose="020B0604030504040204" pitchFamily="50" charset="-128"/>
                        </a:rPr>
                        <a:t>以上</a:t>
                      </a:r>
                      <a:endParaRPr kumimoji="1" lang="en-US" altLang="ja-JP" sz="1300" baseline="30000" dirty="0">
                        <a:latin typeface="メイリオ" panose="020B0604030504040204" pitchFamily="50" charset="-128"/>
                        <a:ea typeface="メイリオ" panose="020B0604030504040204" pitchFamily="50" charset="-128"/>
                      </a:endParaRPr>
                    </a:p>
                  </a:txBody>
                  <a:tcPr marL="32016" marR="32016" marT="16013" marB="160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lang="ja-JP" altLang="en-US" sz="1300" dirty="0">
                          <a:solidFill>
                            <a:prstClr val="black"/>
                          </a:solidFill>
                          <a:latin typeface="メイリオ" panose="020B0604030504040204" pitchFamily="50" charset="-128"/>
                          <a:ea typeface="メイリオ" panose="020B0604030504040204" pitchFamily="50" charset="-128"/>
                        </a:rPr>
                        <a:t>条例による義務</a:t>
                      </a:r>
                    </a:p>
                    <a:p>
                      <a:pPr algn="ctr"/>
                      <a:r>
                        <a:rPr lang="ja-JP" altLang="en-US" sz="1300" dirty="0">
                          <a:solidFill>
                            <a:prstClr val="black"/>
                          </a:solidFill>
                          <a:latin typeface="メイリオ" panose="020B0604030504040204" pitchFamily="50" charset="-128"/>
                          <a:ea typeface="メイリオ" panose="020B0604030504040204" pitchFamily="50" charset="-128"/>
                        </a:rPr>
                        <a:t>（</a:t>
                      </a:r>
                      <a:r>
                        <a:rPr lang="en-US" altLang="ja-JP" sz="1300" dirty="0">
                          <a:solidFill>
                            <a:prstClr val="black"/>
                          </a:solidFill>
                          <a:latin typeface="メイリオ" panose="020B0604030504040204" pitchFamily="50" charset="-128"/>
                          <a:ea typeface="メイリオ" panose="020B0604030504040204" pitchFamily="50" charset="-128"/>
                        </a:rPr>
                        <a:t>2018</a:t>
                      </a:r>
                      <a:r>
                        <a:rPr lang="ja-JP" altLang="en-US" sz="1300" dirty="0">
                          <a:solidFill>
                            <a:prstClr val="black"/>
                          </a:solidFill>
                          <a:latin typeface="メイリオ" panose="020B0604030504040204" pitchFamily="50" charset="-128"/>
                          <a:ea typeface="メイリオ" panose="020B0604030504040204" pitchFamily="50" charset="-128"/>
                        </a:rPr>
                        <a:t>年</a:t>
                      </a:r>
                      <a:r>
                        <a:rPr lang="en-US" altLang="ja-JP" sz="1300" dirty="0">
                          <a:solidFill>
                            <a:prstClr val="black"/>
                          </a:solidFill>
                          <a:latin typeface="メイリオ" panose="020B0604030504040204" pitchFamily="50" charset="-128"/>
                          <a:ea typeface="メイリオ" panose="020B0604030504040204" pitchFamily="50" charset="-128"/>
                        </a:rPr>
                        <a:t>4</a:t>
                      </a:r>
                      <a:r>
                        <a:rPr lang="ja-JP" altLang="en-US" sz="1300" dirty="0">
                          <a:solidFill>
                            <a:prstClr val="black"/>
                          </a:solidFill>
                          <a:latin typeface="メイリオ" panose="020B0604030504040204" pitchFamily="50" charset="-128"/>
                          <a:ea typeface="メイリオ" panose="020B0604030504040204" pitchFamily="50" charset="-128"/>
                        </a:rPr>
                        <a:t>月～）</a:t>
                      </a:r>
                    </a:p>
                  </a:txBody>
                  <a:tcPr marL="32016" marR="32016" marT="16013" marB="160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vMerge="1">
                  <a:txBody>
                    <a:bodyPr/>
                    <a:lstStyle/>
                    <a:p>
                      <a:endParaRPr kumimoji="1" lang="ja-JP" altLang="en-US"/>
                    </a:p>
                  </a:txBody>
                  <a:tcPr/>
                </a:tc>
                <a:extLst>
                  <a:ext uri="{0D108BD9-81ED-4DB2-BD59-A6C34878D82A}">
                    <a16:rowId xmlns:a16="http://schemas.microsoft.com/office/drawing/2014/main" val="10003"/>
                  </a:ext>
                </a:extLst>
              </a:tr>
              <a:tr h="381286">
                <a:tc vMerge="1">
                  <a:txBody>
                    <a:bodyPr/>
                    <a:lstStyle/>
                    <a:p>
                      <a:pPr algn="ctr"/>
                      <a:endParaRPr kumimoji="1" lang="ja-JP" altLang="en-US" sz="900" dirty="0">
                        <a:latin typeface="メイリオ" panose="020B0604030504040204" pitchFamily="50" charset="-128"/>
                        <a:ea typeface="メイリオ" panose="020B0604030504040204" pitchFamily="50" charset="-128"/>
                      </a:endParaRPr>
                    </a:p>
                  </a:txBody>
                  <a:tcPr marL="59764" marR="59764" marT="29890" marB="29890" vert="eaVert" anchor="ctr">
                    <a:solidFill>
                      <a:srgbClr val="FFFFCC"/>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en-US" altLang="ja-JP" sz="1300" dirty="0">
                          <a:latin typeface="メイリオ" panose="020B0604030504040204" pitchFamily="50" charset="-128"/>
                          <a:ea typeface="メイリオ" panose="020B0604030504040204" pitchFamily="50" charset="-128"/>
                        </a:rPr>
                        <a:t>300</a:t>
                      </a:r>
                      <a:r>
                        <a:rPr kumimoji="1" lang="ja-JP" altLang="en-US" sz="1300" dirty="0">
                          <a:latin typeface="メイリオ" panose="020B0604030504040204" pitchFamily="50" charset="-128"/>
                          <a:ea typeface="メイリオ" panose="020B0604030504040204" pitchFamily="50" charset="-128"/>
                        </a:rPr>
                        <a:t>㎡</a:t>
                      </a:r>
                      <a:endParaRPr kumimoji="1" lang="en-US" altLang="ja-JP" sz="1300" dirty="0">
                        <a:latin typeface="メイリオ" panose="020B0604030504040204" pitchFamily="50" charset="-128"/>
                        <a:ea typeface="メイリオ" panose="020B0604030504040204" pitchFamily="50" charset="-128"/>
                      </a:endParaRP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1300" dirty="0">
                          <a:latin typeface="メイリオ" panose="020B0604030504040204" pitchFamily="50" charset="-128"/>
                          <a:ea typeface="メイリオ" panose="020B0604030504040204" pitchFamily="50" charset="-128"/>
                        </a:rPr>
                        <a:t>以上</a:t>
                      </a:r>
                      <a:endParaRPr kumimoji="1" lang="en-US" altLang="ja-JP" sz="1300" baseline="30000" dirty="0">
                        <a:latin typeface="メイリオ" panose="020B0604030504040204" pitchFamily="50" charset="-128"/>
                        <a:ea typeface="メイリオ" panose="020B0604030504040204" pitchFamily="50" charset="-128"/>
                      </a:endParaRPr>
                    </a:p>
                  </a:txBody>
                  <a:tcPr marL="32016" marR="32016" marT="16013" marB="160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endParaRPr kumimoji="1" lang="ja-JP" altLang="en-US" sz="1300" b="1" dirty="0">
                        <a:latin typeface="メイリオ" panose="020B0604030504040204" pitchFamily="50" charset="-128"/>
                        <a:ea typeface="メイリオ" panose="020B0604030504040204" pitchFamily="50" charset="-128"/>
                      </a:endParaRPr>
                    </a:p>
                  </a:txBody>
                  <a:tcPr marL="32016" marR="32016" marT="16013" marB="160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ysClr val="windowText" lastClr="000000"/>
                      </a:solidFill>
                      <a:prstDash val="solid"/>
                      <a:round/>
                      <a:headEnd type="none" w="med" len="med"/>
                      <a:tailEnd type="none" w="med" len="me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tabLst>
                          <a:tab pos="533387" algn="l"/>
                        </a:tabLst>
                      </a:pPr>
                      <a:r>
                        <a:rPr lang="ja-JP" altLang="en-US" sz="1400" dirty="0">
                          <a:latin typeface="メイリオ" panose="020B0604030504040204" pitchFamily="50" charset="-128"/>
                          <a:ea typeface="メイリオ" panose="020B0604030504040204" pitchFamily="50" charset="-128"/>
                        </a:rPr>
                        <a:t>建築物省エネ法により義務化</a:t>
                      </a:r>
                      <a:endParaRPr lang="en-US" altLang="ja-JP" sz="1400" dirty="0">
                        <a:latin typeface="メイリオ" panose="020B0604030504040204" pitchFamily="50" charset="-128"/>
                        <a:ea typeface="メイリオ" panose="020B0604030504040204" pitchFamily="50" charset="-128"/>
                      </a:endParaRPr>
                    </a:p>
                    <a:p>
                      <a:pPr algn="ctr">
                        <a:tabLst>
                          <a:tab pos="533387" algn="l"/>
                        </a:tabLst>
                      </a:pPr>
                      <a:r>
                        <a:rPr lang="ja-JP" altLang="en-US" sz="1400" dirty="0" smtClean="0">
                          <a:latin typeface="メイリオ" panose="020B0604030504040204" pitchFamily="50" charset="-128"/>
                          <a:ea typeface="メイリオ" panose="020B0604030504040204" pitchFamily="50" charset="-128"/>
                        </a:rPr>
                        <a:t>（</a:t>
                      </a:r>
                      <a:r>
                        <a:rPr lang="en-US" altLang="ja-JP" sz="1400" dirty="0" smtClean="0">
                          <a:latin typeface="メイリオ" panose="020B0604030504040204" pitchFamily="50" charset="-128"/>
                          <a:ea typeface="メイリオ" panose="020B0604030504040204" pitchFamily="50" charset="-128"/>
                        </a:rPr>
                        <a:t>2021</a:t>
                      </a:r>
                      <a:r>
                        <a:rPr lang="ja-JP" altLang="en-US" sz="1400" dirty="0" smtClean="0">
                          <a:latin typeface="メイリオ" panose="020B0604030504040204" pitchFamily="50" charset="-128"/>
                          <a:ea typeface="メイリオ" panose="020B0604030504040204" pitchFamily="50" charset="-128"/>
                        </a:rPr>
                        <a:t>年４月</a:t>
                      </a:r>
                      <a:r>
                        <a:rPr lang="ja-JP" altLang="en-US" sz="1400" dirty="0">
                          <a:latin typeface="メイリオ" panose="020B0604030504040204" pitchFamily="50" charset="-128"/>
                          <a:ea typeface="メイリオ" panose="020B0604030504040204" pitchFamily="50" charset="-128"/>
                        </a:rPr>
                        <a:t>～施行予定）</a:t>
                      </a:r>
                      <a:endParaRPr lang="en-US" altLang="ja-JP" sz="1400" dirty="0">
                        <a:latin typeface="メイリオ" panose="020B0604030504040204" pitchFamily="50" charset="-128"/>
                        <a:ea typeface="メイリオ" panose="020B0604030504040204" pitchFamily="50" charset="-128"/>
                      </a:endParaRPr>
                    </a:p>
                  </a:txBody>
                  <a:tcPr marL="32016" marR="32016" marT="16013" marB="160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2189696143"/>
                  </a:ext>
                </a:extLst>
              </a:tr>
              <a:tr h="368469">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300" dirty="0">
                          <a:latin typeface="メイリオ" panose="020B0604030504040204" pitchFamily="50" charset="-128"/>
                          <a:ea typeface="メイリオ" panose="020B0604030504040204" pitchFamily="50" charset="-128"/>
                        </a:rPr>
                        <a:t>住宅</a:t>
                      </a:r>
                    </a:p>
                  </a:txBody>
                  <a:tcPr marL="32016" marR="32016" marT="16013" marB="16013"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en-US" altLang="ja-JP" sz="1300" dirty="0">
                          <a:latin typeface="メイリオ" panose="020B0604030504040204" pitchFamily="50" charset="-128"/>
                          <a:ea typeface="メイリオ" panose="020B0604030504040204" pitchFamily="50" charset="-128"/>
                        </a:rPr>
                        <a:t>10,000</a:t>
                      </a:r>
                      <a:r>
                        <a:rPr kumimoji="1" lang="ja-JP" altLang="en-US" sz="1300" dirty="0">
                          <a:latin typeface="メイリオ" panose="020B0604030504040204" pitchFamily="50" charset="-128"/>
                          <a:ea typeface="メイリオ" panose="020B0604030504040204" pitchFamily="50" charset="-128"/>
                        </a:rPr>
                        <a:t>㎡</a:t>
                      </a:r>
                      <a:endParaRPr kumimoji="1" lang="en-US" altLang="ja-JP" sz="1300" dirty="0">
                        <a:latin typeface="メイリオ" panose="020B0604030504040204" pitchFamily="50" charset="-128"/>
                        <a:ea typeface="メイリオ" panose="020B0604030504040204" pitchFamily="50" charset="-128"/>
                      </a:endParaRP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1300" dirty="0">
                          <a:latin typeface="メイリオ" panose="020B0604030504040204" pitchFamily="50" charset="-128"/>
                          <a:ea typeface="メイリオ" panose="020B0604030504040204" pitchFamily="50" charset="-128"/>
                        </a:rPr>
                        <a:t>以上</a:t>
                      </a:r>
                      <a:endParaRPr kumimoji="1" lang="en-US" altLang="ja-JP" sz="1300" baseline="0" dirty="0">
                        <a:latin typeface="メイリオ" panose="020B0604030504040204" pitchFamily="50" charset="-128"/>
                        <a:ea typeface="メイリオ" panose="020B0604030504040204" pitchFamily="50" charset="-128"/>
                      </a:endParaRPr>
                    </a:p>
                  </a:txBody>
                  <a:tcPr marL="32016" marR="32016" marT="16013" marB="160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lang="ja-JP" altLang="en-US" sz="1300" dirty="0">
                          <a:solidFill>
                            <a:prstClr val="black"/>
                          </a:solidFill>
                          <a:latin typeface="メイリオ" panose="020B0604030504040204" pitchFamily="50" charset="-128"/>
                          <a:ea typeface="メイリオ" panose="020B0604030504040204" pitchFamily="50" charset="-128"/>
                        </a:rPr>
                        <a:t>条例による義務</a:t>
                      </a:r>
                      <a:r>
                        <a:rPr lang="ja-JP" altLang="en-US" sz="1300" dirty="0" smtClean="0">
                          <a:solidFill>
                            <a:prstClr val="black"/>
                          </a:solidFill>
                          <a:latin typeface="メイリオ" panose="020B0604030504040204" pitchFamily="50" charset="-128"/>
                          <a:ea typeface="メイリオ" panose="020B0604030504040204" pitchFamily="50" charset="-128"/>
                        </a:rPr>
                        <a:t>（</a:t>
                      </a:r>
                      <a:r>
                        <a:rPr lang="en-US" altLang="ja-JP" sz="1300" dirty="0" smtClean="0">
                          <a:solidFill>
                            <a:prstClr val="black"/>
                          </a:solidFill>
                          <a:latin typeface="メイリオ" panose="020B0604030504040204" pitchFamily="50" charset="-128"/>
                          <a:ea typeface="メイリオ" panose="020B0604030504040204" pitchFamily="50" charset="-128"/>
                        </a:rPr>
                        <a:t>2018</a:t>
                      </a:r>
                      <a:r>
                        <a:rPr lang="ja-JP" altLang="en-US" sz="1300" dirty="0" smtClean="0">
                          <a:solidFill>
                            <a:prstClr val="black"/>
                          </a:solidFill>
                          <a:latin typeface="メイリオ" panose="020B0604030504040204" pitchFamily="50" charset="-128"/>
                          <a:ea typeface="メイリオ" panose="020B0604030504040204" pitchFamily="50" charset="-128"/>
                        </a:rPr>
                        <a:t>年</a:t>
                      </a:r>
                      <a:r>
                        <a:rPr lang="en-US" altLang="ja-JP" sz="1300" dirty="0">
                          <a:solidFill>
                            <a:prstClr val="black"/>
                          </a:solidFill>
                          <a:latin typeface="メイリオ" panose="020B0604030504040204" pitchFamily="50" charset="-128"/>
                          <a:ea typeface="メイリオ" panose="020B0604030504040204" pitchFamily="50" charset="-128"/>
                        </a:rPr>
                        <a:t>4</a:t>
                      </a:r>
                      <a:r>
                        <a:rPr lang="ja-JP" altLang="en-US" sz="1300" dirty="0">
                          <a:solidFill>
                            <a:prstClr val="black"/>
                          </a:solidFill>
                          <a:latin typeface="メイリオ" panose="020B0604030504040204" pitchFamily="50" charset="-128"/>
                          <a:ea typeface="メイリオ" panose="020B0604030504040204" pitchFamily="50" charset="-128"/>
                        </a:rPr>
                        <a:t>月～）</a:t>
                      </a:r>
                    </a:p>
                    <a:p>
                      <a:pPr algn="ctr" defTabSz="960096">
                        <a:defRPr/>
                      </a:pPr>
                      <a:r>
                        <a:rPr lang="ja-JP" altLang="en-US" sz="1300" dirty="0">
                          <a:solidFill>
                            <a:prstClr val="black"/>
                          </a:solidFill>
                          <a:latin typeface="メイリオ" panose="020B0604030504040204" pitchFamily="50" charset="-128"/>
                          <a:ea typeface="メイリオ" panose="020B0604030504040204" pitchFamily="50" charset="-128"/>
                        </a:rPr>
                        <a:t>（高さ</a:t>
                      </a:r>
                      <a:r>
                        <a:rPr lang="en-US" altLang="ja-JP" sz="1300" dirty="0">
                          <a:solidFill>
                            <a:prstClr val="black"/>
                          </a:solidFill>
                          <a:latin typeface="メイリオ" panose="020B0604030504040204" pitchFamily="50" charset="-128"/>
                          <a:ea typeface="メイリオ" panose="020B0604030504040204" pitchFamily="50" charset="-128"/>
                        </a:rPr>
                        <a:t>60m</a:t>
                      </a:r>
                      <a:r>
                        <a:rPr lang="ja-JP" altLang="en-US" sz="1300" dirty="0">
                          <a:solidFill>
                            <a:prstClr val="black"/>
                          </a:solidFill>
                          <a:latin typeface="メイリオ" panose="020B0604030504040204" pitchFamily="50" charset="-128"/>
                          <a:ea typeface="メイリオ" panose="020B0604030504040204" pitchFamily="50" charset="-128"/>
                        </a:rPr>
                        <a:t>超に限る）</a:t>
                      </a:r>
                      <a:endParaRPr lang="en-US" altLang="ja-JP" sz="1300" dirty="0">
                        <a:solidFill>
                          <a:prstClr val="black"/>
                        </a:solidFill>
                        <a:latin typeface="メイリオ" panose="020B0604030504040204" pitchFamily="50" charset="-128"/>
                        <a:ea typeface="メイリオ" panose="020B0604030504040204" pitchFamily="50" charset="-128"/>
                      </a:endParaRPr>
                    </a:p>
                  </a:txBody>
                  <a:tcPr marL="32016" marR="32016" marT="16013" marB="160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hMerge="1">
                  <a:txBody>
                    <a:bodyPr/>
                    <a:lstStyle/>
                    <a:p>
                      <a:pPr algn="ctr">
                        <a:lnSpc>
                          <a:spcPts val="300"/>
                        </a:lnSpc>
                        <a:spcBef>
                          <a:spcPts val="0"/>
                        </a:spcBef>
                      </a:pPr>
                      <a:endParaRPr kumimoji="1" lang="ja-JP" altLang="en-US" sz="900" dirty="0">
                        <a:latin typeface="ＭＳ Ｐ明朝" panose="02020600040205080304" pitchFamily="18" charset="-128"/>
                        <a:ea typeface="ＭＳ Ｐ明朝" panose="02020600040205080304" pitchFamily="18" charset="-128"/>
                      </a:endParaRPr>
                    </a:p>
                  </a:txBody>
                  <a:tcPr anchor="ctr"/>
                </a:tc>
                <a:extLst>
                  <a:ext uri="{0D108BD9-81ED-4DB2-BD59-A6C34878D82A}">
                    <a16:rowId xmlns:a16="http://schemas.microsoft.com/office/drawing/2014/main" val="10004"/>
                  </a:ext>
                </a:extLst>
              </a:tr>
            </a:tbl>
          </a:graphicData>
        </a:graphic>
      </p:graphicFrame>
      <p:sp>
        <p:nvSpPr>
          <p:cNvPr id="24" name="テキスト ボックス 23"/>
          <p:cNvSpPr txBox="1"/>
          <p:nvPr/>
        </p:nvSpPr>
        <p:spPr>
          <a:xfrm>
            <a:off x="5588615" y="6129003"/>
            <a:ext cx="3555385" cy="276999"/>
          </a:xfrm>
          <a:prstGeom prst="rect">
            <a:avLst/>
          </a:prstGeom>
          <a:noFill/>
        </p:spPr>
        <p:txBody>
          <a:bodyPr wrap="square" rtlCol="0">
            <a:spAutoFit/>
          </a:bodyPr>
          <a:lstStyle/>
          <a:p>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大阪市も府条例と同様の条例を有する</a:t>
            </a:r>
          </a:p>
        </p:txBody>
      </p:sp>
      <p:cxnSp>
        <p:nvCxnSpPr>
          <p:cNvPr id="8" name="直線コネクタ 7"/>
          <p:cNvCxnSpPr/>
          <p:nvPr/>
        </p:nvCxnSpPr>
        <p:spPr>
          <a:xfrm flipV="1">
            <a:off x="30376" y="512735"/>
            <a:ext cx="9144000" cy="25757"/>
          </a:xfrm>
          <a:prstGeom prst="line">
            <a:avLst/>
          </a:prstGeom>
          <a:ln w="31750" cmpd="tri"/>
        </p:spPr>
        <p:style>
          <a:lnRef idx="3">
            <a:schemeClr val="accent2"/>
          </a:lnRef>
          <a:fillRef idx="0">
            <a:schemeClr val="accent2"/>
          </a:fillRef>
          <a:effectRef idx="2">
            <a:schemeClr val="accent2"/>
          </a:effectRef>
          <a:fontRef idx="minor">
            <a:schemeClr val="tx1"/>
          </a:fontRef>
        </p:style>
      </p:cxnSp>
      <p:sp>
        <p:nvSpPr>
          <p:cNvPr id="11" name="テキスト ボックス 10"/>
          <p:cNvSpPr txBox="1"/>
          <p:nvPr/>
        </p:nvSpPr>
        <p:spPr>
          <a:xfrm>
            <a:off x="6258057" y="6559150"/>
            <a:ext cx="2402006" cy="246221"/>
          </a:xfrm>
          <a:prstGeom prst="rect">
            <a:avLst/>
          </a:prstGeom>
          <a:noFill/>
        </p:spPr>
        <p:txBody>
          <a:bodyPr wrap="square" rtlCol="0">
            <a:spAutoFit/>
          </a:bodyPr>
          <a:lstStyle/>
          <a:p>
            <a:pPr algn="r"/>
            <a:r>
              <a:rPr kumimoji="1" lang="ja-JP" altLang="en-US" sz="1000" b="1" dirty="0"/>
              <a:t>住宅まちづくり部</a:t>
            </a:r>
          </a:p>
        </p:txBody>
      </p:sp>
      <p:sp>
        <p:nvSpPr>
          <p:cNvPr id="13" name="スライド番号プレースホルダー 1"/>
          <p:cNvSpPr>
            <a:spLocks noGrp="1"/>
          </p:cNvSpPr>
          <p:nvPr>
            <p:ph type="sldNum" sz="quarter" idx="12"/>
          </p:nvPr>
        </p:nvSpPr>
        <p:spPr>
          <a:xfrm>
            <a:off x="8077416" y="6435269"/>
            <a:ext cx="984019" cy="365125"/>
          </a:xfrm>
        </p:spPr>
        <p:txBody>
          <a:bodyPr/>
          <a:lstStyle/>
          <a:p>
            <a:fld id="{139EBC2B-BF77-430A-B67D-4C5A4847E674}" type="slidenum">
              <a:rPr kumimoji="1" lang="ja-JP" altLang="en-US" sz="2400" smtClean="0"/>
              <a:t>3</a:t>
            </a:fld>
            <a:endParaRPr kumimoji="1" lang="ja-JP" altLang="en-US" sz="2400" dirty="0"/>
          </a:p>
        </p:txBody>
      </p:sp>
      <p:sp>
        <p:nvSpPr>
          <p:cNvPr id="14" name="角丸四角形 13"/>
          <p:cNvSpPr/>
          <p:nvPr/>
        </p:nvSpPr>
        <p:spPr>
          <a:xfrm>
            <a:off x="6258057" y="160557"/>
            <a:ext cx="3039419" cy="324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r>
              <a:rPr lang="ja-JP" altLang="en-US" sz="1400" dirty="0" smtClean="0">
                <a:solidFill>
                  <a:schemeClr val="accent2">
                    <a:lumMod val="75000"/>
                  </a:schemeClr>
                </a:solidFill>
                <a:latin typeface="メイリオ" panose="020B0604030504040204" pitchFamily="50" charset="-128"/>
                <a:ea typeface="メイリオ" panose="020B0604030504040204" pitchFamily="50" charset="-128"/>
              </a:rPr>
              <a:t>第</a:t>
            </a:r>
            <a:r>
              <a:rPr lang="en-US" altLang="ja-JP" sz="1400" dirty="0" smtClean="0">
                <a:solidFill>
                  <a:schemeClr val="accent2">
                    <a:lumMod val="75000"/>
                  </a:schemeClr>
                </a:solidFill>
                <a:latin typeface="メイリオ" panose="020B0604030504040204" pitchFamily="50" charset="-128"/>
                <a:ea typeface="メイリオ" panose="020B0604030504040204" pitchFamily="50" charset="-128"/>
              </a:rPr>
              <a:t>1</a:t>
            </a:r>
            <a:r>
              <a:rPr lang="ja-JP" altLang="en-US" sz="1400" dirty="0" smtClean="0">
                <a:solidFill>
                  <a:schemeClr val="accent2">
                    <a:lumMod val="75000"/>
                  </a:schemeClr>
                </a:solidFill>
                <a:latin typeface="メイリオ" panose="020B0604030504040204" pitchFamily="50" charset="-128"/>
                <a:ea typeface="メイリオ" panose="020B0604030504040204" pitchFamily="50" charset="-128"/>
              </a:rPr>
              <a:t>回部会（</a:t>
            </a:r>
            <a:r>
              <a:rPr lang="en-US" altLang="ja-JP" sz="1400" dirty="0" smtClean="0">
                <a:solidFill>
                  <a:schemeClr val="accent2">
                    <a:lumMod val="75000"/>
                  </a:schemeClr>
                </a:solidFill>
                <a:latin typeface="メイリオ" panose="020B0604030504040204" pitchFamily="50" charset="-128"/>
                <a:ea typeface="メイリオ" panose="020B0604030504040204" pitchFamily="50" charset="-128"/>
              </a:rPr>
              <a:t>6</a:t>
            </a:r>
            <a:r>
              <a:rPr lang="ja-JP" altLang="en-US" sz="1400" dirty="0" smtClean="0">
                <a:solidFill>
                  <a:schemeClr val="accent2">
                    <a:lumMod val="75000"/>
                  </a:schemeClr>
                </a:solidFill>
                <a:latin typeface="メイリオ" panose="020B0604030504040204" pitchFamily="50" charset="-128"/>
                <a:ea typeface="メイリオ" panose="020B0604030504040204" pitchFamily="50" charset="-128"/>
              </a:rPr>
              <a:t>月</a:t>
            </a:r>
            <a:r>
              <a:rPr lang="en-US" altLang="ja-JP" sz="1400" dirty="0" smtClean="0">
                <a:solidFill>
                  <a:schemeClr val="accent2">
                    <a:lumMod val="75000"/>
                  </a:schemeClr>
                </a:solidFill>
                <a:latin typeface="メイリオ" panose="020B0604030504040204" pitchFamily="50" charset="-128"/>
                <a:ea typeface="メイリオ" panose="020B0604030504040204" pitchFamily="50" charset="-128"/>
              </a:rPr>
              <a:t>29</a:t>
            </a:r>
            <a:r>
              <a:rPr lang="ja-JP" altLang="en-US" sz="1400" dirty="0" smtClean="0">
                <a:solidFill>
                  <a:schemeClr val="accent2">
                    <a:lumMod val="75000"/>
                  </a:schemeClr>
                </a:solidFill>
                <a:latin typeface="メイリオ" panose="020B0604030504040204" pitchFamily="50" charset="-128"/>
                <a:ea typeface="メイリオ" panose="020B0604030504040204" pitchFamily="50" charset="-128"/>
              </a:rPr>
              <a:t>日）資料抜粋</a:t>
            </a:r>
            <a:endParaRPr lang="ja-JP" altLang="en-US" sz="1400" dirty="0">
              <a:solidFill>
                <a:schemeClr val="accent2">
                  <a:lumMod val="75000"/>
                </a:schemeClr>
              </a:solidFill>
              <a:latin typeface="メイリオ" panose="020B0604030504040204" pitchFamily="50" charset="-128"/>
              <a:ea typeface="メイリオ" panose="020B0604030504040204" pitchFamily="50" charset="-128"/>
            </a:endParaRPr>
          </a:p>
        </p:txBody>
      </p:sp>
      <p:sp>
        <p:nvSpPr>
          <p:cNvPr id="15" name="コンテンツ プレースホルダー 3">
            <a:extLst>
              <a:ext uri="{FF2B5EF4-FFF2-40B4-BE49-F238E27FC236}">
                <a16:creationId xmlns:a16="http://schemas.microsoft.com/office/drawing/2014/main" id="{BC574EF9-7DC8-49F0-A65A-F107495290E4}"/>
              </a:ext>
            </a:extLst>
          </p:cNvPr>
          <p:cNvSpPr>
            <a:spLocks noGrp="1"/>
          </p:cNvSpPr>
          <p:nvPr>
            <p:ph sz="half" idx="1"/>
          </p:nvPr>
        </p:nvSpPr>
        <p:spPr>
          <a:xfrm>
            <a:off x="-59747" y="639402"/>
            <a:ext cx="8938863" cy="341920"/>
          </a:xfrm>
        </p:spPr>
        <p:txBody>
          <a:bodyPr>
            <a:noAutofit/>
          </a:bodyPr>
          <a:lstStyle/>
          <a:p>
            <a:pPr marL="0" indent="0">
              <a:lnSpc>
                <a:spcPts val="1800"/>
              </a:lnSpc>
              <a:spcBef>
                <a:spcPts val="0"/>
              </a:spcBef>
              <a:buNone/>
            </a:pPr>
            <a:r>
              <a:rPr lang="ja-JP" altLang="en-US" sz="1400" b="1" dirty="0">
                <a:latin typeface="メイリオ" panose="020B0604030504040204" pitchFamily="50" charset="-128"/>
                <a:ea typeface="メイリオ" panose="020B0604030504040204" pitchFamily="50" charset="-128"/>
              </a:rPr>
              <a:t>　</a:t>
            </a:r>
            <a:r>
              <a:rPr lang="ja-JP" altLang="en-US" sz="1600" b="1" dirty="0" smtClean="0">
                <a:latin typeface="メイリオ" panose="020B0604030504040204" pitchFamily="50" charset="-128"/>
                <a:ea typeface="メイリオ" panose="020B0604030504040204" pitchFamily="50" charset="-128"/>
              </a:rPr>
              <a:t>府条例で定める基準への適合（現状）</a:t>
            </a:r>
            <a:endParaRPr lang="ja-JP" altLang="en-US" sz="1600" b="1" dirty="0">
              <a:latin typeface="メイリオ" panose="020B0604030504040204" pitchFamily="50" charset="-128"/>
              <a:ea typeface="メイリオ" panose="020B0604030504040204" pitchFamily="50" charset="-128"/>
            </a:endParaRPr>
          </a:p>
          <a:p>
            <a:pPr marL="0" indent="0">
              <a:lnSpc>
                <a:spcPts val="1800"/>
              </a:lnSpc>
              <a:spcBef>
                <a:spcPts val="0"/>
              </a:spcBef>
              <a:buNone/>
            </a:pPr>
            <a:r>
              <a:rPr lang="ja-JP" altLang="en-US" sz="1400" b="1" dirty="0">
                <a:latin typeface="メイリオ" panose="020B0604030504040204" pitchFamily="50" charset="-128"/>
                <a:ea typeface="メイリオ" panose="020B0604030504040204" pitchFamily="50" charset="-128"/>
              </a:rPr>
              <a:t>  </a:t>
            </a:r>
          </a:p>
        </p:txBody>
      </p:sp>
    </p:spTree>
    <p:extLst>
      <p:ext uri="{BB962C8B-B14F-4D97-AF65-F5344CB8AC3E}">
        <p14:creationId xmlns:p14="http://schemas.microsoft.com/office/powerpoint/2010/main" val="30521394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0376" y="116892"/>
            <a:ext cx="4920659" cy="369332"/>
          </a:xfrm>
          <a:prstGeom prst="rect">
            <a:avLst/>
          </a:prstGeom>
        </p:spPr>
        <p:txBody>
          <a:bodyPr wrap="square">
            <a:spAutoFit/>
          </a:bodyPr>
          <a:lstStyle/>
          <a:p>
            <a:r>
              <a:rPr kumimoji="1" lang="ja-JP" altLang="en-US" dirty="0" smtClean="0">
                <a:ln>
                  <a:solidFill>
                    <a:schemeClr val="accent2"/>
                  </a:solidFill>
                </a:ln>
                <a:latin typeface="Meiryo UI" panose="020B0604030504040204" pitchFamily="50" charset="-128"/>
                <a:ea typeface="Meiryo UI" panose="020B0604030504040204" pitchFamily="50" charset="-128"/>
              </a:rPr>
              <a:t>法</a:t>
            </a:r>
            <a:r>
              <a:rPr kumimoji="1" lang="ja-JP" altLang="en-US" dirty="0">
                <a:ln>
                  <a:solidFill>
                    <a:schemeClr val="accent2"/>
                  </a:solidFill>
                </a:ln>
                <a:latin typeface="Meiryo UI" panose="020B0604030504040204" pitchFamily="50" charset="-128"/>
                <a:ea typeface="Meiryo UI" panose="020B0604030504040204" pitchFamily="50" charset="-128"/>
              </a:rPr>
              <a:t>規制による対象及び範囲拡大（非住宅）</a:t>
            </a:r>
          </a:p>
        </p:txBody>
      </p:sp>
      <p:cxnSp>
        <p:nvCxnSpPr>
          <p:cNvPr id="4" name="直線コネクタ 3"/>
          <p:cNvCxnSpPr/>
          <p:nvPr/>
        </p:nvCxnSpPr>
        <p:spPr>
          <a:xfrm flipV="1">
            <a:off x="30376" y="473722"/>
            <a:ext cx="9144000" cy="25757"/>
          </a:xfrm>
          <a:prstGeom prst="line">
            <a:avLst/>
          </a:prstGeom>
          <a:ln w="31750" cmpd="tri"/>
        </p:spPr>
        <p:style>
          <a:lnRef idx="3">
            <a:schemeClr val="accent2"/>
          </a:lnRef>
          <a:fillRef idx="0">
            <a:schemeClr val="accent2"/>
          </a:fillRef>
          <a:effectRef idx="2">
            <a:schemeClr val="accent2"/>
          </a:effectRef>
          <a:fontRef idx="minor">
            <a:schemeClr val="tx1"/>
          </a:fontRef>
        </p:style>
      </p:cxnSp>
      <p:sp>
        <p:nvSpPr>
          <p:cNvPr id="8" name="テキスト ボックス 7"/>
          <p:cNvSpPr txBox="1"/>
          <p:nvPr/>
        </p:nvSpPr>
        <p:spPr>
          <a:xfrm>
            <a:off x="0" y="550666"/>
            <a:ext cx="8749731" cy="584775"/>
          </a:xfrm>
          <a:prstGeom prst="rect">
            <a:avLst/>
          </a:prstGeom>
          <a:noFill/>
        </p:spPr>
        <p:txBody>
          <a:bodyPr wrap="square" rtlCol="0">
            <a:spAutoFit/>
          </a:bodyPr>
          <a:lstStyle/>
          <a:p>
            <a:r>
              <a:rPr kumimoji="1" lang="en-US" altLang="ja-JP"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現行</a:t>
            </a:r>
            <a:r>
              <a:rPr kumimoji="1" lang="en-US" altLang="ja-JP"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　　延べ面積</a:t>
            </a:r>
            <a:r>
              <a:rPr kumimoji="1" lang="en-US" altLang="ja-JP" sz="1600" dirty="0" smtClean="0">
                <a:latin typeface="Meiryo UI" panose="020B0604030504040204" pitchFamily="50" charset="-128"/>
                <a:ea typeface="Meiryo UI" panose="020B0604030504040204" pitchFamily="50" charset="-128"/>
              </a:rPr>
              <a:t>2,000</a:t>
            </a:r>
            <a:r>
              <a:rPr kumimoji="1" lang="ja-JP" altLang="en-US" sz="1600" dirty="0" smtClean="0">
                <a:latin typeface="Meiryo UI" panose="020B0604030504040204" pitchFamily="50" charset="-128"/>
                <a:ea typeface="Meiryo UI" panose="020B0604030504040204" pitchFamily="50" charset="-128"/>
              </a:rPr>
              <a:t>㎡以上の非住宅に対し、建築物省エネ法により一次エネルギー消費量を、</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府条例により外皮性能を義務化</a:t>
            </a:r>
            <a:endParaRPr kumimoji="1" lang="en-US" altLang="ja-JP" sz="1600" dirty="0" smtClean="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6258057" y="6559150"/>
            <a:ext cx="2402006" cy="246221"/>
          </a:xfrm>
          <a:prstGeom prst="rect">
            <a:avLst/>
          </a:prstGeom>
          <a:noFill/>
        </p:spPr>
        <p:txBody>
          <a:bodyPr wrap="square" rtlCol="0">
            <a:spAutoFit/>
          </a:bodyPr>
          <a:lstStyle/>
          <a:p>
            <a:pPr algn="r"/>
            <a:r>
              <a:rPr kumimoji="1" lang="ja-JP" altLang="en-US" sz="1000" b="1" dirty="0"/>
              <a:t>住宅まちづくり部</a:t>
            </a:r>
          </a:p>
        </p:txBody>
      </p:sp>
      <p:sp>
        <p:nvSpPr>
          <p:cNvPr id="12" name="スライド番号プレースホルダー 1"/>
          <p:cNvSpPr>
            <a:spLocks noGrp="1"/>
          </p:cNvSpPr>
          <p:nvPr>
            <p:ph type="sldNum" sz="quarter" idx="12"/>
          </p:nvPr>
        </p:nvSpPr>
        <p:spPr>
          <a:xfrm>
            <a:off x="8077416" y="6435269"/>
            <a:ext cx="984019" cy="365125"/>
          </a:xfrm>
        </p:spPr>
        <p:txBody>
          <a:bodyPr/>
          <a:lstStyle/>
          <a:p>
            <a:fld id="{139EBC2B-BF77-430A-B67D-4C5A4847E674}" type="slidenum">
              <a:rPr kumimoji="1" lang="ja-JP" altLang="en-US" sz="2400" smtClean="0"/>
              <a:t>4</a:t>
            </a:fld>
            <a:endParaRPr kumimoji="1" lang="ja-JP" altLang="en-US" sz="2400" dirty="0"/>
          </a:p>
        </p:txBody>
      </p:sp>
      <p:sp>
        <p:nvSpPr>
          <p:cNvPr id="16" name="テキスト ボックス 15"/>
          <p:cNvSpPr txBox="1"/>
          <p:nvPr/>
        </p:nvSpPr>
        <p:spPr>
          <a:xfrm>
            <a:off x="0" y="1008206"/>
            <a:ext cx="9144000" cy="5547673"/>
          </a:xfrm>
          <a:prstGeom prst="rect">
            <a:avLst/>
          </a:prstGeom>
          <a:noFill/>
          <a:ln>
            <a:noFill/>
            <a:prstDash val="dash"/>
          </a:ln>
        </p:spPr>
        <p:txBody>
          <a:bodyPr wrap="square" tIns="0" bIns="0" rtlCol="0">
            <a:spAutoFit/>
          </a:bodyPr>
          <a:lstStyle/>
          <a:p>
            <a:r>
              <a:rPr kumimoji="1" lang="en-US" altLang="ja-JP"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検討における論点</a:t>
            </a:r>
            <a:r>
              <a:rPr kumimoji="1" lang="en-US" altLang="ja-JP" sz="1600" dirty="0" smtClean="0">
                <a:latin typeface="Meiryo UI" panose="020B0604030504040204" pitchFamily="50" charset="-128"/>
                <a:ea typeface="Meiryo UI" panose="020B0604030504040204" pitchFamily="50" charset="-128"/>
              </a:rPr>
              <a:t>】</a:t>
            </a:r>
          </a:p>
          <a:p>
            <a:pPr>
              <a:lnSpc>
                <a:spcPts val="1800"/>
              </a:lnSpc>
            </a:pPr>
            <a:r>
              <a:rPr kumimoji="1" lang="ja-JP" altLang="en-US" sz="1600" dirty="0">
                <a:latin typeface="Meiryo UI" panose="020B0604030504040204" pitchFamily="50" charset="-128"/>
                <a:ea typeface="Meiryo UI" panose="020B0604030504040204" pitchFamily="50" charset="-128"/>
              </a:rPr>
              <a:t>　</a:t>
            </a:r>
            <a:r>
              <a:rPr kumimoji="1" lang="ja-JP" altLang="en-US" sz="1400" b="1" dirty="0" smtClean="0">
                <a:latin typeface="Meiryo UI" panose="020B0604030504040204" pitchFamily="50" charset="-128"/>
                <a:ea typeface="Meiryo UI" panose="020B0604030504040204" pitchFamily="50" charset="-128"/>
              </a:rPr>
              <a:t>論点１　府条例適合基準の建築基準関係規定化（建築の制限）</a:t>
            </a:r>
            <a:endParaRPr kumimoji="1" lang="en-US" altLang="ja-JP" sz="1400" b="1" dirty="0" smtClean="0">
              <a:latin typeface="Meiryo UI" panose="020B0604030504040204" pitchFamily="50" charset="-128"/>
              <a:ea typeface="Meiryo UI" panose="020B0604030504040204" pitchFamily="50" charset="-128"/>
            </a:endParaRPr>
          </a:p>
          <a:p>
            <a:pPr>
              <a:lnSpc>
                <a:spcPts val="700"/>
              </a:lnSpc>
            </a:pPr>
            <a:r>
              <a:rPr kumimoji="1" lang="ja-JP" altLang="en-US" sz="1200" dirty="0">
                <a:latin typeface="Meiryo UI" panose="020B0604030504040204" pitchFamily="50" charset="-128"/>
                <a:ea typeface="Meiryo UI" panose="020B0604030504040204" pitchFamily="50" charset="-128"/>
              </a:rPr>
              <a:t>　</a:t>
            </a:r>
            <a:r>
              <a:rPr kumimoji="1" lang="ja-JP" altLang="en-US" sz="1200" b="1" dirty="0" smtClean="0">
                <a:latin typeface="Meiryo UI" panose="020B0604030504040204" pitchFamily="50" charset="-128"/>
                <a:ea typeface="Meiryo UI" panose="020B0604030504040204" pitchFamily="50" charset="-128"/>
              </a:rPr>
              <a:t>　</a:t>
            </a:r>
            <a:endParaRPr kumimoji="1" lang="en-US" altLang="ja-JP" sz="1200" b="1" dirty="0" smtClean="0">
              <a:latin typeface="Meiryo UI" panose="020B0604030504040204" pitchFamily="50" charset="-128"/>
              <a:ea typeface="Meiryo UI" panose="020B0604030504040204" pitchFamily="50" charset="-128"/>
            </a:endParaRPr>
          </a:p>
          <a:p>
            <a:pPr>
              <a:lnSpc>
                <a:spcPts val="1440"/>
              </a:lnSpc>
              <a:spcBef>
                <a:spcPts val="600"/>
              </a:spcBef>
            </a:pPr>
            <a:r>
              <a:rPr kumimoji="1" lang="ja-JP" altLang="en-US" sz="1200" b="1" dirty="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課題</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 ①「大阪府地球温暖化対策実行計画」は、温室効果ガスの排出抑制等の施策を定めた計画であり、関係規定化することについては</a:t>
            </a:r>
            <a:endParaRPr kumimoji="1" lang="en-US" altLang="ja-JP" sz="1200" dirty="0" smtClean="0">
              <a:latin typeface="Meiryo UI" panose="020B0604030504040204" pitchFamily="50" charset="-128"/>
              <a:ea typeface="Meiryo UI" panose="020B0604030504040204" pitchFamily="50" charset="-128"/>
            </a:endParaRPr>
          </a:p>
          <a:p>
            <a:pPr>
              <a:lnSpc>
                <a:spcPts val="1440"/>
              </a:lnSpc>
              <a:spcBef>
                <a:spcPts val="200"/>
              </a:spcBef>
            </a:pPr>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調整が必要。</a:t>
            </a:r>
            <a:endParaRPr kumimoji="1" lang="en-US" altLang="ja-JP" sz="1200" dirty="0" smtClean="0">
              <a:latin typeface="Meiryo UI" panose="020B0604030504040204" pitchFamily="50" charset="-128"/>
              <a:ea typeface="Meiryo UI" panose="020B0604030504040204" pitchFamily="50" charset="-128"/>
            </a:endParaRPr>
          </a:p>
          <a:p>
            <a:pPr>
              <a:lnSpc>
                <a:spcPts val="1440"/>
              </a:lnSpc>
              <a:spcBef>
                <a:spcPts val="200"/>
              </a:spcBef>
            </a:pPr>
            <a:r>
              <a:rPr kumimoji="1" lang="ja-JP" altLang="en-US" sz="1200" dirty="0" smtClean="0">
                <a:latin typeface="Meiryo UI" panose="020B0604030504040204" pitchFamily="50" charset="-128"/>
                <a:ea typeface="Meiryo UI" panose="020B0604030504040204" pitchFamily="50" charset="-128"/>
              </a:rPr>
              <a:t>　　　　　　②現在の省エネ評価方法は、標準入力法とモデル建物法があり、簡便かつ費用面からモデル建物法による評価が多い。</a:t>
            </a:r>
            <a:endParaRPr kumimoji="1" lang="en-US" altLang="ja-JP" sz="1200" dirty="0" smtClean="0">
              <a:latin typeface="Meiryo UI" panose="020B0604030504040204" pitchFamily="50" charset="-128"/>
              <a:ea typeface="Meiryo UI" panose="020B0604030504040204" pitchFamily="50" charset="-128"/>
            </a:endParaRPr>
          </a:p>
          <a:p>
            <a:pPr>
              <a:lnSpc>
                <a:spcPts val="1440"/>
              </a:lnSpc>
              <a:spcBef>
                <a:spcPts val="200"/>
              </a:spcBef>
            </a:pPr>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モデル建物法では、エネルギー削減量を算出するためには</a:t>
            </a:r>
            <a:r>
              <a:rPr kumimoji="1" lang="ja-JP" altLang="en-US" sz="1200" dirty="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検討が必要。（定量的なエビデンスが出せない）</a:t>
            </a:r>
            <a:endParaRPr kumimoji="1" lang="en-US" altLang="ja-JP" sz="1200" dirty="0" smtClean="0">
              <a:latin typeface="Meiryo UI" panose="020B0604030504040204" pitchFamily="50" charset="-128"/>
              <a:ea typeface="Meiryo UI" panose="020B0604030504040204" pitchFamily="50" charset="-128"/>
            </a:endParaRPr>
          </a:p>
          <a:p>
            <a:pPr>
              <a:lnSpc>
                <a:spcPts val="1440"/>
              </a:lnSpc>
              <a:spcBef>
                <a:spcPts val="300"/>
              </a:spcBef>
            </a:pPr>
            <a:r>
              <a:rPr kumimoji="1" lang="ja-JP" altLang="en-US"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府独自の規制化においても課題②は同じ</a:t>
            </a:r>
            <a:endParaRPr kumimoji="1" lang="en-US" altLang="ja-JP" sz="1200" dirty="0">
              <a:latin typeface="Meiryo UI" panose="020B0604030504040204" pitchFamily="50" charset="-128"/>
              <a:ea typeface="Meiryo UI" panose="020B0604030504040204" pitchFamily="50" charset="-128"/>
            </a:endParaRPr>
          </a:p>
          <a:p>
            <a:pPr>
              <a:spcBef>
                <a:spcPts val="600"/>
              </a:spcBef>
            </a:pPr>
            <a:r>
              <a:rPr kumimoji="1" lang="ja-JP" altLang="en-US" sz="1200" dirty="0" smtClean="0">
                <a:latin typeface="Meiryo UI" panose="020B0604030504040204" pitchFamily="50" charset="-128"/>
                <a:ea typeface="Meiryo UI" panose="020B0604030504040204" pitchFamily="50" charset="-128"/>
              </a:rPr>
              <a:t>　　　　　　</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国技術的助言</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　抜粋（</a:t>
            </a:r>
            <a:r>
              <a:rPr kumimoji="1" lang="ja-JP" altLang="en-US" sz="1050" dirty="0">
                <a:latin typeface="Meiryo UI" panose="020B0604030504040204" pitchFamily="50" charset="-128"/>
                <a:ea typeface="Meiryo UI" panose="020B0604030504040204" pitchFamily="50" charset="-128"/>
              </a:rPr>
              <a:t>令和２年３月</a:t>
            </a:r>
            <a:r>
              <a:rPr kumimoji="1" lang="en-US" altLang="ja-JP" sz="1050" dirty="0">
                <a:latin typeface="Meiryo UI" panose="020B0604030504040204" pitchFamily="50" charset="-128"/>
                <a:ea typeface="Meiryo UI" panose="020B0604030504040204" pitchFamily="50" charset="-128"/>
              </a:rPr>
              <a:t>31</a:t>
            </a:r>
            <a:r>
              <a:rPr kumimoji="1" lang="ja-JP" altLang="en-US" sz="1050" dirty="0">
                <a:latin typeface="Meiryo UI" panose="020B0604030504040204" pitchFamily="50" charset="-128"/>
                <a:ea typeface="Meiryo UI" panose="020B0604030504040204" pitchFamily="50" charset="-128"/>
              </a:rPr>
              <a:t>日国住建環第</a:t>
            </a:r>
            <a:r>
              <a:rPr kumimoji="1" lang="en-US" altLang="ja-JP" sz="1050" dirty="0">
                <a:latin typeface="Meiryo UI" panose="020B0604030504040204" pitchFamily="50" charset="-128"/>
                <a:ea typeface="Meiryo UI" panose="020B0604030504040204" pitchFamily="50" charset="-128"/>
              </a:rPr>
              <a:t>274</a:t>
            </a:r>
            <a:r>
              <a:rPr kumimoji="1" lang="ja-JP" altLang="en-US" sz="1050" dirty="0" smtClean="0">
                <a:latin typeface="Meiryo UI" panose="020B0604030504040204" pitchFamily="50" charset="-128"/>
                <a:ea typeface="Meiryo UI" panose="020B0604030504040204" pitchFamily="50" charset="-128"/>
              </a:rPr>
              <a:t>号）　</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　　　　　　　地方</a:t>
            </a:r>
            <a:r>
              <a:rPr kumimoji="1" lang="ja-JP" altLang="en-US" sz="1050" dirty="0">
                <a:latin typeface="Meiryo UI" panose="020B0604030504040204" pitchFamily="50" charset="-128"/>
                <a:ea typeface="Meiryo UI" panose="020B0604030504040204" pitchFamily="50" charset="-128"/>
              </a:rPr>
              <a:t>の自然的社会的条件の特殊性により、省エネ基準のみによっては建築物の省エネ</a:t>
            </a:r>
            <a:r>
              <a:rPr kumimoji="1" lang="ja-JP" altLang="en-US" sz="1050" dirty="0" smtClean="0">
                <a:latin typeface="Meiryo UI" panose="020B0604030504040204" pitchFamily="50" charset="-128"/>
                <a:ea typeface="Meiryo UI" panose="020B0604030504040204" pitchFamily="50" charset="-128"/>
              </a:rPr>
              <a:t>性能の確保が困難な場合、法律に基づく条例で</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　　　　　　　　　省エネ基準に必要な事項を付加できる。</a:t>
            </a:r>
            <a:endParaRPr kumimoji="1" lang="en-US" altLang="ja-JP" sz="1050" dirty="0" smtClean="0">
              <a:latin typeface="Meiryo UI" panose="020B0604030504040204" pitchFamily="50" charset="-128"/>
              <a:ea typeface="Meiryo UI" panose="020B0604030504040204" pitchFamily="50" charset="-128"/>
            </a:endParaRPr>
          </a:p>
          <a:p>
            <a:pPr>
              <a:lnSpc>
                <a:spcPts val="300"/>
              </a:lnSpc>
            </a:pPr>
            <a:r>
              <a:rPr kumimoji="1" lang="ja-JP" altLang="en-US" sz="1050" dirty="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　　　　　　　</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　　　　　　　　　１．地方の自然的社会条件の特殊性の考え方</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rPr>
              <a:t> ・地域の区分（建築物エネルギー消費性能</a:t>
            </a:r>
            <a:r>
              <a:rPr kumimoji="1" lang="ja-JP" altLang="en-US" sz="1050" dirty="0" smtClean="0">
                <a:latin typeface="Meiryo UI" panose="020B0604030504040204" pitchFamily="50" charset="-128"/>
                <a:ea typeface="Meiryo UI" panose="020B0604030504040204" pitchFamily="50" charset="-128"/>
              </a:rPr>
              <a:t>基準等を</a:t>
            </a:r>
            <a:r>
              <a:rPr kumimoji="1" lang="ja-JP" altLang="en-US" sz="1050" dirty="0">
                <a:latin typeface="Meiryo UI" panose="020B0604030504040204" pitchFamily="50" charset="-128"/>
                <a:ea typeface="Meiryo UI" panose="020B0604030504040204" pitchFamily="50" charset="-128"/>
              </a:rPr>
              <a:t>定める省令における算出方法等に係る事項（平成</a:t>
            </a:r>
            <a:r>
              <a:rPr kumimoji="1" lang="en-US" altLang="ja-JP" sz="1050" dirty="0">
                <a:latin typeface="Meiryo UI" panose="020B0604030504040204" pitchFamily="50" charset="-128"/>
                <a:ea typeface="Meiryo UI" panose="020B0604030504040204" pitchFamily="50" charset="-128"/>
              </a:rPr>
              <a:t>28</a:t>
            </a:r>
            <a:r>
              <a:rPr kumimoji="1" lang="ja-JP" altLang="en-US" sz="1050" dirty="0" smtClean="0">
                <a:latin typeface="Meiryo UI" panose="020B0604030504040204" pitchFamily="50" charset="-128"/>
                <a:ea typeface="Meiryo UI" panose="020B0604030504040204" pitchFamily="50" charset="-128"/>
              </a:rPr>
              <a:t>年国土</a:t>
            </a:r>
            <a:r>
              <a:rPr kumimoji="1" lang="ja-JP" altLang="en-US" sz="1050" dirty="0">
                <a:latin typeface="Meiryo UI" panose="020B0604030504040204" pitchFamily="50" charset="-128"/>
                <a:ea typeface="Meiryo UI" panose="020B0604030504040204" pitchFamily="50" charset="-128"/>
              </a:rPr>
              <a:t>交通省告示第</a:t>
            </a:r>
            <a:r>
              <a:rPr kumimoji="1" lang="en-US" altLang="ja-JP" sz="1050" dirty="0">
                <a:latin typeface="Meiryo UI" panose="020B0604030504040204" pitchFamily="50" charset="-128"/>
                <a:ea typeface="Meiryo UI" panose="020B0604030504040204" pitchFamily="50" charset="-128"/>
              </a:rPr>
              <a:t>265</a:t>
            </a:r>
            <a:r>
              <a:rPr kumimoji="1" lang="ja-JP" altLang="en-US" sz="1050" dirty="0">
                <a:latin typeface="Meiryo UI" panose="020B0604030504040204" pitchFamily="50" charset="-128"/>
                <a:ea typeface="Meiryo UI" panose="020B0604030504040204" pitchFamily="50" charset="-128"/>
              </a:rPr>
              <a:t>号</a:t>
            </a:r>
            <a:r>
              <a:rPr kumimoji="1" lang="ja-JP" altLang="en-US" sz="1050" dirty="0" smtClean="0">
                <a:latin typeface="Meiryo UI" panose="020B0604030504040204" pitchFamily="50" charset="-128"/>
                <a:ea typeface="Meiryo UI" panose="020B0604030504040204" pitchFamily="50" charset="-128"/>
              </a:rPr>
              <a:t>）</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　　　　　　　　　　　別表</a:t>
            </a:r>
            <a:r>
              <a:rPr kumimoji="1" lang="ja-JP" altLang="en-US" sz="1050" dirty="0">
                <a:latin typeface="Meiryo UI" panose="020B0604030504040204" pitchFamily="50" charset="-128"/>
                <a:ea typeface="Meiryo UI" panose="020B0604030504040204" pitchFamily="50" charset="-128"/>
              </a:rPr>
              <a:t>第</a:t>
            </a:r>
            <a:r>
              <a:rPr kumimoji="1" lang="en-US" altLang="ja-JP" sz="1050" dirty="0">
                <a:latin typeface="Meiryo UI" panose="020B0604030504040204" pitchFamily="50" charset="-128"/>
                <a:ea typeface="Meiryo UI" panose="020B0604030504040204" pitchFamily="50" charset="-128"/>
              </a:rPr>
              <a:t>10</a:t>
            </a:r>
            <a:r>
              <a:rPr kumimoji="1" lang="ja-JP" altLang="en-US" sz="1050" dirty="0">
                <a:latin typeface="Meiryo UI" panose="020B0604030504040204" pitchFamily="50" charset="-128"/>
                <a:ea typeface="Meiryo UI" panose="020B0604030504040204" pitchFamily="50" charset="-128"/>
              </a:rPr>
              <a:t>に掲げる地域の区分をいう。）が同一である地方公共団体の区域内</a:t>
            </a:r>
            <a:r>
              <a:rPr kumimoji="1" lang="ja-JP" altLang="en-US" sz="1050" dirty="0" smtClean="0">
                <a:latin typeface="Meiryo UI" panose="020B0604030504040204" pitchFamily="50" charset="-128"/>
                <a:ea typeface="Meiryo UI" panose="020B0604030504040204" pitchFamily="50" charset="-128"/>
              </a:rPr>
              <a:t>において</a:t>
            </a:r>
            <a:r>
              <a:rPr kumimoji="1" lang="ja-JP" altLang="en-US" sz="1050" dirty="0">
                <a:latin typeface="Meiryo UI" panose="020B0604030504040204" pitchFamily="50" charset="-128"/>
                <a:ea typeface="Meiryo UI" panose="020B0604030504040204" pitchFamily="50" charset="-128"/>
              </a:rPr>
              <a:t>、標高差などにより気候条件にばらつきがある</a:t>
            </a:r>
            <a:r>
              <a:rPr kumimoji="1" lang="ja-JP" altLang="en-US" sz="1050" dirty="0" smtClean="0">
                <a:latin typeface="Meiryo UI" panose="020B0604030504040204" pitchFamily="50" charset="-128"/>
                <a:ea typeface="Meiryo UI" panose="020B0604030504040204" pitchFamily="50" charset="-128"/>
              </a:rPr>
              <a:t>場合</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　　　　　　　　　　　（参考資料７ </a:t>
            </a:r>
            <a:r>
              <a:rPr kumimoji="1" lang="en-US" altLang="ja-JP" sz="1050" dirty="0" smtClean="0">
                <a:latin typeface="Meiryo UI" panose="020B0604030504040204" pitchFamily="50" charset="-128"/>
                <a:ea typeface="Meiryo UI" panose="020B0604030504040204" pitchFamily="50" charset="-128"/>
              </a:rPr>
              <a:t>P4</a:t>
            </a:r>
            <a:r>
              <a:rPr kumimoji="1" lang="ja-JP" altLang="en-US" sz="1050" dirty="0" smtClean="0">
                <a:latin typeface="Meiryo UI" panose="020B0604030504040204" pitchFamily="50" charset="-128"/>
                <a:ea typeface="Meiryo UI" panose="020B0604030504040204" pitchFamily="50" charset="-128"/>
              </a:rPr>
              <a:t> 参照）</a:t>
            </a:r>
            <a:endParaRPr kumimoji="1" lang="ja-JP" altLang="en-US" sz="1050" dirty="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・地方公共団体の計画等において、建築物に関するエネルギー消費量の削減量等が定められている場合　</a:t>
            </a:r>
            <a:endParaRPr kumimoji="1" lang="en-US" altLang="ja-JP" sz="1050" dirty="0" smtClean="0">
              <a:latin typeface="Meiryo UI" panose="020B0604030504040204" pitchFamily="50" charset="-128"/>
              <a:ea typeface="Meiryo UI" panose="020B0604030504040204" pitchFamily="50" charset="-128"/>
            </a:endParaRPr>
          </a:p>
          <a:p>
            <a:pPr>
              <a:spcBef>
                <a:spcPts val="600"/>
              </a:spcBef>
            </a:pPr>
            <a:r>
              <a:rPr kumimoji="1" lang="ja-JP" altLang="en-US" sz="1400" dirty="0">
                <a:latin typeface="Meiryo UI" panose="020B0604030504040204" pitchFamily="50" charset="-128"/>
                <a:ea typeface="Meiryo UI" panose="020B0604030504040204" pitchFamily="50" charset="-128"/>
              </a:rPr>
              <a:t>　</a:t>
            </a:r>
            <a:r>
              <a:rPr kumimoji="1" lang="ja-JP" altLang="en-US" sz="1400" b="1" dirty="0" smtClean="0">
                <a:latin typeface="Meiryo UI" panose="020B0604030504040204" pitchFamily="50" charset="-128"/>
                <a:ea typeface="Meiryo UI" panose="020B0604030504040204" pitchFamily="50" charset="-128"/>
              </a:rPr>
              <a:t>論点２　対象範囲</a:t>
            </a:r>
            <a:endParaRPr kumimoji="1" lang="en-US" altLang="ja-JP" sz="1400" b="1"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〇現行</a:t>
            </a:r>
            <a:r>
              <a:rPr kumimoji="1" lang="ja-JP" altLang="en-US" sz="1200" dirty="0">
                <a:latin typeface="Meiryo UI" panose="020B0604030504040204" pitchFamily="50" charset="-128"/>
                <a:ea typeface="Meiryo UI" panose="020B0604030504040204" pitchFamily="50" charset="-128"/>
              </a:rPr>
              <a:t>の</a:t>
            </a:r>
            <a:r>
              <a:rPr kumimoji="1" lang="en-US" altLang="ja-JP" sz="1200" dirty="0">
                <a:latin typeface="Meiryo UI" panose="020B0604030504040204" pitchFamily="50" charset="-128"/>
                <a:ea typeface="Meiryo UI" panose="020B0604030504040204" pitchFamily="50" charset="-128"/>
              </a:rPr>
              <a:t>2,000</a:t>
            </a:r>
            <a:r>
              <a:rPr kumimoji="1" lang="ja-JP" altLang="en-US" sz="1200" dirty="0">
                <a:latin typeface="Meiryo UI" panose="020B0604030504040204" pitchFamily="50" charset="-128"/>
                <a:ea typeface="Meiryo UI" panose="020B0604030504040204" pitchFamily="50" charset="-128"/>
              </a:rPr>
              <a:t>㎡以上とする</a:t>
            </a:r>
            <a:r>
              <a:rPr kumimoji="1" lang="ja-JP" altLang="en-US" sz="1200" dirty="0" smtClean="0">
                <a:latin typeface="Meiryo UI" panose="020B0604030504040204" pitchFamily="50" charset="-128"/>
                <a:ea typeface="Meiryo UI" panose="020B0604030504040204" pitchFamily="50" charset="-128"/>
              </a:rPr>
              <a:t>か、法</a:t>
            </a:r>
            <a:r>
              <a:rPr kumimoji="1" lang="ja-JP" altLang="en-US" sz="1200" dirty="0">
                <a:latin typeface="Meiryo UI" panose="020B0604030504040204" pitchFamily="50" charset="-128"/>
                <a:ea typeface="Meiryo UI" panose="020B0604030504040204" pitchFamily="50" charset="-128"/>
              </a:rPr>
              <a:t>の義務化範囲の</a:t>
            </a:r>
            <a:r>
              <a:rPr kumimoji="1" lang="en-US" altLang="ja-JP" sz="1200" dirty="0">
                <a:latin typeface="Meiryo UI" panose="020B0604030504040204" pitchFamily="50" charset="-128"/>
                <a:ea typeface="Meiryo UI" panose="020B0604030504040204" pitchFamily="50" charset="-128"/>
              </a:rPr>
              <a:t>300</a:t>
            </a:r>
            <a:r>
              <a:rPr kumimoji="1" lang="ja-JP" altLang="en-US" sz="1200" dirty="0">
                <a:latin typeface="Meiryo UI" panose="020B0604030504040204" pitchFamily="50" charset="-128"/>
                <a:ea typeface="Meiryo UI" panose="020B0604030504040204" pitchFamily="50" charset="-128"/>
              </a:rPr>
              <a:t>㎡以上とする</a:t>
            </a:r>
            <a:r>
              <a:rPr kumimoji="1" lang="ja-JP" altLang="en-US" sz="1200" dirty="0" smtClean="0">
                <a:latin typeface="Meiryo UI" panose="020B0604030504040204" pitchFamily="50" charset="-128"/>
                <a:ea typeface="Meiryo UI" panose="020B0604030504040204" pitchFamily="50" charset="-128"/>
              </a:rPr>
              <a:t>か</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〇用途</a:t>
            </a:r>
            <a:r>
              <a:rPr kumimoji="1" lang="ja-JP" altLang="en-US" sz="1200" dirty="0">
                <a:latin typeface="Meiryo UI" panose="020B0604030504040204" pitchFamily="50" charset="-128"/>
                <a:ea typeface="Meiryo UI" panose="020B0604030504040204" pitchFamily="50" charset="-128"/>
              </a:rPr>
              <a:t>（事務所・店舗</a:t>
            </a:r>
            <a:r>
              <a:rPr kumimoji="1" lang="ja-JP" altLang="en-US" sz="1200" dirty="0" smtClean="0">
                <a:latin typeface="Meiryo UI" panose="020B0604030504040204" pitchFamily="50" charset="-128"/>
                <a:ea typeface="Meiryo UI" panose="020B0604030504040204" pitchFamily="50" charset="-128"/>
              </a:rPr>
              <a:t>など）により規制をするか</a:t>
            </a:r>
            <a:endParaRPr kumimoji="1" lang="en-US" altLang="ja-JP" sz="1200" dirty="0" smtClean="0">
              <a:latin typeface="Meiryo UI" panose="020B0604030504040204" pitchFamily="50" charset="-128"/>
              <a:ea typeface="Meiryo UI" panose="020B0604030504040204" pitchFamily="50" charset="-128"/>
            </a:endParaRPr>
          </a:p>
          <a:p>
            <a:pPr>
              <a:spcBef>
                <a:spcPts val="600"/>
              </a:spcBef>
            </a:pPr>
            <a:r>
              <a:rPr kumimoji="1" lang="ja-JP" altLang="en-US" sz="1400" b="1" dirty="0">
                <a:latin typeface="Meiryo UI" panose="020B0604030504040204" pitchFamily="50" charset="-128"/>
                <a:ea typeface="Meiryo UI" panose="020B0604030504040204" pitchFamily="50" charset="-128"/>
              </a:rPr>
              <a:t>　</a:t>
            </a:r>
            <a:r>
              <a:rPr kumimoji="1" lang="ja-JP" altLang="en-US" sz="1400" b="1" dirty="0" smtClean="0">
                <a:latin typeface="Meiryo UI" panose="020B0604030504040204" pitchFamily="50" charset="-128"/>
                <a:ea typeface="Meiryo UI" panose="020B0604030504040204" pitchFamily="50" charset="-128"/>
              </a:rPr>
              <a:t>論点３　付加する基準適合の事項</a:t>
            </a:r>
            <a:endParaRPr kumimoji="1" lang="en-US" altLang="ja-JP" sz="1400" b="1" dirty="0" smtClean="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〇一次</a:t>
            </a:r>
            <a:r>
              <a:rPr kumimoji="1" lang="ja-JP" altLang="en-US" sz="1200" dirty="0">
                <a:latin typeface="Meiryo UI" panose="020B0604030504040204" pitchFamily="50" charset="-128"/>
                <a:ea typeface="Meiryo UI" panose="020B0604030504040204" pitchFamily="50" charset="-128"/>
              </a:rPr>
              <a:t>エネルギー消費量（</a:t>
            </a:r>
            <a:r>
              <a:rPr kumimoji="1" lang="en-US" altLang="ja-JP" sz="1200" dirty="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BEI</a:t>
            </a:r>
            <a:r>
              <a:rPr kumimoji="1" lang="ja-JP" altLang="en-US" sz="1200" dirty="0">
                <a:latin typeface="Meiryo UI" panose="020B0604030504040204" pitchFamily="50" charset="-128"/>
                <a:ea typeface="Meiryo UI" panose="020B0604030504040204" pitchFamily="50" charset="-128"/>
              </a:rPr>
              <a:t>：</a:t>
            </a:r>
            <a:r>
              <a:rPr lang="en-US" altLang="ja-JP" sz="1200" dirty="0" smtClean="0"/>
              <a:t>Building </a:t>
            </a:r>
            <a:r>
              <a:rPr lang="en-US" altLang="ja-JP" sz="1200" dirty="0"/>
              <a:t>Energy</a:t>
            </a:r>
            <a:r>
              <a:rPr lang="ja-JP" altLang="en-US" sz="1200" dirty="0"/>
              <a:t> </a:t>
            </a:r>
            <a:r>
              <a:rPr lang="en-US" altLang="ja-JP" sz="1200" dirty="0" smtClean="0"/>
              <a:t>Index</a:t>
            </a:r>
            <a:r>
              <a:rPr lang="ja-JP" altLang="en-US" sz="1200" dirty="0" smtClean="0"/>
              <a:t>）</a:t>
            </a:r>
            <a:r>
              <a:rPr kumimoji="1" lang="ja-JP" altLang="en-US" sz="1200" dirty="0" smtClean="0">
                <a:latin typeface="Meiryo UI" panose="020B0604030504040204" pitchFamily="50" charset="-128"/>
                <a:ea typeface="Meiryo UI" panose="020B0604030504040204" pitchFamily="50" charset="-128"/>
              </a:rPr>
              <a:t>か、</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外皮性能（</a:t>
            </a:r>
            <a:r>
              <a:rPr kumimoji="1" lang="en-US" altLang="ja-JP" sz="1200" dirty="0" smtClean="0">
                <a:latin typeface="Meiryo UI" panose="020B0604030504040204" pitchFamily="50" charset="-128"/>
                <a:ea typeface="Meiryo UI" panose="020B0604030504040204" pitchFamily="50" charset="-128"/>
              </a:rPr>
              <a:t>BPI</a:t>
            </a:r>
            <a:r>
              <a:rPr kumimoji="1" lang="ja-JP" altLang="en-US" sz="1200" dirty="0" smtClean="0">
                <a:latin typeface="Meiryo UI" panose="020B0604030504040204" pitchFamily="50" charset="-128"/>
                <a:ea typeface="Meiryo UI" panose="020B0604030504040204" pitchFamily="50" charset="-128"/>
              </a:rPr>
              <a:t>：</a:t>
            </a:r>
            <a:r>
              <a:rPr lang="en-US" altLang="ja-JP" sz="1200" dirty="0" smtClean="0"/>
              <a:t> </a:t>
            </a:r>
            <a:r>
              <a:rPr lang="en-US" altLang="ja-JP" sz="1200" dirty="0"/>
              <a:t>Building PAL </a:t>
            </a:r>
            <a:r>
              <a:rPr lang="en-US" altLang="ja-JP" sz="1200" dirty="0" smtClean="0"/>
              <a:t>Index</a:t>
            </a:r>
            <a:r>
              <a:rPr kumimoji="1" lang="ja-JP" altLang="en-US" sz="1200" dirty="0" smtClean="0">
                <a:latin typeface="Meiryo UI" panose="020B0604030504040204" pitchFamily="50" charset="-128"/>
                <a:ea typeface="Meiryo UI" panose="020B0604030504040204" pitchFamily="50" charset="-128"/>
              </a:rPr>
              <a:t>）か（参考資料</a:t>
            </a:r>
            <a:r>
              <a:rPr kumimoji="1" lang="en-US" altLang="ja-JP" sz="1200" smtClean="0">
                <a:latin typeface="Meiryo UI" panose="020B0604030504040204" pitchFamily="50" charset="-128"/>
                <a:ea typeface="Meiryo UI" panose="020B0604030504040204" pitchFamily="50" charset="-128"/>
              </a:rPr>
              <a:t>7</a:t>
            </a:r>
            <a:r>
              <a:rPr kumimoji="1" lang="ja-JP" altLang="en-US"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P.5</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P.6)</a:t>
            </a: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〇省エネの費用対効果の検証（参考資料</a:t>
            </a:r>
            <a:r>
              <a:rPr kumimoji="1" lang="en-US" altLang="ja-JP" sz="1200" dirty="0">
                <a:latin typeface="Meiryo UI" panose="020B0604030504040204" pitchFamily="50" charset="-128"/>
                <a:ea typeface="Meiryo UI" panose="020B0604030504040204" pitchFamily="50" charset="-128"/>
              </a:rPr>
              <a:t>7</a:t>
            </a:r>
            <a:r>
              <a:rPr kumimoji="1" lang="ja-JP" altLang="en-US"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P.9~P.11</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外皮性能を規定化してもモデル建物法ではエネルギー削減量が</a:t>
            </a:r>
            <a:r>
              <a:rPr kumimoji="1" lang="ja-JP" altLang="en-US" sz="1200" dirty="0">
                <a:latin typeface="Meiryo UI" panose="020B0604030504040204" pitchFamily="50" charset="-128"/>
                <a:ea typeface="Meiryo UI" panose="020B0604030504040204" pitchFamily="50" charset="-128"/>
              </a:rPr>
              <a:t>出</a:t>
            </a:r>
            <a:r>
              <a:rPr kumimoji="1" lang="ja-JP" altLang="en-US" sz="1200" dirty="0" smtClean="0">
                <a:latin typeface="Meiryo UI" panose="020B0604030504040204" pitchFamily="50" charset="-128"/>
                <a:ea typeface="Meiryo UI" panose="020B0604030504040204" pitchFamily="50" charset="-128"/>
              </a:rPr>
              <a:t>ないのが実状</a:t>
            </a:r>
            <a:endParaRPr kumimoji="1" lang="en-US" altLang="ja-JP" sz="1200" dirty="0" smtClean="0">
              <a:latin typeface="Meiryo UI" panose="020B0604030504040204" pitchFamily="50" charset="-128"/>
              <a:ea typeface="Meiryo UI" panose="020B0604030504040204" pitchFamily="50" charset="-128"/>
            </a:endParaRPr>
          </a:p>
          <a:p>
            <a:pPr>
              <a:spcBef>
                <a:spcPts val="300"/>
              </a:spcBef>
            </a:pPr>
            <a:r>
              <a:rPr kumimoji="1" lang="ja-JP" altLang="en-US" b="1" dirty="0">
                <a:latin typeface="Meiryo UI" panose="020B0604030504040204" pitchFamily="50" charset="-128"/>
                <a:ea typeface="Meiryo UI" panose="020B0604030504040204" pitchFamily="50" charset="-128"/>
              </a:rPr>
              <a:t>　</a:t>
            </a:r>
            <a:r>
              <a:rPr kumimoji="1" lang="ja-JP" altLang="en-US" sz="1400" b="1" dirty="0" smtClean="0">
                <a:latin typeface="Meiryo UI" panose="020B0604030504040204" pitchFamily="50" charset="-128"/>
                <a:ea typeface="Meiryo UI" panose="020B0604030504040204" pitchFamily="50" charset="-128"/>
              </a:rPr>
              <a:t>論点４　基準の設定</a:t>
            </a:r>
            <a:endParaRPr kumimoji="1" lang="en-US" altLang="ja-JP" sz="1400" b="1" dirty="0">
              <a:latin typeface="Meiryo UI" panose="020B0604030504040204" pitchFamily="50" charset="-128"/>
              <a:ea typeface="Meiryo UI" panose="020B0604030504040204" pitchFamily="50" charset="-128"/>
            </a:endParaRPr>
          </a:p>
          <a:p>
            <a:pPr>
              <a:lnSpc>
                <a:spcPts val="1600"/>
              </a:lnSpc>
            </a:pPr>
            <a:r>
              <a:rPr kumimoji="1" lang="ja-JP" altLang="en-US" sz="140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〇省エネ</a:t>
            </a:r>
            <a:r>
              <a:rPr kumimoji="1" lang="ja-JP" altLang="en-US" sz="1200" dirty="0">
                <a:latin typeface="Meiryo UI" panose="020B0604030504040204" pitchFamily="50" charset="-128"/>
                <a:ea typeface="Meiryo UI" panose="020B0604030504040204" pitchFamily="50" charset="-128"/>
              </a:rPr>
              <a:t>基準</a:t>
            </a:r>
            <a:r>
              <a:rPr kumimoji="1" lang="ja-JP" altLang="en-US" sz="1200" dirty="0" smtClean="0">
                <a:latin typeface="Meiryo UI" panose="020B0604030504040204" pitchFamily="50" charset="-128"/>
                <a:ea typeface="Meiryo UI" panose="020B0604030504040204" pitchFamily="50" charset="-128"/>
              </a:rPr>
              <a:t>である</a:t>
            </a:r>
            <a:r>
              <a:rPr kumimoji="1" lang="en-US" altLang="ja-JP" sz="1200" dirty="0" smtClean="0">
                <a:latin typeface="Meiryo UI" panose="020B0604030504040204" pitchFamily="50" charset="-128"/>
                <a:ea typeface="Meiryo UI" panose="020B0604030504040204" pitchFamily="50" charset="-128"/>
              </a:rPr>
              <a:t>BEI</a:t>
            </a:r>
            <a:r>
              <a:rPr kumimoji="1" lang="ja-JP" altLang="en-US"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1.0</a:t>
            </a:r>
            <a:r>
              <a:rPr kumimoji="1" lang="ja-JP" altLang="en-US" sz="1200" dirty="0" smtClean="0">
                <a:latin typeface="Meiryo UI" panose="020B0604030504040204" pitchFamily="50" charset="-128"/>
                <a:ea typeface="Meiryo UI" panose="020B0604030504040204" pitchFamily="50" charset="-128"/>
              </a:rPr>
              <a:t>以下、</a:t>
            </a:r>
            <a:r>
              <a:rPr kumimoji="1" lang="en-US" altLang="ja-JP" sz="1200" dirty="0" smtClean="0">
                <a:latin typeface="Meiryo UI" panose="020B0604030504040204" pitchFamily="50" charset="-128"/>
                <a:ea typeface="Meiryo UI" panose="020B0604030504040204" pitchFamily="50" charset="-128"/>
              </a:rPr>
              <a:t>BPI</a:t>
            </a:r>
            <a:r>
              <a:rPr kumimoji="1" lang="ja-JP" altLang="en-US"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1.0</a:t>
            </a:r>
            <a:r>
              <a:rPr kumimoji="1" lang="ja-JP" altLang="en-US" sz="1200" dirty="0" smtClean="0">
                <a:latin typeface="Meiryo UI" panose="020B0604030504040204" pitchFamily="50" charset="-128"/>
                <a:ea typeface="Meiryo UI" panose="020B0604030504040204" pitchFamily="50" charset="-128"/>
              </a:rPr>
              <a:t>以下をどう設定するか</a:t>
            </a:r>
            <a:endParaRPr kumimoji="1" lang="en-US" altLang="ja-JP" sz="1200" dirty="0" smtClean="0">
              <a:latin typeface="Meiryo UI" panose="020B0604030504040204" pitchFamily="50" charset="-128"/>
              <a:ea typeface="Meiryo UI" panose="020B0604030504040204" pitchFamily="50" charset="-128"/>
            </a:endParaRPr>
          </a:p>
        </p:txBody>
      </p:sp>
      <p:sp>
        <p:nvSpPr>
          <p:cNvPr id="2" name="正方形/長方形 1"/>
          <p:cNvSpPr/>
          <p:nvPr/>
        </p:nvSpPr>
        <p:spPr>
          <a:xfrm>
            <a:off x="614048" y="2718066"/>
            <a:ext cx="8046015" cy="137804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6808908" y="4942352"/>
            <a:ext cx="2123737" cy="1061829"/>
          </a:xfrm>
          <a:prstGeom prst="rect">
            <a:avLst/>
          </a:prstGeom>
          <a:noFill/>
          <a:ln>
            <a:noFill/>
          </a:ln>
        </p:spPr>
        <p:txBody>
          <a:bodyPr wrap="square" rtlCol="0">
            <a:spAutoFit/>
          </a:bodyPr>
          <a:lstStyle/>
          <a:p>
            <a:r>
              <a:rPr kumimoji="1" lang="ja-JP" altLang="en-US" sz="1050" dirty="0">
                <a:latin typeface="Meiryo UI" panose="020B0604030504040204" pitchFamily="50" charset="-128"/>
                <a:ea typeface="Meiryo UI" panose="020B0604030504040204" pitchFamily="50" charset="-128"/>
              </a:rPr>
              <a:t>（参考）</a:t>
            </a:r>
          </a:p>
          <a:p>
            <a:r>
              <a:rPr kumimoji="1" lang="ja-JP" altLang="en-US" sz="1050" dirty="0" smtClean="0">
                <a:latin typeface="Meiryo UI" panose="020B0604030504040204" pitchFamily="50" charset="-128"/>
                <a:ea typeface="Meiryo UI" panose="020B0604030504040204" pitchFamily="50" charset="-128"/>
              </a:rPr>
              <a:t>　認定制度の省エネ基準</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〇低炭素建築物認定　　</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　　</a:t>
            </a:r>
            <a:r>
              <a:rPr kumimoji="1" lang="en-US" altLang="ja-JP" sz="1050" dirty="0" smtClean="0">
                <a:latin typeface="Meiryo UI" panose="020B0604030504040204" pitchFamily="50" charset="-128"/>
                <a:ea typeface="Meiryo UI" panose="020B0604030504040204" pitchFamily="50" charset="-128"/>
              </a:rPr>
              <a:t>BEI</a:t>
            </a:r>
            <a:r>
              <a:rPr kumimoji="1" lang="ja-JP" altLang="en-US" sz="1050" dirty="0" smtClean="0">
                <a:latin typeface="Meiryo UI" panose="020B0604030504040204" pitchFamily="50" charset="-128"/>
                <a:ea typeface="Meiryo UI" panose="020B0604030504040204" pitchFamily="50" charset="-128"/>
              </a:rPr>
              <a:t>≦</a:t>
            </a:r>
            <a:r>
              <a:rPr kumimoji="1" lang="en-US" altLang="ja-JP" sz="1050" dirty="0" smtClean="0">
                <a:latin typeface="Meiryo UI" panose="020B0604030504040204" pitchFamily="50" charset="-128"/>
                <a:ea typeface="Meiryo UI" panose="020B0604030504040204" pitchFamily="50" charset="-128"/>
              </a:rPr>
              <a:t>0.9</a:t>
            </a:r>
            <a:r>
              <a:rPr kumimoji="1" lang="ja-JP" altLang="en-US" sz="1050" dirty="0" err="1">
                <a:latin typeface="Meiryo UI" panose="020B0604030504040204" pitchFamily="50" charset="-128"/>
                <a:ea typeface="Meiryo UI" panose="020B0604030504040204" pitchFamily="50" charset="-128"/>
              </a:rPr>
              <a:t>　</a:t>
            </a:r>
            <a:r>
              <a:rPr kumimoji="1" lang="en-US" altLang="ja-JP" sz="1050" dirty="0" smtClean="0">
                <a:latin typeface="Meiryo UI" panose="020B0604030504040204" pitchFamily="50" charset="-128"/>
                <a:ea typeface="Meiryo UI" panose="020B0604030504040204" pitchFamily="50" charset="-128"/>
              </a:rPr>
              <a:t>BPI</a:t>
            </a:r>
            <a:r>
              <a:rPr kumimoji="1" lang="ja-JP" altLang="en-US" sz="1050" dirty="0" smtClean="0">
                <a:latin typeface="Meiryo UI" panose="020B0604030504040204" pitchFamily="50" charset="-128"/>
                <a:ea typeface="Meiryo UI" panose="020B0604030504040204" pitchFamily="50" charset="-128"/>
              </a:rPr>
              <a:t>≦</a:t>
            </a:r>
            <a:r>
              <a:rPr kumimoji="1" lang="en-US" altLang="ja-JP" sz="1050" dirty="0" smtClean="0">
                <a:latin typeface="Meiryo UI" panose="020B0604030504040204" pitchFamily="50" charset="-128"/>
                <a:ea typeface="Meiryo UI" panose="020B0604030504040204" pitchFamily="50" charset="-128"/>
              </a:rPr>
              <a:t>1.0</a:t>
            </a:r>
          </a:p>
          <a:p>
            <a:r>
              <a:rPr kumimoji="1" lang="ja-JP" altLang="en-US" sz="1050" dirty="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〇性能向上計画認定</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非住宅</a:t>
            </a:r>
            <a:r>
              <a:rPr kumimoji="1" lang="en-US" altLang="ja-JP" sz="1050" dirty="0" smtClean="0">
                <a:latin typeface="Meiryo UI" panose="020B0604030504040204" pitchFamily="50" charset="-128"/>
                <a:ea typeface="Meiryo UI" panose="020B0604030504040204" pitchFamily="50" charset="-128"/>
              </a:rPr>
              <a:t>BEI</a:t>
            </a:r>
            <a:r>
              <a:rPr kumimoji="1" lang="ja-JP" altLang="en-US" sz="1050" dirty="0">
                <a:latin typeface="Meiryo UI" panose="020B0604030504040204" pitchFamily="50" charset="-128"/>
                <a:ea typeface="Meiryo UI" panose="020B0604030504040204" pitchFamily="50" charset="-128"/>
              </a:rPr>
              <a:t>≦</a:t>
            </a:r>
            <a:r>
              <a:rPr kumimoji="1" lang="en-US" altLang="ja-JP" sz="1050" dirty="0" smtClean="0">
                <a:latin typeface="Meiryo UI" panose="020B0604030504040204" pitchFamily="50" charset="-128"/>
                <a:ea typeface="Meiryo UI" panose="020B0604030504040204" pitchFamily="50" charset="-128"/>
              </a:rPr>
              <a:t>0.8</a:t>
            </a:r>
            <a:r>
              <a:rPr kumimoji="1" lang="ja-JP" altLang="en-US" sz="1050" dirty="0">
                <a:latin typeface="Meiryo UI" panose="020B0604030504040204" pitchFamily="50" charset="-128"/>
                <a:ea typeface="Meiryo UI" panose="020B0604030504040204" pitchFamily="50" charset="-128"/>
              </a:rPr>
              <a:t>　</a:t>
            </a:r>
            <a:r>
              <a:rPr kumimoji="1" lang="en-US" altLang="ja-JP" sz="1050" dirty="0" smtClean="0">
                <a:latin typeface="Meiryo UI" panose="020B0604030504040204" pitchFamily="50" charset="-128"/>
                <a:ea typeface="Meiryo UI" panose="020B0604030504040204" pitchFamily="50" charset="-128"/>
              </a:rPr>
              <a:t>BPI</a:t>
            </a:r>
            <a:r>
              <a:rPr kumimoji="1" lang="ja-JP" altLang="en-US" sz="1050" dirty="0" smtClean="0">
                <a:latin typeface="Meiryo UI" panose="020B0604030504040204" pitchFamily="50" charset="-128"/>
                <a:ea typeface="Meiryo UI" panose="020B0604030504040204" pitchFamily="50" charset="-128"/>
              </a:rPr>
              <a:t>≦</a:t>
            </a:r>
            <a:r>
              <a:rPr kumimoji="1" lang="en-US" altLang="ja-JP" sz="1050" dirty="0" smtClean="0">
                <a:latin typeface="Meiryo UI" panose="020B0604030504040204" pitchFamily="50" charset="-128"/>
                <a:ea typeface="Meiryo UI" panose="020B0604030504040204" pitchFamily="50" charset="-128"/>
              </a:rPr>
              <a:t>1.0</a:t>
            </a:r>
          </a:p>
        </p:txBody>
      </p:sp>
    </p:spTree>
    <p:extLst>
      <p:ext uri="{BB962C8B-B14F-4D97-AF65-F5344CB8AC3E}">
        <p14:creationId xmlns:p14="http://schemas.microsoft.com/office/powerpoint/2010/main" val="2919587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04049941-4BD7-40A7-B1E3-98C4076883AF}"/>
              </a:ext>
            </a:extLst>
          </p:cNvPr>
          <p:cNvSpPr txBox="1"/>
          <p:nvPr/>
        </p:nvSpPr>
        <p:spPr>
          <a:xfrm>
            <a:off x="-482353" y="2093449"/>
            <a:ext cx="9149665" cy="369332"/>
          </a:xfrm>
          <a:prstGeom prst="rect">
            <a:avLst/>
          </a:prstGeom>
          <a:noFill/>
        </p:spPr>
        <p:txBody>
          <a:bodyPr wrap="square" rtlCol="0">
            <a:spAutoFit/>
          </a:bodyPr>
          <a:lstStyle/>
          <a:p>
            <a:pPr indent="229235"/>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600" b="1"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kern="100" dirty="0" smtClean="0">
                <a:latin typeface="Meiryo UI" panose="020B0604030504040204" pitchFamily="50" charset="-128"/>
                <a:ea typeface="Meiryo UI" panose="020B0604030504040204" pitchFamily="50" charset="-128"/>
                <a:cs typeface="Times New Roman" panose="02020603050405020304" pitchFamily="18" charset="0"/>
              </a:rPr>
              <a:t>検討イメージ</a:t>
            </a:r>
            <a:r>
              <a:rPr lang="en-US" altLang="ja-JP" sz="1600" b="1"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b="1" kern="100" dirty="0">
                <a:latin typeface="Meiryo UI" panose="020B0604030504040204" pitchFamily="50" charset="-128"/>
                <a:ea typeface="Meiryo UI" panose="020B0604030504040204" pitchFamily="50" charset="-128"/>
                <a:cs typeface="Times New Roman" panose="02020603050405020304" pitchFamily="18" charset="0"/>
              </a:rPr>
              <a:t>　</a:t>
            </a:r>
          </a:p>
        </p:txBody>
      </p:sp>
      <p:cxnSp>
        <p:nvCxnSpPr>
          <p:cNvPr id="4" name="直線コネクタ 3">
            <a:extLst>
              <a:ext uri="{FF2B5EF4-FFF2-40B4-BE49-F238E27FC236}">
                <a16:creationId xmlns:a16="http://schemas.microsoft.com/office/drawing/2014/main" id="{770D4D13-C27E-49C1-9919-BF9A510EFE4C}"/>
              </a:ext>
            </a:extLst>
          </p:cNvPr>
          <p:cNvCxnSpPr/>
          <p:nvPr/>
        </p:nvCxnSpPr>
        <p:spPr>
          <a:xfrm flipV="1">
            <a:off x="0" y="464722"/>
            <a:ext cx="9144000" cy="25757"/>
          </a:xfrm>
          <a:prstGeom prst="line">
            <a:avLst/>
          </a:prstGeom>
          <a:ln w="31750" cmpd="tri"/>
        </p:spPr>
        <p:style>
          <a:lnRef idx="3">
            <a:schemeClr val="accent2"/>
          </a:lnRef>
          <a:fillRef idx="0">
            <a:schemeClr val="accent2"/>
          </a:fillRef>
          <a:effectRef idx="2">
            <a:schemeClr val="accent2"/>
          </a:effectRef>
          <a:fontRef idx="minor">
            <a:schemeClr val="tx1"/>
          </a:fontRef>
        </p:style>
      </p:cxnSp>
      <p:sp>
        <p:nvSpPr>
          <p:cNvPr id="9" name="テキスト ボックス 8">
            <a:extLst>
              <a:ext uri="{FF2B5EF4-FFF2-40B4-BE49-F238E27FC236}">
                <a16:creationId xmlns:a16="http://schemas.microsoft.com/office/drawing/2014/main" id="{E2B212BB-C153-4B66-B193-DC217466D71D}"/>
              </a:ext>
            </a:extLst>
          </p:cNvPr>
          <p:cNvSpPr txBox="1"/>
          <p:nvPr/>
        </p:nvSpPr>
        <p:spPr>
          <a:xfrm>
            <a:off x="289168" y="2261451"/>
            <a:ext cx="9217613" cy="856712"/>
          </a:xfrm>
          <a:prstGeom prst="rect">
            <a:avLst/>
          </a:prstGeom>
          <a:noFill/>
          <a:ln>
            <a:noFill/>
          </a:ln>
        </p:spPr>
        <p:txBody>
          <a:bodyPr wrap="square" rtlCol="0" anchor="ctr">
            <a:noAutofit/>
          </a:bodyPr>
          <a:lstStyle/>
          <a:p>
            <a:r>
              <a:rPr lang="ja-JP" altLang="en-US" sz="1400" b="1"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戸当たり住戸面積が平均</a:t>
            </a:r>
            <a:r>
              <a:rPr lang="en-US" altLang="ja-JP" sz="1400" b="1"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75㎡</a:t>
            </a:r>
            <a:r>
              <a:rPr lang="ja-JP" altLang="en-US" sz="1400" b="1"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以上（</a:t>
            </a:r>
            <a:r>
              <a:rPr lang="en-US" altLang="ja-JP" sz="1400" b="1"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400" b="1"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）かつ一棟あたり一定規模の住戸数以上の住棟に対し、</a:t>
            </a:r>
            <a:endParaRPr lang="en-US" altLang="ja-JP" sz="1400" b="1"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a:p>
            <a:r>
              <a:rPr lang="ja-JP" altLang="en-US" sz="1400" b="1"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外皮及び一次エネルギー消費量を適合義務化</a:t>
            </a:r>
            <a:endParaRPr lang="en-US" altLang="ja-JP" sz="1400" b="1"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7" name="テキスト ボックス 16"/>
          <p:cNvSpPr txBox="1"/>
          <p:nvPr/>
        </p:nvSpPr>
        <p:spPr>
          <a:xfrm>
            <a:off x="7675222" y="6570517"/>
            <a:ext cx="1187355"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rPr>
              <a:t>住宅まちづくり部</a:t>
            </a:r>
          </a:p>
        </p:txBody>
      </p:sp>
      <p:sp>
        <p:nvSpPr>
          <p:cNvPr id="18" name="スライド番号プレースホルダー 1"/>
          <p:cNvSpPr>
            <a:spLocks noGrp="1"/>
          </p:cNvSpPr>
          <p:nvPr>
            <p:ph type="sldNum" sz="quarter" idx="12"/>
          </p:nvPr>
        </p:nvSpPr>
        <p:spPr>
          <a:xfrm>
            <a:off x="8077416" y="6435269"/>
            <a:ext cx="984019" cy="365125"/>
          </a:xfrm>
        </p:spPr>
        <p:txBody>
          <a:bodyPr/>
          <a:lstStyle/>
          <a:p>
            <a:fld id="{139EBC2B-BF77-430A-B67D-4C5A4847E674}" type="slidenum">
              <a:rPr kumimoji="1" lang="ja-JP" altLang="en-US" sz="2400" smtClean="0"/>
              <a:t>5</a:t>
            </a:fld>
            <a:endParaRPr kumimoji="1" lang="ja-JP" altLang="en-US" sz="2400" dirty="0"/>
          </a:p>
        </p:txBody>
      </p:sp>
      <p:sp>
        <p:nvSpPr>
          <p:cNvPr id="2" name="正方形/長方形 1"/>
          <p:cNvSpPr/>
          <p:nvPr/>
        </p:nvSpPr>
        <p:spPr>
          <a:xfrm>
            <a:off x="108322" y="2417204"/>
            <a:ext cx="8875839" cy="385098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E2B212BB-C153-4B66-B193-DC217466D71D}"/>
              </a:ext>
            </a:extLst>
          </p:cNvPr>
          <p:cNvSpPr txBox="1"/>
          <p:nvPr/>
        </p:nvSpPr>
        <p:spPr>
          <a:xfrm>
            <a:off x="424869" y="2940853"/>
            <a:ext cx="8294259" cy="753156"/>
          </a:xfrm>
          <a:prstGeom prst="rect">
            <a:avLst/>
          </a:prstGeom>
          <a:noFill/>
          <a:ln>
            <a:solidFill>
              <a:schemeClr val="tx1"/>
            </a:solidFill>
            <a:prstDash val="dash"/>
          </a:ln>
        </p:spPr>
        <p:txBody>
          <a:bodyPr wrap="square" rtlCol="0" anchor="ctr">
            <a:noAutofit/>
          </a:bodyPr>
          <a:lstStyle/>
          <a:p>
            <a:r>
              <a:rPr lang="ja-JP" altLang="en-US" sz="12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a:t>
            </a:r>
            <a:r>
              <a:rPr lang="en-US" altLang="ja-JP" sz="12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200" b="1"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戸</a:t>
            </a:r>
            <a:r>
              <a:rPr lang="ja-JP" altLang="en-US" sz="1200" b="1"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当たり住戸面積</a:t>
            </a:r>
            <a:r>
              <a:rPr lang="en-US" altLang="ja-JP" sz="1200" b="1"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75㎡</a:t>
            </a:r>
            <a:r>
              <a:rPr lang="ja-JP" altLang="en-US" sz="1200" b="1"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の考え方</a:t>
            </a:r>
            <a:endParaRPr lang="en-US" altLang="ja-JP" sz="1200" b="1" dirty="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a:p>
            <a:r>
              <a:rPr lang="ja-JP" altLang="en-US" sz="12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0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３大都市圏における分譲マンションの住み替え前後の</a:t>
            </a:r>
            <a:r>
              <a:rPr lang="ja-JP" altLang="en-US" sz="10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平均延べ床面積</a:t>
            </a:r>
            <a:r>
              <a:rPr lang="ja-JP" altLang="en-US" sz="10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を参考（平成</a:t>
            </a:r>
            <a:r>
              <a:rPr lang="en-US" altLang="ja-JP" sz="10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30</a:t>
            </a:r>
            <a:r>
              <a:rPr lang="ja-JP" altLang="en-US" sz="10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年度住宅市場動向調査</a:t>
            </a:r>
            <a:r>
              <a:rPr lang="ja-JP" altLang="en-US" sz="10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資料国土</a:t>
            </a:r>
            <a:r>
              <a:rPr lang="ja-JP" altLang="en-US" sz="10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交通省住宅局作成</a:t>
            </a:r>
            <a:r>
              <a:rPr lang="ja-JP" altLang="en-US" sz="10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a:t>
            </a:r>
            <a:endParaRPr lang="en-US" altLang="ja-JP" sz="10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a:p>
            <a:r>
              <a:rPr lang="ja-JP" altLang="en-US" sz="10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　　　　また</a:t>
            </a:r>
            <a:r>
              <a:rPr lang="ja-JP" altLang="en-US" sz="10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、都市居住型誘導居住面積水準（都市の中心及び</a:t>
            </a:r>
            <a:r>
              <a:rPr lang="ja-JP" altLang="en-US" sz="10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その周辺</a:t>
            </a:r>
            <a:r>
              <a:rPr lang="ja-JP" altLang="en-US" sz="10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における共同住宅居住を想定</a:t>
            </a:r>
            <a:r>
              <a:rPr lang="en-US" altLang="ja-JP" sz="10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2</a:t>
            </a:r>
            <a:r>
              <a:rPr lang="ja-JP" altLang="en-US" sz="10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人以上の</a:t>
            </a:r>
            <a:r>
              <a:rPr lang="ja-JP" altLang="en-US" sz="10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世帯　</a:t>
            </a:r>
            <a:r>
              <a:rPr lang="en-US" altLang="ja-JP" sz="10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20</a:t>
            </a:r>
            <a:r>
              <a:rPr lang="ja-JP" altLang="en-US" sz="10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a:t>
            </a:r>
            <a:r>
              <a:rPr lang="en-US" altLang="ja-JP" sz="10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0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世帯人数</a:t>
            </a:r>
            <a:r>
              <a:rPr lang="en-US" altLang="ja-JP" sz="10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a:t>
            </a:r>
            <a:r>
              <a:rPr lang="en-US" altLang="ja-JP" sz="10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15</a:t>
            </a:r>
            <a:r>
              <a:rPr lang="ja-JP" altLang="en-US" sz="10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0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a:t>
            </a:r>
            <a:endParaRPr lang="en-US" altLang="ja-JP" sz="10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a:p>
            <a:r>
              <a:rPr lang="ja-JP" altLang="en-US" sz="10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　　　　における</a:t>
            </a:r>
            <a:r>
              <a:rPr lang="en-US" altLang="ja-JP" sz="10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3</a:t>
            </a:r>
            <a:r>
              <a:rPr lang="ja-JP" altLang="en-US" sz="10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人世帯　　</a:t>
            </a:r>
            <a:endParaRPr lang="en-US" altLang="ja-JP" sz="1000" dirty="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p:txBody>
      </p:sp>
      <p:cxnSp>
        <p:nvCxnSpPr>
          <p:cNvPr id="14" name="直線コネクタ 13"/>
          <p:cNvCxnSpPr/>
          <p:nvPr/>
        </p:nvCxnSpPr>
        <p:spPr>
          <a:xfrm>
            <a:off x="4421913" y="3861858"/>
            <a:ext cx="7251" cy="2044107"/>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36" name="表 35"/>
          <p:cNvGraphicFramePr>
            <a:graphicFrameLocks noGrp="1"/>
          </p:cNvGraphicFramePr>
          <p:nvPr>
            <p:extLst>
              <p:ext uri="{D42A27DB-BD31-4B8C-83A1-F6EECF244321}">
                <p14:modId xmlns:p14="http://schemas.microsoft.com/office/powerpoint/2010/main" val="3477628407"/>
              </p:ext>
            </p:extLst>
          </p:nvPr>
        </p:nvGraphicFramePr>
        <p:xfrm>
          <a:off x="2460988" y="4521755"/>
          <a:ext cx="1923943" cy="1270356"/>
        </p:xfrm>
        <a:graphic>
          <a:graphicData uri="http://schemas.openxmlformats.org/drawingml/2006/table">
            <a:tbl>
              <a:tblPr/>
              <a:tblGrid>
                <a:gridCol w="546035">
                  <a:extLst>
                    <a:ext uri="{9D8B030D-6E8A-4147-A177-3AD203B41FA5}">
                      <a16:colId xmlns:a16="http://schemas.microsoft.com/office/drawing/2014/main" val="3209756914"/>
                    </a:ext>
                  </a:extLst>
                </a:gridCol>
                <a:gridCol w="463640">
                  <a:extLst>
                    <a:ext uri="{9D8B030D-6E8A-4147-A177-3AD203B41FA5}">
                      <a16:colId xmlns:a16="http://schemas.microsoft.com/office/drawing/2014/main" val="3103677892"/>
                    </a:ext>
                  </a:extLst>
                </a:gridCol>
                <a:gridCol w="450760">
                  <a:extLst>
                    <a:ext uri="{9D8B030D-6E8A-4147-A177-3AD203B41FA5}">
                      <a16:colId xmlns:a16="http://schemas.microsoft.com/office/drawing/2014/main" val="168179387"/>
                    </a:ext>
                  </a:extLst>
                </a:gridCol>
                <a:gridCol w="463508">
                  <a:extLst>
                    <a:ext uri="{9D8B030D-6E8A-4147-A177-3AD203B41FA5}">
                      <a16:colId xmlns:a16="http://schemas.microsoft.com/office/drawing/2014/main" val="2796157004"/>
                    </a:ext>
                  </a:extLst>
                </a:gridCol>
              </a:tblGrid>
              <a:tr h="406653">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届出</a:t>
                      </a:r>
                      <a:endPar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件数（件）</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適合</a:t>
                      </a:r>
                      <a:endPar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件数</a:t>
                      </a:r>
                      <a:endPar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a:t>
                      </a: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件）</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適合率</a:t>
                      </a:r>
                      <a:endPar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821171649"/>
                  </a:ext>
                </a:extLst>
              </a:tr>
              <a:tr h="267877">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2017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9</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5</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56%</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7649979"/>
                  </a:ext>
                </a:extLst>
              </a:tr>
              <a:tr h="267877">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2018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11</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10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91%</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3549864"/>
                  </a:ext>
                </a:extLst>
              </a:tr>
              <a:tr h="267877">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11</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7</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64%</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8522853"/>
                  </a:ext>
                </a:extLst>
              </a:tr>
            </a:tbl>
          </a:graphicData>
        </a:graphic>
      </p:graphicFrame>
      <p:graphicFrame>
        <p:nvGraphicFramePr>
          <p:cNvPr id="38" name="表 37"/>
          <p:cNvGraphicFramePr>
            <a:graphicFrameLocks noGrp="1"/>
          </p:cNvGraphicFramePr>
          <p:nvPr>
            <p:extLst>
              <p:ext uri="{D42A27DB-BD31-4B8C-83A1-F6EECF244321}">
                <p14:modId xmlns:p14="http://schemas.microsoft.com/office/powerpoint/2010/main" val="652513643"/>
              </p:ext>
            </p:extLst>
          </p:nvPr>
        </p:nvGraphicFramePr>
        <p:xfrm>
          <a:off x="6938633" y="4521755"/>
          <a:ext cx="1923943" cy="1229313"/>
        </p:xfrm>
        <a:graphic>
          <a:graphicData uri="http://schemas.openxmlformats.org/drawingml/2006/table">
            <a:tbl>
              <a:tblPr/>
              <a:tblGrid>
                <a:gridCol w="546035">
                  <a:extLst>
                    <a:ext uri="{9D8B030D-6E8A-4147-A177-3AD203B41FA5}">
                      <a16:colId xmlns:a16="http://schemas.microsoft.com/office/drawing/2014/main" val="3209756914"/>
                    </a:ext>
                  </a:extLst>
                </a:gridCol>
                <a:gridCol w="463640">
                  <a:extLst>
                    <a:ext uri="{9D8B030D-6E8A-4147-A177-3AD203B41FA5}">
                      <a16:colId xmlns:a16="http://schemas.microsoft.com/office/drawing/2014/main" val="3103677892"/>
                    </a:ext>
                  </a:extLst>
                </a:gridCol>
                <a:gridCol w="450760">
                  <a:extLst>
                    <a:ext uri="{9D8B030D-6E8A-4147-A177-3AD203B41FA5}">
                      <a16:colId xmlns:a16="http://schemas.microsoft.com/office/drawing/2014/main" val="168179387"/>
                    </a:ext>
                  </a:extLst>
                </a:gridCol>
                <a:gridCol w="463508">
                  <a:extLst>
                    <a:ext uri="{9D8B030D-6E8A-4147-A177-3AD203B41FA5}">
                      <a16:colId xmlns:a16="http://schemas.microsoft.com/office/drawing/2014/main" val="2796157004"/>
                    </a:ext>
                  </a:extLst>
                </a:gridCol>
              </a:tblGrid>
              <a:tr h="367784">
                <a:tc>
                  <a:txBody>
                    <a:bodyPr/>
                    <a:lstStyle/>
                    <a:p>
                      <a:pPr algn="ctr"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rPr>
                        <a:t>届出</a:t>
                      </a:r>
                      <a:endPar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rPr>
                        <a:t>件数（件）</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rPr>
                        <a:t>適合</a:t>
                      </a:r>
                      <a:endPar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rPr>
                        <a:t>件数</a:t>
                      </a:r>
                      <a:endPar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rPr>
                        <a:t>件）</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rPr>
                        <a:t>適合率</a:t>
                      </a:r>
                      <a:endPar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821171649"/>
                  </a:ext>
                </a:extLst>
              </a:tr>
              <a:tr h="255371">
                <a:tc>
                  <a:txBody>
                    <a:bodyPr/>
                    <a:lstStyle/>
                    <a:p>
                      <a:pPr algn="ctr"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2017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rPr>
                        <a:t>5</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rPr>
                        <a:t>3</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rPr>
                        <a:t>60%</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7649979"/>
                  </a:ext>
                </a:extLst>
              </a:tr>
              <a:tr h="255371">
                <a:tc>
                  <a:txBody>
                    <a:bodyPr/>
                    <a:lstStyle/>
                    <a:p>
                      <a:pPr algn="ctr"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2018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rPr>
                        <a:t>7</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rPr>
                        <a:t>7</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3549864"/>
                  </a:ext>
                </a:extLst>
              </a:tr>
              <a:tr h="251846">
                <a:tc>
                  <a:txBody>
                    <a:bodyPr/>
                    <a:lstStyle/>
                    <a:p>
                      <a:pPr algn="ctr"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rPr>
                        <a:t>1</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rPr>
                        <a:t>1</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000" b="0" i="0" u="none" strike="noStrike" dirty="0" smtClean="0">
                          <a:solidFill>
                            <a:srgbClr val="000000"/>
                          </a:solidFill>
                          <a:effectLst/>
                          <a:latin typeface="メイリオ" panose="020B0604030504040204" pitchFamily="50" charset="-128"/>
                          <a:ea typeface="メイリオ" panose="020B0604030504040204" pitchFamily="50" charset="-128"/>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8522853"/>
                  </a:ext>
                </a:extLst>
              </a:tr>
            </a:tbl>
          </a:graphicData>
        </a:graphic>
      </p:graphicFrame>
      <p:sp>
        <p:nvSpPr>
          <p:cNvPr id="37" name="正方形/長方形 36"/>
          <p:cNvSpPr/>
          <p:nvPr/>
        </p:nvSpPr>
        <p:spPr>
          <a:xfrm>
            <a:off x="-22684" y="52089"/>
            <a:ext cx="4920659" cy="369332"/>
          </a:xfrm>
          <a:prstGeom prst="rect">
            <a:avLst/>
          </a:prstGeom>
        </p:spPr>
        <p:txBody>
          <a:bodyPr wrap="square">
            <a:spAutoFit/>
          </a:bodyPr>
          <a:lstStyle/>
          <a:p>
            <a:r>
              <a:rPr kumimoji="1" lang="ja-JP" altLang="en-US" dirty="0">
                <a:ln>
                  <a:solidFill>
                    <a:schemeClr val="accent2"/>
                  </a:solidFill>
                </a:ln>
                <a:latin typeface="Meiryo UI" panose="020B0604030504040204" pitchFamily="50" charset="-128"/>
                <a:ea typeface="Meiryo UI" panose="020B0604030504040204" pitchFamily="50" charset="-128"/>
              </a:rPr>
              <a:t>府独自規制による対象及び範囲拡大（住宅）</a:t>
            </a:r>
          </a:p>
        </p:txBody>
      </p:sp>
      <p:sp>
        <p:nvSpPr>
          <p:cNvPr id="43" name="テキスト ボックス 42"/>
          <p:cNvSpPr txBox="1"/>
          <p:nvPr/>
        </p:nvSpPr>
        <p:spPr>
          <a:xfrm>
            <a:off x="181100" y="3802017"/>
            <a:ext cx="1895627" cy="307777"/>
          </a:xfrm>
          <a:prstGeom prst="rect">
            <a:avLst/>
          </a:prstGeom>
          <a:noFill/>
          <a:ln>
            <a:solidFill>
              <a:schemeClr val="accent2"/>
            </a:solidFill>
          </a:ln>
        </p:spPr>
        <p:txBody>
          <a:bodyPr wrap="square" rtlCol="0">
            <a:spAutoFit/>
          </a:bodyPr>
          <a:lstStyle/>
          <a:p>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戸</a:t>
            </a:r>
            <a:r>
              <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棟 以上の場合</a:t>
            </a:r>
            <a:endParaRPr kumimoji="1" lang="ja-JP" altLang="en-US" sz="1100" dirty="0"/>
          </a:p>
        </p:txBody>
      </p:sp>
      <p:sp>
        <p:nvSpPr>
          <p:cNvPr id="44" name="テキスト ボックス 43"/>
          <p:cNvSpPr txBox="1"/>
          <p:nvPr/>
        </p:nvSpPr>
        <p:spPr>
          <a:xfrm>
            <a:off x="4501762" y="3824453"/>
            <a:ext cx="1656000" cy="261610"/>
          </a:xfrm>
          <a:prstGeom prst="rect">
            <a:avLst/>
          </a:prstGeom>
          <a:noFill/>
          <a:ln>
            <a:solidFill>
              <a:schemeClr val="accent2"/>
            </a:solidFill>
          </a:ln>
        </p:spPr>
        <p:txBody>
          <a:bodyPr wrap="square" rtlCol="0">
            <a:spAutoFit/>
          </a:bodyPr>
          <a:lstStyle/>
          <a:p>
            <a:r>
              <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200</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戸</a:t>
            </a:r>
            <a:r>
              <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棟 以上の場合</a:t>
            </a:r>
            <a:endParaRPr kumimoji="1" lang="ja-JP" altLang="en-US" sz="1100" dirty="0"/>
          </a:p>
        </p:txBody>
      </p:sp>
      <p:sp>
        <p:nvSpPr>
          <p:cNvPr id="45" name="テキスト ボックス 44">
            <a:extLst>
              <a:ext uri="{FF2B5EF4-FFF2-40B4-BE49-F238E27FC236}">
                <a16:creationId xmlns:a16="http://schemas.microsoft.com/office/drawing/2014/main" id="{E2B212BB-C153-4B66-B193-DC217466D71D}"/>
              </a:ext>
            </a:extLst>
          </p:cNvPr>
          <p:cNvSpPr txBox="1"/>
          <p:nvPr/>
        </p:nvSpPr>
        <p:spPr>
          <a:xfrm>
            <a:off x="4323751" y="6054441"/>
            <a:ext cx="4734986" cy="185983"/>
          </a:xfrm>
          <a:prstGeom prst="rect">
            <a:avLst/>
          </a:prstGeom>
          <a:noFill/>
          <a:ln>
            <a:noFill/>
            <a:prstDash val="dash"/>
          </a:ln>
        </p:spPr>
        <p:txBody>
          <a:bodyPr wrap="square" rtlCol="0" anchor="ctr">
            <a:noAutofit/>
          </a:bodyPr>
          <a:lstStyle/>
          <a:p>
            <a:r>
              <a:rPr lang="ja-JP" altLang="en-US" sz="10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建築物省エネ法、建築物環境計画書の届出された住宅を</a:t>
            </a:r>
            <a:r>
              <a:rPr lang="ja-JP" altLang="en-US" sz="10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対象</a:t>
            </a:r>
            <a:r>
              <a:rPr lang="ja-JP" altLang="en-US" sz="10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に</a:t>
            </a:r>
            <a:r>
              <a:rPr lang="ja-JP" altLang="en-US" sz="10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推計</a:t>
            </a:r>
            <a:r>
              <a:rPr lang="ja-JP" altLang="en-US" sz="10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（大阪府調べ）</a:t>
            </a:r>
            <a:endParaRPr lang="en-US" altLang="ja-JP" sz="1000" dirty="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29" name="テキスト ボックス 28"/>
          <p:cNvSpPr txBox="1"/>
          <p:nvPr/>
        </p:nvSpPr>
        <p:spPr>
          <a:xfrm>
            <a:off x="6309242" y="5512745"/>
            <a:ext cx="422072" cy="215444"/>
          </a:xfrm>
          <a:prstGeom prst="rect">
            <a:avLst/>
          </a:prstGeom>
          <a:noFill/>
        </p:spPr>
        <p:txBody>
          <a:bodyPr wrap="square" rtlCol="0">
            <a:spAutoFit/>
          </a:bodyPr>
          <a:lstStyle/>
          <a:p>
            <a:r>
              <a:rPr kumimoji="1" lang="ja-JP" altLang="en-US" sz="800" dirty="0" smtClean="0">
                <a:latin typeface="Meiryo UI" panose="020B0604030504040204" pitchFamily="50" charset="-128"/>
                <a:ea typeface="Meiryo UI" panose="020B0604030504040204" pitchFamily="50" charset="-128"/>
              </a:rPr>
              <a:t>年度</a:t>
            </a:r>
            <a:endParaRPr kumimoji="1" lang="ja-JP" altLang="en-US" sz="800" dirty="0">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6427458" y="4100883"/>
            <a:ext cx="550895" cy="215444"/>
          </a:xfrm>
          <a:prstGeom prst="rect">
            <a:avLst/>
          </a:prstGeom>
          <a:noFill/>
        </p:spPr>
        <p:txBody>
          <a:bodyPr wrap="square" rtlCol="0">
            <a:spAutoFit/>
          </a:bodyPr>
          <a:lstStyle/>
          <a:p>
            <a:r>
              <a:rPr kumimoji="1" lang="ja-JP" altLang="en-US" sz="800" dirty="0" smtClean="0">
                <a:latin typeface="Meiryo UI" panose="020B0604030504040204" pitchFamily="50" charset="-128"/>
                <a:ea typeface="Meiryo UI" panose="020B0604030504040204" pitchFamily="50" charset="-128"/>
              </a:rPr>
              <a:t>適合率</a:t>
            </a:r>
            <a:endParaRPr kumimoji="1" lang="ja-JP" altLang="en-US" sz="800" dirty="0">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4421913" y="4056703"/>
            <a:ext cx="408912" cy="338554"/>
          </a:xfrm>
          <a:prstGeom prst="rect">
            <a:avLst/>
          </a:prstGeom>
          <a:noFill/>
        </p:spPr>
        <p:txBody>
          <a:bodyPr wrap="square" rtlCol="0">
            <a:spAutoFit/>
          </a:bodyPr>
          <a:lstStyle/>
          <a:p>
            <a:r>
              <a:rPr kumimoji="1" lang="ja-JP" altLang="en-US" sz="800" dirty="0" smtClean="0">
                <a:latin typeface="Meiryo UI" panose="020B0604030504040204" pitchFamily="50" charset="-128"/>
                <a:ea typeface="Meiryo UI" panose="020B0604030504040204" pitchFamily="50" charset="-128"/>
              </a:rPr>
              <a:t>届出件数</a:t>
            </a:r>
            <a:endParaRPr kumimoji="1" lang="ja-JP" altLang="en-US" sz="8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98955" y="1171069"/>
            <a:ext cx="8845412" cy="984885"/>
          </a:xfrm>
          <a:prstGeom prst="rect">
            <a:avLst/>
          </a:prstGeom>
          <a:noFill/>
          <a:ln>
            <a:noFill/>
            <a:prstDash val="dash"/>
          </a:ln>
        </p:spPr>
        <p:txBody>
          <a:bodyPr wrap="square" rtlCol="0">
            <a:spAutoFit/>
          </a:bodyPr>
          <a:lstStyle/>
          <a:p>
            <a:r>
              <a:rPr kumimoji="1" lang="en-US" altLang="ja-JP"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検討における論点</a:t>
            </a:r>
            <a:r>
              <a:rPr kumimoji="1" lang="en-US" altLang="ja-JP" sz="1600" dirty="0" smtClean="0">
                <a:latin typeface="Meiryo UI" panose="020B0604030504040204" pitchFamily="50" charset="-128"/>
                <a:ea typeface="Meiryo UI" panose="020B0604030504040204" pitchFamily="50" charset="-128"/>
              </a:rPr>
              <a:t>】</a:t>
            </a:r>
          </a:p>
          <a:p>
            <a:r>
              <a:rPr kumimoji="1" lang="ja-JP" altLang="en-US" sz="1400" b="1" dirty="0">
                <a:latin typeface="Meiryo UI" panose="020B0604030504040204" pitchFamily="50" charset="-128"/>
                <a:ea typeface="Meiryo UI" panose="020B0604030504040204" pitchFamily="50" charset="-128"/>
              </a:rPr>
              <a:t>　</a:t>
            </a:r>
            <a:r>
              <a:rPr kumimoji="1" lang="ja-JP" altLang="en-US" sz="1400" b="1" dirty="0" smtClean="0">
                <a:latin typeface="Meiryo UI" panose="020B0604030504040204" pitchFamily="50" charset="-128"/>
                <a:ea typeface="Meiryo UI" panose="020B0604030504040204" pitchFamily="50" charset="-128"/>
              </a:rPr>
              <a:t>　論点１　低所得者層の住宅確保に対する</a:t>
            </a:r>
            <a:r>
              <a:rPr kumimoji="1" lang="ja-JP" altLang="en-US" sz="1400" b="1" dirty="0">
                <a:latin typeface="Meiryo UI" panose="020B0604030504040204" pitchFamily="50" charset="-128"/>
                <a:ea typeface="Meiryo UI" panose="020B0604030504040204" pitchFamily="50" charset="-128"/>
              </a:rPr>
              <a:t>配慮</a:t>
            </a:r>
            <a:r>
              <a:rPr kumimoji="1" lang="ja-JP" altLang="en-US" sz="1400" dirty="0">
                <a:latin typeface="Meiryo UI" panose="020B0604030504040204" pitchFamily="50" charset="-128"/>
                <a:ea typeface="Meiryo UI" panose="020B0604030504040204" pitchFamily="50" charset="-128"/>
              </a:rPr>
              <a:t>（第</a:t>
            </a:r>
            <a:r>
              <a:rPr kumimoji="1" lang="en-US" altLang="ja-JP" sz="1400" dirty="0">
                <a:latin typeface="Meiryo UI" panose="020B0604030504040204" pitchFamily="50" charset="-128"/>
                <a:ea typeface="Meiryo UI" panose="020B0604030504040204" pitchFamily="50" charset="-128"/>
              </a:rPr>
              <a:t>4</a:t>
            </a:r>
            <a:r>
              <a:rPr kumimoji="1" lang="ja-JP" altLang="en-US" sz="1400" dirty="0">
                <a:latin typeface="Meiryo UI" panose="020B0604030504040204" pitchFamily="50" charset="-128"/>
                <a:ea typeface="Meiryo UI" panose="020B0604030504040204" pitchFamily="50" charset="-128"/>
              </a:rPr>
              <a:t>回部会での意見</a:t>
            </a:r>
            <a:r>
              <a:rPr kumimoji="1" lang="ja-JP" altLang="en-US" sz="1400" dirty="0" smtClean="0">
                <a:latin typeface="Meiryo UI" panose="020B0604030504040204" pitchFamily="50" charset="-128"/>
                <a:ea typeface="Meiryo UI" panose="020B0604030504040204" pitchFamily="50" charset="-128"/>
              </a:rPr>
              <a:t>）</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　</a:t>
            </a:r>
            <a:r>
              <a:rPr kumimoji="1" lang="ja-JP" altLang="en-US" sz="1400" b="1" dirty="0" smtClean="0">
                <a:latin typeface="Meiryo UI" panose="020B0604030504040204" pitchFamily="50" charset="-128"/>
                <a:ea typeface="Meiryo UI" panose="020B0604030504040204" pitchFamily="50" charset="-128"/>
              </a:rPr>
              <a:t>　論点２　対象住戸・住棟の規模</a:t>
            </a:r>
            <a:endParaRPr kumimoji="1" lang="en-US" altLang="ja-JP" sz="1400" b="1" dirty="0" smtClean="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　</a:t>
            </a:r>
            <a:r>
              <a:rPr kumimoji="1" lang="ja-JP" altLang="en-US" sz="1400" b="1" dirty="0" smtClean="0">
                <a:latin typeface="Meiryo UI" panose="020B0604030504040204" pitchFamily="50" charset="-128"/>
                <a:ea typeface="Meiryo UI" panose="020B0604030504040204" pitchFamily="50" charset="-128"/>
              </a:rPr>
              <a:t>　論点３　基準適合の事項・設定</a:t>
            </a:r>
            <a:endParaRPr kumimoji="1" lang="ja-JP" altLang="en-US" sz="1400" b="1" dirty="0">
              <a:latin typeface="Meiryo UI" panose="020B0604030504040204" pitchFamily="50" charset="-128"/>
              <a:ea typeface="Meiryo UI" panose="020B0604030504040204" pitchFamily="50" charset="-128"/>
            </a:endParaRPr>
          </a:p>
        </p:txBody>
      </p:sp>
      <p:sp>
        <p:nvSpPr>
          <p:cNvPr id="28" name="テキスト ボックス 27"/>
          <p:cNvSpPr txBox="1"/>
          <p:nvPr/>
        </p:nvSpPr>
        <p:spPr>
          <a:xfrm>
            <a:off x="2076727" y="3844423"/>
            <a:ext cx="2468356" cy="246221"/>
          </a:xfrm>
          <a:prstGeom prst="rect">
            <a:avLst/>
          </a:prstGeom>
          <a:noFill/>
          <a:ln>
            <a:noFill/>
          </a:ln>
        </p:spPr>
        <p:txBody>
          <a:bodyPr wrap="square" rtlCol="0">
            <a:spAutoFit/>
          </a:bodyPr>
          <a:lstStyle/>
          <a:p>
            <a:r>
              <a:rPr kumimoji="1" lang="ja-JP" altLang="en-US" sz="1000" dirty="0" smtClean="0">
                <a:latin typeface="Meiryo UI" panose="020B0604030504040204" pitchFamily="50" charset="-128"/>
                <a:ea typeface="Meiryo UI" panose="020B0604030504040204" pitchFamily="50" charset="-128"/>
              </a:rPr>
              <a:t>基準適合義務化により適合率を引き上げる</a:t>
            </a:r>
            <a:endParaRPr kumimoji="1" lang="ja-JP" altLang="en-US" sz="1000" dirty="0">
              <a:latin typeface="Meiryo UI" panose="020B0604030504040204" pitchFamily="50" charset="-128"/>
              <a:ea typeface="Meiryo UI" panose="020B0604030504040204" pitchFamily="50" charset="-128"/>
            </a:endParaRPr>
          </a:p>
        </p:txBody>
      </p:sp>
      <p:sp>
        <p:nvSpPr>
          <p:cNvPr id="33" name="テキスト ボックス 32"/>
          <p:cNvSpPr txBox="1"/>
          <p:nvPr/>
        </p:nvSpPr>
        <p:spPr>
          <a:xfrm>
            <a:off x="-116813" y="511018"/>
            <a:ext cx="9697792" cy="338554"/>
          </a:xfrm>
          <a:prstGeom prst="rect">
            <a:avLst/>
          </a:prstGeom>
          <a:noFill/>
        </p:spPr>
        <p:txBody>
          <a:bodyPr wrap="square" rtlCol="0">
            <a:spAutoFit/>
          </a:bodyPr>
          <a:lstStyle/>
          <a:p>
            <a:r>
              <a:rPr kumimoji="1" lang="en-US" altLang="ja-JP"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現行</a:t>
            </a:r>
            <a:r>
              <a:rPr kumimoji="1" lang="en-US" altLang="ja-JP"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　延べ面積</a:t>
            </a:r>
            <a:r>
              <a:rPr kumimoji="1" lang="en-US" altLang="ja-JP" sz="1600" dirty="0">
                <a:latin typeface="Meiryo UI" panose="020B0604030504040204" pitchFamily="50" charset="-128"/>
                <a:ea typeface="Meiryo UI" panose="020B0604030504040204" pitchFamily="50" charset="-128"/>
              </a:rPr>
              <a:t>10,000㎡</a:t>
            </a:r>
            <a:r>
              <a:rPr kumimoji="1" lang="ja-JP" altLang="en-US" sz="1600" dirty="0">
                <a:latin typeface="Meiryo UI" panose="020B0604030504040204" pitchFamily="50" charset="-128"/>
                <a:ea typeface="Meiryo UI" panose="020B0604030504040204" pitchFamily="50" charset="-128"/>
              </a:rPr>
              <a:t>以上かつ</a:t>
            </a:r>
            <a:r>
              <a:rPr kumimoji="1" lang="ja-JP" altLang="en-US" sz="1600" dirty="0" smtClean="0">
                <a:latin typeface="Meiryo UI" panose="020B0604030504040204" pitchFamily="50" charset="-128"/>
                <a:ea typeface="Meiryo UI" panose="020B0604030504040204" pitchFamily="50" charset="-128"/>
              </a:rPr>
              <a:t>高さ</a:t>
            </a:r>
            <a:r>
              <a:rPr kumimoji="1" lang="en-US" altLang="ja-JP" sz="1600" dirty="0" smtClean="0">
                <a:latin typeface="Meiryo UI" panose="020B0604030504040204" pitchFamily="50" charset="-128"/>
                <a:ea typeface="Meiryo UI" panose="020B0604030504040204" pitchFamily="50" charset="-128"/>
              </a:rPr>
              <a:t>60</a:t>
            </a:r>
            <a:r>
              <a:rPr kumimoji="1" lang="ja-JP" altLang="en-US" sz="1600" dirty="0" err="1" smtClean="0">
                <a:latin typeface="Meiryo UI" panose="020B0604030504040204" pitchFamily="50" charset="-128"/>
                <a:ea typeface="Meiryo UI" panose="020B0604030504040204" pitchFamily="50" charset="-128"/>
              </a:rPr>
              <a:t>ｍ</a:t>
            </a:r>
            <a:r>
              <a:rPr kumimoji="1" lang="ja-JP" altLang="en-US" sz="1600" dirty="0" smtClean="0">
                <a:latin typeface="Meiryo UI" panose="020B0604030504040204" pitchFamily="50" charset="-128"/>
                <a:ea typeface="Meiryo UI" panose="020B0604030504040204" pitchFamily="50" charset="-128"/>
              </a:rPr>
              <a:t>超の住宅に対し、外皮性能及び一次エネルギー消費量を義務化　　　　　　　　　　　　　　　　　　</a:t>
            </a:r>
            <a:endParaRPr kumimoji="1" lang="en-US" altLang="ja-JP" sz="1600" dirty="0" smtClean="0">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6250772" y="3858122"/>
            <a:ext cx="2468356" cy="246221"/>
          </a:xfrm>
          <a:prstGeom prst="rect">
            <a:avLst/>
          </a:prstGeom>
          <a:noFill/>
          <a:ln>
            <a:noFill/>
          </a:ln>
        </p:spPr>
        <p:txBody>
          <a:bodyPr wrap="square" rtlCol="0">
            <a:spAutoFit/>
          </a:bodyPr>
          <a:lstStyle/>
          <a:p>
            <a:r>
              <a:rPr kumimoji="1" lang="ja-JP" altLang="en-US" sz="1000" dirty="0" smtClean="0">
                <a:latin typeface="Meiryo UI" panose="020B0604030504040204" pitchFamily="50" charset="-128"/>
                <a:ea typeface="Meiryo UI" panose="020B0604030504040204" pitchFamily="50" charset="-128"/>
              </a:rPr>
              <a:t>適合率は</a:t>
            </a:r>
            <a:r>
              <a:rPr kumimoji="1" lang="en-US" altLang="ja-JP" sz="1000" dirty="0" smtClean="0">
                <a:latin typeface="Meiryo UI" panose="020B0604030504040204" pitchFamily="50" charset="-128"/>
                <a:ea typeface="Meiryo UI" panose="020B0604030504040204" pitchFamily="50" charset="-128"/>
              </a:rPr>
              <a:t>100%</a:t>
            </a:r>
            <a:r>
              <a:rPr kumimoji="1" lang="ja-JP" altLang="en-US" sz="1000" dirty="0" smtClean="0">
                <a:latin typeface="Meiryo UI" panose="020B0604030504040204" pitchFamily="50" charset="-128"/>
                <a:ea typeface="Meiryo UI" panose="020B0604030504040204" pitchFamily="50" charset="-128"/>
              </a:rPr>
              <a:t>　（届出件数も</a:t>
            </a:r>
            <a:r>
              <a:rPr kumimoji="1" lang="en-US" altLang="ja-JP" sz="1000" dirty="0" smtClean="0">
                <a:latin typeface="Meiryo UI" panose="020B0604030504040204" pitchFamily="50" charset="-128"/>
                <a:ea typeface="Meiryo UI" panose="020B0604030504040204" pitchFamily="50" charset="-128"/>
              </a:rPr>
              <a:t>1</a:t>
            </a:r>
            <a:r>
              <a:rPr kumimoji="1" lang="ja-JP" altLang="en-US" sz="1000" dirty="0" smtClean="0">
                <a:latin typeface="Meiryo UI" panose="020B0604030504040204" pitchFamily="50" charset="-128"/>
                <a:ea typeface="Meiryo UI" panose="020B0604030504040204" pitchFamily="50" charset="-128"/>
              </a:rPr>
              <a:t>桁）</a:t>
            </a:r>
            <a:endParaRPr kumimoji="1" lang="ja-JP" altLang="en-US" sz="1000" dirty="0">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2065495" y="4166020"/>
            <a:ext cx="549691" cy="215444"/>
          </a:xfrm>
          <a:prstGeom prst="rect">
            <a:avLst/>
          </a:prstGeom>
          <a:noFill/>
        </p:spPr>
        <p:txBody>
          <a:bodyPr wrap="square" rtlCol="0">
            <a:spAutoFit/>
          </a:bodyPr>
          <a:lstStyle/>
          <a:p>
            <a:r>
              <a:rPr kumimoji="1" lang="ja-JP" altLang="en-US" sz="800" dirty="0" smtClean="0">
                <a:latin typeface="Meiryo UI" panose="020B0604030504040204" pitchFamily="50" charset="-128"/>
                <a:ea typeface="Meiryo UI" panose="020B0604030504040204" pitchFamily="50" charset="-128"/>
              </a:rPr>
              <a:t>適合率</a:t>
            </a:r>
            <a:endParaRPr kumimoji="1" lang="ja-JP" altLang="en-US" sz="8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71340" y="4108844"/>
            <a:ext cx="408754" cy="338554"/>
          </a:xfrm>
          <a:prstGeom prst="rect">
            <a:avLst/>
          </a:prstGeom>
          <a:noFill/>
        </p:spPr>
        <p:txBody>
          <a:bodyPr wrap="square" rtlCol="0">
            <a:spAutoFit/>
          </a:bodyPr>
          <a:lstStyle/>
          <a:p>
            <a:r>
              <a:rPr kumimoji="1" lang="ja-JP" altLang="en-US" sz="800" dirty="0" smtClean="0">
                <a:latin typeface="Meiryo UI" panose="020B0604030504040204" pitchFamily="50" charset="-128"/>
                <a:ea typeface="Meiryo UI" panose="020B0604030504040204" pitchFamily="50" charset="-128"/>
              </a:rPr>
              <a:t>届出件数</a:t>
            </a:r>
            <a:endParaRPr kumimoji="1" lang="ja-JP" altLang="en-US" sz="800" dirty="0">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1811914" y="5587109"/>
            <a:ext cx="489398" cy="215444"/>
          </a:xfrm>
          <a:prstGeom prst="rect">
            <a:avLst/>
          </a:prstGeom>
          <a:noFill/>
        </p:spPr>
        <p:txBody>
          <a:bodyPr wrap="square" rtlCol="0">
            <a:spAutoFit/>
          </a:bodyPr>
          <a:lstStyle/>
          <a:p>
            <a:r>
              <a:rPr kumimoji="1" lang="ja-JP" altLang="en-US" sz="800" dirty="0" smtClean="0">
                <a:latin typeface="Meiryo UI" panose="020B0604030504040204" pitchFamily="50" charset="-128"/>
                <a:ea typeface="Meiryo UI" panose="020B0604030504040204" pitchFamily="50" charset="-128"/>
              </a:rPr>
              <a:t>年度</a:t>
            </a:r>
            <a:endParaRPr kumimoji="1" lang="ja-JP" altLang="en-US" sz="800" dirty="0">
              <a:latin typeface="Meiryo UI" panose="020B0604030504040204" pitchFamily="50" charset="-128"/>
              <a:ea typeface="Meiryo UI" panose="020B0604030504040204" pitchFamily="50" charset="-128"/>
            </a:endParaRPr>
          </a:p>
        </p:txBody>
      </p:sp>
      <p:pic>
        <p:nvPicPr>
          <p:cNvPr id="6" name="図 5"/>
          <p:cNvPicPr>
            <a:picLocks noChangeAspect="1"/>
          </p:cNvPicPr>
          <p:nvPr/>
        </p:nvPicPr>
        <p:blipFill>
          <a:blip r:embed="rId2"/>
          <a:stretch>
            <a:fillRect/>
          </a:stretch>
        </p:blipFill>
        <p:spPr>
          <a:xfrm>
            <a:off x="71206" y="4367843"/>
            <a:ext cx="2511770" cy="1865538"/>
          </a:xfrm>
          <a:prstGeom prst="rect">
            <a:avLst/>
          </a:prstGeom>
        </p:spPr>
      </p:pic>
      <p:pic>
        <p:nvPicPr>
          <p:cNvPr id="8" name="図 7"/>
          <p:cNvPicPr>
            <a:picLocks noChangeAspect="1"/>
          </p:cNvPicPr>
          <p:nvPr/>
        </p:nvPicPr>
        <p:blipFill>
          <a:blip r:embed="rId3"/>
          <a:stretch>
            <a:fillRect/>
          </a:stretch>
        </p:blipFill>
        <p:spPr>
          <a:xfrm>
            <a:off x="4452422" y="4268456"/>
            <a:ext cx="2505673" cy="1847248"/>
          </a:xfrm>
          <a:prstGeom prst="rect">
            <a:avLst/>
          </a:prstGeom>
        </p:spPr>
      </p:pic>
    </p:spTree>
    <p:extLst>
      <p:ext uri="{BB962C8B-B14F-4D97-AF65-F5344CB8AC3E}">
        <p14:creationId xmlns:p14="http://schemas.microsoft.com/office/powerpoint/2010/main" val="1292162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06713ADD-41C3-422C-8F39-BAF66C90B142}"/>
              </a:ext>
            </a:extLst>
          </p:cNvPr>
          <p:cNvSpPr/>
          <p:nvPr/>
        </p:nvSpPr>
        <p:spPr>
          <a:xfrm>
            <a:off x="-231822" y="491425"/>
            <a:ext cx="9144000" cy="3749744"/>
          </a:xfrm>
          <a:prstGeom prst="rect">
            <a:avLst/>
          </a:prstGeom>
        </p:spPr>
        <p:txBody>
          <a:bodyPr wrap="square">
            <a:spAutoFit/>
          </a:bodyPr>
          <a:lstStyle/>
          <a:p>
            <a:pPr lvl="0"/>
            <a:r>
              <a:rPr kumimoji="1" lang="en-US" altLang="ja-JP" sz="1600" dirty="0" smtClean="0">
                <a:solidFill>
                  <a:srgbClr val="000000"/>
                </a:solidFill>
                <a:latin typeface="Meiryo UI" panose="020B0604030504040204" pitchFamily="50" charset="-128"/>
                <a:ea typeface="Meiryo UI" panose="020B0604030504040204" pitchFamily="50" charset="-128"/>
              </a:rPr>
              <a:t>  【</a:t>
            </a:r>
            <a:r>
              <a:rPr kumimoji="1" lang="ja-JP" altLang="en-US" sz="1600" dirty="0">
                <a:solidFill>
                  <a:srgbClr val="000000"/>
                </a:solidFill>
                <a:latin typeface="Meiryo UI" panose="020B0604030504040204" pitchFamily="50" charset="-128"/>
                <a:ea typeface="Meiryo UI" panose="020B0604030504040204" pitchFamily="50" charset="-128"/>
              </a:rPr>
              <a:t>現行</a:t>
            </a:r>
            <a:r>
              <a:rPr kumimoji="1" lang="en-US" altLang="ja-JP" sz="1600" dirty="0">
                <a:solidFill>
                  <a:srgbClr val="000000"/>
                </a:solidFill>
                <a:latin typeface="Meiryo UI" panose="020B0604030504040204" pitchFamily="50" charset="-128"/>
                <a:ea typeface="Meiryo UI" panose="020B0604030504040204" pitchFamily="50" charset="-128"/>
              </a:rPr>
              <a:t>】</a:t>
            </a:r>
            <a:r>
              <a:rPr kumimoji="1" lang="ja-JP" altLang="en-US" sz="1600" dirty="0">
                <a:solidFill>
                  <a:srgbClr val="000000"/>
                </a:solidFill>
                <a:latin typeface="Meiryo UI" panose="020B0604030504040204" pitchFamily="50" charset="-128"/>
                <a:ea typeface="Meiryo UI" panose="020B0604030504040204" pitchFamily="50" charset="-128"/>
              </a:rPr>
              <a:t>　　</a:t>
            </a:r>
            <a:r>
              <a:rPr kumimoji="1" lang="ja-JP" altLang="en-US" sz="1600" dirty="0" smtClean="0">
                <a:solidFill>
                  <a:srgbClr val="000000"/>
                </a:solidFill>
                <a:latin typeface="Meiryo UI" panose="020B0604030504040204" pitchFamily="50" charset="-128"/>
                <a:ea typeface="Meiryo UI" panose="020B0604030504040204" pitchFamily="50" charset="-128"/>
              </a:rPr>
              <a:t>再生可能エネルギー利用設備（太陽光発電設備等）の導入の検討義務化（</a:t>
            </a:r>
            <a:r>
              <a:rPr kumimoji="1" lang="en-US" altLang="ja-JP" sz="1600" dirty="0" smtClean="0">
                <a:solidFill>
                  <a:srgbClr val="000000"/>
                </a:solidFill>
                <a:latin typeface="Meiryo UI" panose="020B0604030504040204" pitchFamily="50" charset="-128"/>
                <a:ea typeface="Meiryo UI" panose="020B0604030504040204" pitchFamily="50" charset="-128"/>
              </a:rPr>
              <a:t>2015</a:t>
            </a:r>
            <a:r>
              <a:rPr kumimoji="1" lang="ja-JP" altLang="en-US" sz="1600" dirty="0" smtClean="0">
                <a:solidFill>
                  <a:srgbClr val="000000"/>
                </a:solidFill>
                <a:latin typeface="Meiryo UI" panose="020B0604030504040204" pitchFamily="50" charset="-128"/>
                <a:ea typeface="Meiryo UI" panose="020B0604030504040204" pitchFamily="50" charset="-128"/>
              </a:rPr>
              <a:t>年</a:t>
            </a:r>
            <a:r>
              <a:rPr kumimoji="1" lang="en-US" altLang="ja-JP" sz="1600" dirty="0" smtClean="0">
                <a:solidFill>
                  <a:srgbClr val="000000"/>
                </a:solidFill>
                <a:latin typeface="Meiryo UI" panose="020B0604030504040204" pitchFamily="50" charset="-128"/>
                <a:ea typeface="Meiryo UI" panose="020B0604030504040204" pitchFamily="50" charset="-128"/>
              </a:rPr>
              <a:t>4</a:t>
            </a:r>
            <a:r>
              <a:rPr kumimoji="1" lang="ja-JP" altLang="en-US" sz="1600" dirty="0" smtClean="0">
                <a:solidFill>
                  <a:srgbClr val="000000"/>
                </a:solidFill>
                <a:latin typeface="Meiryo UI" panose="020B0604030504040204" pitchFamily="50" charset="-128"/>
                <a:ea typeface="Meiryo UI" panose="020B0604030504040204" pitchFamily="50" charset="-128"/>
              </a:rPr>
              <a:t>月～）</a:t>
            </a:r>
            <a:endParaRPr lang="en-US" altLang="ja-JP" sz="1600" b="1" dirty="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a:p>
            <a:pPr>
              <a:spcBef>
                <a:spcPts val="600"/>
              </a:spcBef>
            </a:pPr>
            <a:r>
              <a:rPr lang="ja-JP" altLang="en-US" sz="1600" b="1"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建築物環境計画書の届出に対し</a:t>
            </a:r>
            <a:r>
              <a:rPr lang="en-US" altLang="ja-JP" sz="14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5</a:t>
            </a:r>
            <a:r>
              <a:rPr lang="ja-JP" altLang="en-US" sz="14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a:t>
            </a:r>
            <a:r>
              <a:rPr lang="en-US" altLang="ja-JP" sz="14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30</a:t>
            </a:r>
            <a:r>
              <a:rPr lang="ja-JP" altLang="en-US" sz="14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件程度）の導入率</a:t>
            </a:r>
            <a:endParaRPr lang="en-US" altLang="ja-JP" sz="14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4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a:t>
            </a:r>
            <a:r>
              <a:rPr lang="en-US" altLang="ja-JP" sz="14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9</a:t>
            </a:r>
            <a:r>
              <a:rPr lang="ja-JP" altLang="en-US" sz="14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割が太陽光発電</a:t>
            </a:r>
            <a:endParaRPr lang="en-US" altLang="ja-JP" sz="14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a:p>
            <a:pPr>
              <a:spcBef>
                <a:spcPts val="200"/>
              </a:spcBef>
            </a:pPr>
            <a:r>
              <a:rPr lang="ja-JP" altLang="en-US" sz="8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8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　　　　　　　</a:t>
            </a:r>
            <a:r>
              <a:rPr lang="en-US" altLang="ja-JP" sz="16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
            </a:r>
            <a:br>
              <a:rPr lang="en-US" altLang="ja-JP" sz="16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br>
            <a:r>
              <a:rPr kumimoji="1" lang="ja-JP" altLang="en-US" sz="1600" dirty="0" smtClean="0">
                <a:solidFill>
                  <a:srgbClr val="000000"/>
                </a:solidFill>
                <a:latin typeface="Meiryo UI" panose="020B0604030504040204" pitchFamily="50" charset="-128"/>
                <a:ea typeface="Meiryo UI" panose="020B0604030504040204" pitchFamily="50" charset="-128"/>
              </a:rPr>
              <a:t>　</a:t>
            </a:r>
            <a:r>
              <a:rPr kumimoji="1" lang="en-US" altLang="ja-JP" sz="1600" dirty="0" smtClean="0">
                <a:solidFill>
                  <a:srgbClr val="000000"/>
                </a:solidFill>
                <a:latin typeface="Meiryo UI" panose="020B0604030504040204" pitchFamily="50" charset="-128"/>
                <a:ea typeface="Meiryo UI" panose="020B0604030504040204" pitchFamily="50" charset="-128"/>
              </a:rPr>
              <a:t>【</a:t>
            </a:r>
            <a:r>
              <a:rPr kumimoji="1" lang="ja-JP" altLang="en-US" sz="1600" dirty="0">
                <a:solidFill>
                  <a:srgbClr val="000000"/>
                </a:solidFill>
                <a:latin typeface="Meiryo UI" panose="020B0604030504040204" pitchFamily="50" charset="-128"/>
                <a:ea typeface="Meiryo UI" panose="020B0604030504040204" pitchFamily="50" charset="-128"/>
              </a:rPr>
              <a:t>検討における論点</a:t>
            </a:r>
            <a:r>
              <a:rPr kumimoji="1" lang="en-US" altLang="ja-JP" sz="1600" dirty="0">
                <a:solidFill>
                  <a:srgbClr val="000000"/>
                </a:solidFill>
                <a:latin typeface="Meiryo UI" panose="020B0604030504040204" pitchFamily="50" charset="-128"/>
                <a:ea typeface="Meiryo UI" panose="020B0604030504040204" pitchFamily="50" charset="-128"/>
              </a:rPr>
              <a:t>】</a:t>
            </a:r>
          </a:p>
          <a:p>
            <a:pPr lvl="0">
              <a:lnSpc>
                <a:spcPts val="1800"/>
              </a:lnSpc>
            </a:pPr>
            <a:r>
              <a:rPr kumimoji="1" lang="ja-JP" altLang="en-US" sz="1600" dirty="0">
                <a:solidFill>
                  <a:srgbClr val="000000"/>
                </a:solidFill>
                <a:latin typeface="Meiryo UI" panose="020B0604030504040204" pitchFamily="50" charset="-128"/>
                <a:ea typeface="Meiryo UI" panose="020B0604030504040204" pitchFamily="50" charset="-128"/>
              </a:rPr>
              <a:t>　</a:t>
            </a:r>
            <a:r>
              <a:rPr kumimoji="1" lang="ja-JP" altLang="en-US" sz="1600" dirty="0" smtClean="0">
                <a:solidFill>
                  <a:srgbClr val="000000"/>
                </a:solidFill>
                <a:latin typeface="Meiryo UI" panose="020B0604030504040204" pitchFamily="50" charset="-128"/>
                <a:ea typeface="Meiryo UI" panose="020B0604030504040204" pitchFamily="50" charset="-128"/>
              </a:rPr>
              <a:t> 　</a:t>
            </a:r>
            <a:r>
              <a:rPr kumimoji="1" lang="ja-JP" altLang="en-US" sz="1400" b="1" dirty="0" smtClean="0">
                <a:solidFill>
                  <a:srgbClr val="000000"/>
                </a:solidFill>
                <a:latin typeface="Meiryo UI" panose="020B0604030504040204" pitchFamily="50" charset="-128"/>
                <a:ea typeface="Meiryo UI" panose="020B0604030504040204" pitchFamily="50" charset="-128"/>
              </a:rPr>
              <a:t>論点</a:t>
            </a:r>
            <a:r>
              <a:rPr kumimoji="1" lang="ja-JP" altLang="en-US" sz="1400" b="1" dirty="0">
                <a:solidFill>
                  <a:srgbClr val="000000"/>
                </a:solidFill>
                <a:latin typeface="Meiryo UI" panose="020B0604030504040204" pitchFamily="50" charset="-128"/>
                <a:ea typeface="Meiryo UI" panose="020B0604030504040204" pitchFamily="50" charset="-128"/>
              </a:rPr>
              <a:t>１　</a:t>
            </a:r>
            <a:r>
              <a:rPr kumimoji="1" lang="ja-JP" altLang="en-US" sz="1400" b="1" dirty="0" smtClean="0">
                <a:solidFill>
                  <a:srgbClr val="000000"/>
                </a:solidFill>
                <a:latin typeface="Meiryo UI" panose="020B0604030504040204" pitchFamily="50" charset="-128"/>
                <a:ea typeface="Meiryo UI" panose="020B0604030504040204" pitchFamily="50" charset="-128"/>
              </a:rPr>
              <a:t>再生可能エネルギーに対する府民・事業者の意識改革・行動喚起</a:t>
            </a:r>
            <a:endParaRPr kumimoji="1" lang="en-US" altLang="ja-JP" sz="1400" b="1" dirty="0">
              <a:solidFill>
                <a:srgbClr val="000000"/>
              </a:solidFill>
              <a:latin typeface="Meiryo UI" panose="020B0604030504040204" pitchFamily="50" charset="-128"/>
              <a:ea typeface="Meiryo UI" panose="020B0604030504040204" pitchFamily="50" charset="-128"/>
            </a:endParaRPr>
          </a:p>
          <a:p>
            <a:pPr lvl="0">
              <a:lnSpc>
                <a:spcPts val="1800"/>
              </a:lnSpc>
            </a:pPr>
            <a:r>
              <a:rPr kumimoji="1" lang="ja-JP" altLang="en-US" sz="1400" b="1" dirty="0" smtClean="0">
                <a:solidFill>
                  <a:srgbClr val="000000"/>
                </a:solidFill>
                <a:latin typeface="Meiryo UI" panose="020B0604030504040204" pitchFamily="50" charset="-128"/>
                <a:ea typeface="Meiryo UI" panose="020B0604030504040204" pitchFamily="50" charset="-128"/>
                <a:cs typeface="メイリオ" panose="020B0604030504040204" pitchFamily="50" charset="-128"/>
              </a:rPr>
              <a:t>　　 </a:t>
            </a:r>
            <a:r>
              <a:rPr kumimoji="1" lang="en-US" altLang="ja-JP" sz="1400" b="1" dirty="0">
                <a:solidFill>
                  <a:srgbClr val="000000"/>
                </a:solidFill>
                <a:latin typeface="Meiryo UI" panose="020B0604030504040204" pitchFamily="50" charset="-128"/>
                <a:ea typeface="Meiryo UI" panose="020B0604030504040204" pitchFamily="50" charset="-128"/>
                <a:cs typeface="メイリオ" panose="020B0604030504040204" pitchFamily="50" charset="-128"/>
              </a:rPr>
              <a:t> </a:t>
            </a:r>
            <a:r>
              <a:rPr kumimoji="1" lang="ja-JP" altLang="en-US" sz="1400" b="1" dirty="0" smtClean="0">
                <a:solidFill>
                  <a:srgbClr val="000000"/>
                </a:solidFill>
                <a:latin typeface="Meiryo UI" panose="020B0604030504040204" pitchFamily="50" charset="-128"/>
                <a:ea typeface="Meiryo UI" panose="020B0604030504040204" pitchFamily="50" charset="-128"/>
                <a:cs typeface="メイリオ" panose="020B0604030504040204" pitchFamily="50" charset="-128"/>
              </a:rPr>
              <a:t>論点２　対象範囲</a:t>
            </a:r>
            <a:endParaRPr kumimoji="1" lang="en-US" altLang="ja-JP" sz="1400" b="1" dirty="0" smtClean="0">
              <a:solidFill>
                <a:srgbClr val="000000"/>
              </a:solidFill>
              <a:latin typeface="Meiryo UI" panose="020B0604030504040204" pitchFamily="50" charset="-128"/>
              <a:ea typeface="Meiryo UI" panose="020B0604030504040204" pitchFamily="50" charset="-128"/>
              <a:cs typeface="メイリオ" panose="020B0604030504040204" pitchFamily="50" charset="-128"/>
            </a:endParaRPr>
          </a:p>
          <a:p>
            <a:pPr lvl="0">
              <a:lnSpc>
                <a:spcPts val="1800"/>
              </a:lnSpc>
            </a:pPr>
            <a:r>
              <a:rPr kumimoji="1" lang="ja-JP" altLang="en-US" sz="1400" b="1" dirty="0">
                <a:solidFill>
                  <a:srgbClr val="000000"/>
                </a:solidFill>
                <a:latin typeface="Meiryo UI" panose="020B0604030504040204" pitchFamily="50" charset="-128"/>
                <a:ea typeface="Meiryo UI" panose="020B0604030504040204" pitchFamily="50" charset="-128"/>
                <a:cs typeface="メイリオ" panose="020B0604030504040204" pitchFamily="50" charset="-128"/>
              </a:rPr>
              <a:t>　</a:t>
            </a:r>
            <a:r>
              <a:rPr kumimoji="1" lang="ja-JP" altLang="en-US" sz="1400" b="1" dirty="0" smtClean="0">
                <a:solidFill>
                  <a:srgbClr val="000000"/>
                </a:solidFill>
                <a:latin typeface="Meiryo UI" panose="020B0604030504040204" pitchFamily="50" charset="-128"/>
                <a:ea typeface="Meiryo UI" panose="020B0604030504040204" pitchFamily="50" charset="-128"/>
                <a:cs typeface="メイリオ" panose="020B0604030504040204" pitchFamily="50" charset="-128"/>
              </a:rPr>
              <a:t>　　論点３　基準の設定</a:t>
            </a:r>
            <a:endParaRPr kumimoji="1" lang="en-US" altLang="ja-JP" sz="1400" b="1" dirty="0" smtClean="0">
              <a:solidFill>
                <a:srgbClr val="000000"/>
              </a:solidFill>
              <a:latin typeface="Meiryo UI" panose="020B0604030504040204" pitchFamily="50" charset="-128"/>
              <a:ea typeface="Meiryo UI" panose="020B0604030504040204" pitchFamily="50" charset="-128"/>
              <a:cs typeface="メイリオ" panose="020B0604030504040204" pitchFamily="50" charset="-128"/>
            </a:endParaRPr>
          </a:p>
          <a:p>
            <a:pPr lvl="0">
              <a:lnSpc>
                <a:spcPts val="1800"/>
              </a:lnSpc>
            </a:pPr>
            <a:r>
              <a:rPr kumimoji="1" lang="ja-JP" altLang="en-US" sz="1400" b="1" dirty="0">
                <a:solidFill>
                  <a:srgbClr val="000000"/>
                </a:solidFill>
                <a:latin typeface="Meiryo UI" panose="020B0604030504040204" pitchFamily="50" charset="-128"/>
                <a:ea typeface="Meiryo UI" panose="020B0604030504040204" pitchFamily="50" charset="-128"/>
                <a:cs typeface="メイリオ" panose="020B0604030504040204" pitchFamily="50" charset="-128"/>
              </a:rPr>
              <a:t>　</a:t>
            </a:r>
            <a:endParaRPr lang="en-US" altLang="ja-JP" sz="1600" b="1"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a:p>
            <a:pPr lvl="0">
              <a:lnSpc>
                <a:spcPts val="1800"/>
              </a:lnSpc>
            </a:pPr>
            <a:endParaRPr lang="en-US" altLang="ja-JP" sz="1600" b="1"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a:p>
            <a:pPr lvl="0">
              <a:lnSpc>
                <a:spcPts val="1800"/>
              </a:lnSpc>
            </a:pPr>
            <a:endParaRPr lang="en-US" altLang="ja-JP" sz="1600" b="1" dirty="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a:p>
            <a:pPr lvl="0">
              <a:lnSpc>
                <a:spcPts val="1800"/>
              </a:lnSpc>
            </a:pPr>
            <a:r>
              <a:rPr lang="ja-JP" altLang="en-US" sz="1600" b="1"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400" b="1"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再生可能エネルギー利用設備の導入を義務化</a:t>
            </a:r>
            <a:endParaRPr lang="en-US" altLang="ja-JP" sz="1400" b="1"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a:p>
            <a:pPr>
              <a:lnSpc>
                <a:spcPct val="150000"/>
              </a:lnSpc>
            </a:pPr>
            <a:r>
              <a:rPr lang="ja-JP" altLang="en-US" sz="1400" b="1"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（対象） 建築物環境計画書の届出対象である延べ面積</a:t>
            </a:r>
            <a:r>
              <a:rPr lang="en-US" altLang="ja-JP" sz="14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2,000㎡</a:t>
            </a:r>
            <a:r>
              <a:rPr lang="ja-JP" altLang="en-US" sz="14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以上の住宅・非住宅を対象</a:t>
            </a:r>
            <a:endParaRPr lang="en-US" altLang="ja-JP" sz="14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a:p>
            <a:pPr>
              <a:lnSpc>
                <a:spcPct val="150000"/>
              </a:lnSpc>
            </a:pPr>
            <a:r>
              <a:rPr lang="ja-JP" altLang="en-US" sz="14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　　　　（内容） 建物及び敷地内に固定されている設備（外灯含む）等</a:t>
            </a:r>
            <a:endParaRPr lang="en-US" altLang="ja-JP" sz="14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a:p>
            <a:r>
              <a:rPr lang="ja-JP" altLang="en-US" sz="14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　　　　　　　　   </a:t>
            </a:r>
            <a:r>
              <a:rPr lang="en-US" altLang="ja-JP" sz="14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立地を十分に考慮し、内容の検討が必要</a:t>
            </a:r>
            <a:endParaRPr lang="en-US" altLang="ja-JP" sz="1400" dirty="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p:txBody>
      </p:sp>
      <p:cxnSp>
        <p:nvCxnSpPr>
          <p:cNvPr id="3" name="直線コネクタ 2">
            <a:extLst>
              <a:ext uri="{FF2B5EF4-FFF2-40B4-BE49-F238E27FC236}">
                <a16:creationId xmlns:a16="http://schemas.microsoft.com/office/drawing/2014/main" id="{AF8A0FCE-55E1-46FC-B57D-9426EF24FF72}"/>
              </a:ext>
            </a:extLst>
          </p:cNvPr>
          <p:cNvCxnSpPr/>
          <p:nvPr/>
        </p:nvCxnSpPr>
        <p:spPr>
          <a:xfrm flipV="1">
            <a:off x="12877" y="445089"/>
            <a:ext cx="9144000" cy="25757"/>
          </a:xfrm>
          <a:prstGeom prst="line">
            <a:avLst/>
          </a:prstGeom>
          <a:ln w="31750" cmpd="tri"/>
        </p:spPr>
        <p:style>
          <a:lnRef idx="3">
            <a:schemeClr val="accent2"/>
          </a:lnRef>
          <a:fillRef idx="0">
            <a:schemeClr val="accent2"/>
          </a:fillRef>
          <a:effectRef idx="2">
            <a:schemeClr val="accent2"/>
          </a:effectRef>
          <a:fontRef idx="minor">
            <a:schemeClr val="tx1"/>
          </a:fontRef>
        </p:style>
      </p:cxnSp>
      <p:sp>
        <p:nvSpPr>
          <p:cNvPr id="7" name="正方形/長方形 6">
            <a:extLst>
              <a:ext uri="{FF2B5EF4-FFF2-40B4-BE49-F238E27FC236}">
                <a16:creationId xmlns:a16="http://schemas.microsoft.com/office/drawing/2014/main" id="{FC7400D2-3ECE-47A9-8B50-D2816A6C8A72}"/>
              </a:ext>
            </a:extLst>
          </p:cNvPr>
          <p:cNvSpPr/>
          <p:nvPr/>
        </p:nvSpPr>
        <p:spPr>
          <a:xfrm>
            <a:off x="358584" y="2366793"/>
            <a:ext cx="8624049" cy="338554"/>
          </a:xfrm>
          <a:prstGeom prst="rect">
            <a:avLst/>
          </a:prstGeom>
        </p:spPr>
        <p:txBody>
          <a:bodyPr wrap="square">
            <a:spAutoFit/>
          </a:bodyPr>
          <a:lstStyle/>
          <a:p>
            <a:r>
              <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a:extLst>
              <a:ext uri="{FF2B5EF4-FFF2-40B4-BE49-F238E27FC236}">
                <a16:creationId xmlns:a16="http://schemas.microsoft.com/office/drawing/2014/main" id="{25FABA3A-9CE0-46DD-895D-A0D17EA5FA36}"/>
              </a:ext>
            </a:extLst>
          </p:cNvPr>
          <p:cNvSpPr/>
          <p:nvPr/>
        </p:nvSpPr>
        <p:spPr>
          <a:xfrm>
            <a:off x="246366" y="4387784"/>
            <a:ext cx="9388699" cy="630942"/>
          </a:xfrm>
          <a:prstGeom prst="rect">
            <a:avLst/>
          </a:prstGeom>
        </p:spPr>
        <p:txBody>
          <a:bodyPr wrap="square">
            <a:spAutoFit/>
          </a:bodyPr>
          <a:lstStyle/>
          <a:p>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参考）</a:t>
            </a:r>
            <a:endParaRPr lang="en-US"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〇再生可能</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エネルギーとは</a:t>
            </a:r>
            <a:endPar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太陽光</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・風力・水力・地熱・太陽熱</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・バイオマス　など</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9" name="正方形/長方形 8"/>
          <p:cNvSpPr/>
          <p:nvPr/>
        </p:nvSpPr>
        <p:spPr>
          <a:xfrm>
            <a:off x="108039" y="2985752"/>
            <a:ext cx="8953675" cy="12759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7626879" y="6554173"/>
            <a:ext cx="1187355"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rPr>
              <a:t>住宅まちづくり部</a:t>
            </a:r>
          </a:p>
        </p:txBody>
      </p:sp>
      <p:sp>
        <p:nvSpPr>
          <p:cNvPr id="11" name="スライド番号プレースホルダー 1"/>
          <p:cNvSpPr>
            <a:spLocks noGrp="1"/>
          </p:cNvSpPr>
          <p:nvPr>
            <p:ph type="sldNum" sz="quarter" idx="12"/>
          </p:nvPr>
        </p:nvSpPr>
        <p:spPr>
          <a:xfrm>
            <a:off x="8077416" y="6435269"/>
            <a:ext cx="984019" cy="365125"/>
          </a:xfrm>
        </p:spPr>
        <p:txBody>
          <a:bodyPr/>
          <a:lstStyle/>
          <a:p>
            <a:fld id="{139EBC2B-BF77-430A-B67D-4C5A4847E674}" type="slidenum">
              <a:rPr kumimoji="1" lang="ja-JP" altLang="en-US" sz="2400" smtClean="0"/>
              <a:t>6</a:t>
            </a:fld>
            <a:endParaRPr kumimoji="1" lang="ja-JP" altLang="en-US" sz="2400" dirty="0"/>
          </a:p>
        </p:txBody>
      </p:sp>
      <p:sp>
        <p:nvSpPr>
          <p:cNvPr id="12" name="正方形/長方形 11">
            <a:extLst>
              <a:ext uri="{FF2B5EF4-FFF2-40B4-BE49-F238E27FC236}">
                <a16:creationId xmlns:a16="http://schemas.microsoft.com/office/drawing/2014/main" id="{25FABA3A-9CE0-46DD-895D-A0D17EA5FA36}"/>
              </a:ext>
            </a:extLst>
          </p:cNvPr>
          <p:cNvSpPr/>
          <p:nvPr/>
        </p:nvSpPr>
        <p:spPr>
          <a:xfrm>
            <a:off x="255552" y="4925226"/>
            <a:ext cx="8978154" cy="1246495"/>
          </a:xfrm>
          <a:prstGeom prst="rect">
            <a:avLst/>
          </a:prstGeom>
        </p:spPr>
        <p:txBody>
          <a:bodyPr wrap="square">
            <a:spAutoFit/>
          </a:bodyPr>
          <a:lstStyle/>
          <a:p>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〇京都府・京都市の事例</a:t>
            </a:r>
            <a:endPar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延べ面積</a:t>
            </a:r>
            <a:r>
              <a:rPr lang="en-US"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2,000㎡</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以上の新築または</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増築を</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行う</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建築主に対して、換算量（石油等の一次エネルギーの熱量に換算して得られた量）</a:t>
            </a:r>
            <a:endPar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の合計が</a:t>
            </a:r>
            <a:r>
              <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年あたり</a:t>
            </a:r>
            <a:r>
              <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a:t>
            </a:r>
            <a:r>
              <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MJ</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3.1kW</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）以上のエネルギー利用可能な再生可能エネルギー利用設備の設置義務</a:t>
            </a:r>
            <a:endPar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令和</a:t>
            </a:r>
            <a:r>
              <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年度からは、延べ面積</a:t>
            </a:r>
            <a:r>
              <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300</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㎡以上に対象拡大</a:t>
            </a:r>
            <a:endPar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300</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㎡以上</a:t>
            </a:r>
            <a:r>
              <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2,000</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㎡未満は</a:t>
            </a:r>
            <a:r>
              <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a:t>
            </a:r>
            <a:r>
              <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MJ</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以上、</a:t>
            </a:r>
            <a:r>
              <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2,000</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㎡以上は</a:t>
            </a:r>
            <a:r>
              <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a:t>
            </a:r>
            <a:r>
              <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MJ</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に床面積の合計を乗じた量（上限</a:t>
            </a:r>
            <a:r>
              <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45</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a:t>
            </a:r>
            <a:r>
              <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MJ</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）に改正予定</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〇戸建住宅での発電量</a:t>
            </a:r>
            <a:endPar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４</a:t>
            </a:r>
            <a:r>
              <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KW</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程度で</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太陽電池モジュールの設置面積は約</a:t>
            </a:r>
            <a:r>
              <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㎡（一般社団法人 太陽光発電協会）</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15" name="正方形/長方形 14"/>
          <p:cNvSpPr/>
          <p:nvPr/>
        </p:nvSpPr>
        <p:spPr>
          <a:xfrm>
            <a:off x="0" y="55178"/>
            <a:ext cx="7813627" cy="369332"/>
          </a:xfrm>
          <a:prstGeom prst="rect">
            <a:avLst/>
          </a:prstGeom>
        </p:spPr>
        <p:txBody>
          <a:bodyPr wrap="square">
            <a:spAutoFit/>
          </a:bodyPr>
          <a:lstStyle/>
          <a:p>
            <a:r>
              <a:rPr kumimoji="1" lang="ja-JP" altLang="en-US" dirty="0">
                <a:ln>
                  <a:solidFill>
                    <a:schemeClr val="accent2"/>
                  </a:solidFill>
                </a:ln>
                <a:latin typeface="Meiryo UI" panose="020B0604030504040204" pitchFamily="50" charset="-128"/>
                <a:ea typeface="Meiryo UI" panose="020B0604030504040204" pitchFamily="50" charset="-128"/>
              </a:rPr>
              <a:t>再生可能エネルギー利用設備</a:t>
            </a:r>
            <a:r>
              <a:rPr kumimoji="1" lang="ja-JP" altLang="en-US" dirty="0" smtClean="0">
                <a:ln>
                  <a:solidFill>
                    <a:schemeClr val="accent2"/>
                  </a:solidFill>
                </a:ln>
                <a:latin typeface="Meiryo UI" panose="020B0604030504040204" pitchFamily="50" charset="-128"/>
                <a:ea typeface="Meiryo UI" panose="020B0604030504040204" pitchFamily="50" charset="-128"/>
              </a:rPr>
              <a:t>促進</a:t>
            </a:r>
            <a:endParaRPr kumimoji="1" lang="ja-JP" altLang="en-US" dirty="0">
              <a:ln>
                <a:solidFill>
                  <a:schemeClr val="accent2"/>
                </a:solidFill>
              </a:ln>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04049941-4BD7-40A7-B1E3-98C4076883AF}"/>
              </a:ext>
            </a:extLst>
          </p:cNvPr>
          <p:cNvSpPr txBox="1"/>
          <p:nvPr/>
        </p:nvSpPr>
        <p:spPr>
          <a:xfrm>
            <a:off x="-467335" y="2549505"/>
            <a:ext cx="9149665" cy="369332"/>
          </a:xfrm>
          <a:prstGeom prst="rect">
            <a:avLst/>
          </a:prstGeom>
          <a:noFill/>
        </p:spPr>
        <p:txBody>
          <a:bodyPr wrap="square" rtlCol="0">
            <a:spAutoFit/>
          </a:bodyPr>
          <a:lstStyle/>
          <a:p>
            <a:pPr indent="229235"/>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600" b="1"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kern="100" dirty="0" smtClean="0">
                <a:latin typeface="Meiryo UI" panose="020B0604030504040204" pitchFamily="50" charset="-128"/>
                <a:ea typeface="Meiryo UI" panose="020B0604030504040204" pitchFamily="50" charset="-128"/>
                <a:cs typeface="Times New Roman" panose="02020603050405020304" pitchFamily="18" charset="0"/>
              </a:rPr>
              <a:t>検討イメージ</a:t>
            </a:r>
            <a:r>
              <a:rPr lang="en-US" altLang="ja-JP" sz="1600" b="1"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b="1" kern="100" dirty="0">
                <a:latin typeface="Meiryo UI" panose="020B0604030504040204" pitchFamily="50" charset="-128"/>
                <a:ea typeface="Meiryo UI" panose="020B0604030504040204" pitchFamily="50" charset="-128"/>
                <a:cs typeface="Times New Roman" panose="02020603050405020304" pitchFamily="18" charset="0"/>
              </a:rPr>
              <a:t>　</a:t>
            </a:r>
          </a:p>
        </p:txBody>
      </p:sp>
    </p:spTree>
    <p:extLst>
      <p:ext uri="{BB962C8B-B14F-4D97-AF65-F5344CB8AC3E}">
        <p14:creationId xmlns:p14="http://schemas.microsoft.com/office/powerpoint/2010/main" val="3639010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角丸四角形 19"/>
          <p:cNvSpPr/>
          <p:nvPr/>
        </p:nvSpPr>
        <p:spPr>
          <a:xfrm>
            <a:off x="103031" y="3009911"/>
            <a:ext cx="8958403" cy="3194491"/>
          </a:xfrm>
          <a:prstGeom prst="roundRect">
            <a:avLst>
              <a:gd name="adj" fmla="val 1233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角丸四角形 92"/>
          <p:cNvSpPr/>
          <p:nvPr/>
        </p:nvSpPr>
        <p:spPr>
          <a:xfrm>
            <a:off x="2609956" y="3177897"/>
            <a:ext cx="6396541" cy="2886278"/>
          </a:xfrm>
          <a:prstGeom prst="roundRect">
            <a:avLst>
              <a:gd name="adj" fmla="val 10490"/>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cxnSp>
        <p:nvCxnSpPr>
          <p:cNvPr id="3" name="直線コネクタ 2">
            <a:extLst>
              <a:ext uri="{FF2B5EF4-FFF2-40B4-BE49-F238E27FC236}">
                <a16:creationId xmlns:a16="http://schemas.microsoft.com/office/drawing/2014/main" id="{AF8A0FCE-55E1-46FC-B57D-9426EF24FF72}"/>
              </a:ext>
            </a:extLst>
          </p:cNvPr>
          <p:cNvCxnSpPr/>
          <p:nvPr/>
        </p:nvCxnSpPr>
        <p:spPr>
          <a:xfrm flipV="1">
            <a:off x="0" y="442977"/>
            <a:ext cx="9144000" cy="25757"/>
          </a:xfrm>
          <a:prstGeom prst="line">
            <a:avLst/>
          </a:prstGeom>
          <a:ln w="31750" cmpd="tri"/>
        </p:spPr>
        <p:style>
          <a:lnRef idx="3">
            <a:schemeClr val="accent2"/>
          </a:lnRef>
          <a:fillRef idx="0">
            <a:schemeClr val="accent2"/>
          </a:fillRef>
          <a:effectRef idx="2">
            <a:schemeClr val="accent2"/>
          </a:effectRef>
          <a:fontRef idx="minor">
            <a:schemeClr val="tx1"/>
          </a:fontRef>
        </p:style>
      </p:cxnSp>
      <p:sp>
        <p:nvSpPr>
          <p:cNvPr id="10" name="テキスト ボックス 9"/>
          <p:cNvSpPr txBox="1"/>
          <p:nvPr/>
        </p:nvSpPr>
        <p:spPr>
          <a:xfrm>
            <a:off x="7665515" y="6494722"/>
            <a:ext cx="1187355"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srgbClr val="000000"/>
                </a:solidFill>
                <a:effectLst/>
                <a:uLnTx/>
                <a:uFillTx/>
                <a:latin typeface="Calibri" panose="020F0502020204030204"/>
                <a:ea typeface="ＭＳ Ｐゴシック" panose="020B0600070205080204" pitchFamily="50" charset="-128"/>
                <a:cs typeface="+mn-cs"/>
              </a:rPr>
              <a:t>住宅まちづくり部</a:t>
            </a:r>
          </a:p>
        </p:txBody>
      </p:sp>
      <p:sp>
        <p:nvSpPr>
          <p:cNvPr id="11" name="スライド番号プレースホルダー 1"/>
          <p:cNvSpPr>
            <a:spLocks noGrp="1"/>
          </p:cNvSpPr>
          <p:nvPr>
            <p:ph type="sldNum" sz="quarter" idx="12"/>
          </p:nvPr>
        </p:nvSpPr>
        <p:spPr>
          <a:xfrm>
            <a:off x="8077416" y="6435269"/>
            <a:ext cx="984019" cy="365125"/>
          </a:xfrm>
        </p:spPr>
        <p:txBody>
          <a:bodyPr/>
          <a:lstStyle/>
          <a:p>
            <a:fld id="{139EBC2B-BF77-430A-B67D-4C5A4847E674}" type="slidenum">
              <a:rPr kumimoji="1" lang="ja-JP" altLang="en-US" sz="2400" smtClean="0"/>
              <a:t>7</a:t>
            </a:fld>
            <a:endParaRPr kumimoji="1" lang="ja-JP" altLang="en-US" sz="2400" dirty="0"/>
          </a:p>
        </p:txBody>
      </p:sp>
      <p:sp>
        <p:nvSpPr>
          <p:cNvPr id="16" name="正方形/長方形 15">
            <a:extLst>
              <a:ext uri="{FF2B5EF4-FFF2-40B4-BE49-F238E27FC236}">
                <a16:creationId xmlns:a16="http://schemas.microsoft.com/office/drawing/2014/main" id="{25FABA3A-9CE0-46DD-895D-A0D17EA5FA36}"/>
              </a:ext>
            </a:extLst>
          </p:cNvPr>
          <p:cNvSpPr/>
          <p:nvPr/>
        </p:nvSpPr>
        <p:spPr>
          <a:xfrm>
            <a:off x="6305083" y="3680022"/>
            <a:ext cx="2547788" cy="2013372"/>
          </a:xfrm>
          <a:prstGeom prst="rect">
            <a:avLst/>
          </a:prstGeom>
          <a:solidFill>
            <a:schemeClr val="accent1">
              <a:lumMod val="20000"/>
              <a:lumOff val="80000"/>
            </a:schemeClr>
          </a:solidFill>
          <a:ln w="28575">
            <a:solidFill>
              <a:schemeClr val="tx1"/>
            </a:solidFill>
          </a:ln>
        </p:spPr>
        <p:txBody>
          <a:bodyPr wrap="square" lIns="72000" rIns="0">
            <a:spAutoFit/>
          </a:bodyPr>
          <a:lstStyle/>
          <a:p>
            <a:r>
              <a:rPr kumimoji="1" lang="ja-JP" altLang="en-US" sz="1600" b="1" dirty="0" smtClean="0">
                <a:latin typeface="Meiryo UI" panose="020B0604030504040204" pitchFamily="50" charset="-128"/>
                <a:ea typeface="Meiryo UI" panose="020B0604030504040204" pitchFamily="50" charset="-128"/>
              </a:rPr>
              <a:t>追加説明（府独自条例）</a:t>
            </a:r>
            <a:endParaRPr kumimoji="1" lang="en-US" altLang="ja-JP" sz="1600" b="1"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a:t>
            </a:r>
            <a:endParaRPr kumimoji="1" lang="en-US" altLang="ja-JP" sz="12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新築</a:t>
            </a:r>
            <a:r>
              <a:rPr kumimoji="1" lang="ja-JP" altLang="en-US" sz="1400" dirty="0">
                <a:latin typeface="Meiryo UI" panose="020B0604030504040204" pitchFamily="50" charset="-128"/>
                <a:ea typeface="Meiryo UI" panose="020B0604030504040204" pitchFamily="50" charset="-128"/>
              </a:rPr>
              <a:t>時の初期</a:t>
            </a:r>
            <a:r>
              <a:rPr kumimoji="1" lang="ja-JP" altLang="en-US" sz="1400" dirty="0" smtClean="0">
                <a:latin typeface="Meiryo UI" panose="020B0604030504040204" pitchFamily="50" charset="-128"/>
                <a:ea typeface="Meiryo UI" panose="020B0604030504040204" pitchFamily="50" charset="-128"/>
              </a:rPr>
              <a:t>投資・回収期間</a:t>
            </a:r>
            <a:endParaRPr kumimoji="1" lang="en-US" altLang="ja-JP" sz="1400" dirty="0" smtClean="0">
              <a:latin typeface="Meiryo UI" panose="020B0604030504040204" pitchFamily="50" charset="-128"/>
              <a:ea typeface="Meiryo UI" panose="020B0604030504040204" pitchFamily="50" charset="-128"/>
            </a:endParaRPr>
          </a:p>
          <a:p>
            <a:pPr>
              <a:lnSpc>
                <a:spcPts val="1260"/>
              </a:lnSpc>
            </a:pPr>
            <a:r>
              <a:rPr kumimoji="1" lang="ja-JP" altLang="en-US" sz="1400" dirty="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省エネ・健康なども考慮）</a:t>
            </a:r>
            <a:endParaRPr kumimoji="1" lang="en-US" altLang="ja-JP" sz="105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住宅</a:t>
            </a:r>
            <a:r>
              <a:rPr kumimoji="1" lang="ja-JP" altLang="en-US" sz="1400" dirty="0">
                <a:latin typeface="Meiryo UI" panose="020B0604030504040204" pitchFamily="50" charset="-128"/>
                <a:ea typeface="Meiryo UI" panose="020B0604030504040204" pitchFamily="50" charset="-128"/>
              </a:rPr>
              <a:t>購入者の意識調査</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断熱性能向上による健康や</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防カビ、結露、遮音に対する</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効果</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など</a:t>
            </a:r>
            <a:endPar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楕円 21"/>
          <p:cNvSpPr/>
          <p:nvPr/>
        </p:nvSpPr>
        <p:spPr>
          <a:xfrm>
            <a:off x="5341155" y="1455358"/>
            <a:ext cx="1472405" cy="857362"/>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latin typeface="メイリオ" panose="020B0604030504040204" pitchFamily="50" charset="-128"/>
                <a:ea typeface="メイリオ" panose="020B0604030504040204" pitchFamily="50" charset="-128"/>
              </a:rPr>
              <a:t>建築関係</a:t>
            </a:r>
            <a:r>
              <a:rPr kumimoji="1" lang="ja-JP" altLang="en-US" sz="1100" b="1" dirty="0">
                <a:solidFill>
                  <a:schemeClr val="tx1"/>
                </a:solidFill>
                <a:latin typeface="メイリオ" panose="020B0604030504040204" pitchFamily="50" charset="-128"/>
                <a:ea typeface="メイリオ" panose="020B0604030504040204" pitchFamily="50" charset="-128"/>
              </a:rPr>
              <a:t>団体</a:t>
            </a:r>
            <a:endParaRPr kumimoji="1" lang="en-US" altLang="ja-JP" sz="1100" b="1" dirty="0">
              <a:solidFill>
                <a:schemeClr val="tx1"/>
              </a:solidFill>
              <a:latin typeface="メイリオ" panose="020B0604030504040204" pitchFamily="50" charset="-128"/>
              <a:ea typeface="メイリオ" panose="020B0604030504040204" pitchFamily="50" charset="-128"/>
            </a:endParaRPr>
          </a:p>
          <a:p>
            <a:pPr algn="ctr"/>
            <a:r>
              <a:rPr kumimoji="1" lang="en-US" altLang="ja-JP" sz="1050" b="1" dirty="0" smtClean="0">
                <a:solidFill>
                  <a:schemeClr val="tx1"/>
                </a:solidFill>
                <a:latin typeface="メイリオ" panose="020B0604030504040204" pitchFamily="50" charset="-128"/>
                <a:ea typeface="メイリオ" panose="020B0604030504040204" pitchFamily="50" charset="-128"/>
              </a:rPr>
              <a:t>(</a:t>
            </a:r>
            <a:r>
              <a:rPr kumimoji="1" lang="ja-JP" altLang="en-US" sz="1050" b="1" dirty="0" smtClean="0">
                <a:solidFill>
                  <a:schemeClr val="tx1"/>
                </a:solidFill>
                <a:latin typeface="メイリオ" panose="020B0604030504040204" pitchFamily="50" charset="-128"/>
                <a:ea typeface="メイリオ" panose="020B0604030504040204" pitchFamily="50" charset="-128"/>
              </a:rPr>
              <a:t>建築士会、</a:t>
            </a:r>
            <a:endParaRPr kumimoji="1" lang="en-US" altLang="ja-JP" sz="105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050" b="1" dirty="0" smtClean="0">
                <a:solidFill>
                  <a:schemeClr val="tx1"/>
                </a:solidFill>
                <a:latin typeface="メイリオ" panose="020B0604030504040204" pitchFamily="50" charset="-128"/>
                <a:ea typeface="メイリオ" panose="020B0604030504040204" pitchFamily="50" charset="-128"/>
              </a:rPr>
              <a:t>建築士</a:t>
            </a:r>
            <a:r>
              <a:rPr kumimoji="1" lang="ja-JP" altLang="en-US" sz="1050" b="1" dirty="0">
                <a:solidFill>
                  <a:schemeClr val="tx1"/>
                </a:solidFill>
                <a:latin typeface="メイリオ" panose="020B0604030504040204" pitchFamily="50" charset="-128"/>
                <a:ea typeface="メイリオ" panose="020B0604030504040204" pitchFamily="50" charset="-128"/>
              </a:rPr>
              <a:t>事務所</a:t>
            </a:r>
            <a:r>
              <a:rPr kumimoji="1" lang="ja-JP" altLang="en-US" sz="1050" b="1" dirty="0" smtClean="0">
                <a:solidFill>
                  <a:schemeClr val="tx1"/>
                </a:solidFill>
                <a:latin typeface="メイリオ" panose="020B0604030504040204" pitchFamily="50" charset="-128"/>
                <a:ea typeface="メイリオ" panose="020B0604030504040204" pitchFamily="50" charset="-128"/>
              </a:rPr>
              <a:t>協会等</a:t>
            </a:r>
            <a:r>
              <a:rPr kumimoji="1" lang="en-US" altLang="ja-JP" sz="1050" b="1" dirty="0" smtClean="0">
                <a:solidFill>
                  <a:schemeClr val="tx1"/>
                </a:solidFill>
                <a:latin typeface="メイリオ" panose="020B0604030504040204" pitchFamily="50" charset="-128"/>
                <a:ea typeface="メイリオ" panose="020B0604030504040204" pitchFamily="50" charset="-128"/>
              </a:rPr>
              <a:t>)</a:t>
            </a:r>
            <a:endParaRPr kumimoji="1" lang="ja-JP" altLang="en-US" sz="1050" b="1" dirty="0">
              <a:solidFill>
                <a:schemeClr val="tx1"/>
              </a:solidFill>
              <a:latin typeface="メイリオ" panose="020B0604030504040204" pitchFamily="50" charset="-128"/>
              <a:ea typeface="メイリオ" panose="020B0604030504040204" pitchFamily="50" charset="-128"/>
            </a:endParaRPr>
          </a:p>
        </p:txBody>
      </p:sp>
      <p:sp>
        <p:nvSpPr>
          <p:cNvPr id="24" name="楕円 23"/>
          <p:cNvSpPr/>
          <p:nvPr/>
        </p:nvSpPr>
        <p:spPr>
          <a:xfrm>
            <a:off x="7752073" y="1430550"/>
            <a:ext cx="1310048" cy="750923"/>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latin typeface="メイリオ" panose="020B0604030504040204" pitchFamily="50" charset="-128"/>
                <a:ea typeface="メイリオ" panose="020B0604030504040204" pitchFamily="50" charset="-128"/>
              </a:rPr>
              <a:t>近畿他府県</a:t>
            </a:r>
            <a:endParaRPr kumimoji="1" lang="en-US" altLang="ja-JP" sz="11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1" dirty="0" smtClean="0">
                <a:solidFill>
                  <a:schemeClr val="tx1"/>
                </a:solidFill>
                <a:latin typeface="メイリオ" panose="020B0604030504040204" pitchFamily="50" charset="-128"/>
                <a:ea typeface="メイリオ" panose="020B0604030504040204" pitchFamily="50" charset="-128"/>
              </a:rPr>
              <a:t>の行政庁</a:t>
            </a:r>
            <a:endParaRPr kumimoji="1" lang="ja-JP" altLang="en-US" sz="1100" b="1" dirty="0">
              <a:solidFill>
                <a:schemeClr val="tx1"/>
              </a:solidFill>
              <a:latin typeface="メイリオ" panose="020B0604030504040204" pitchFamily="50" charset="-128"/>
              <a:ea typeface="メイリオ" panose="020B0604030504040204" pitchFamily="50" charset="-128"/>
            </a:endParaRPr>
          </a:p>
        </p:txBody>
      </p:sp>
      <p:sp>
        <p:nvSpPr>
          <p:cNvPr id="26" name="テキスト ボックス 25"/>
          <p:cNvSpPr txBox="1"/>
          <p:nvPr/>
        </p:nvSpPr>
        <p:spPr>
          <a:xfrm>
            <a:off x="7004626" y="1555443"/>
            <a:ext cx="699544" cy="261610"/>
          </a:xfrm>
          <a:prstGeom prst="rect">
            <a:avLst/>
          </a:prstGeom>
          <a:noFill/>
        </p:spPr>
        <p:txBody>
          <a:bodyPr wrap="square" rtlCol="0">
            <a:spAutoFit/>
          </a:bodyPr>
          <a:lstStyle/>
          <a:p>
            <a:r>
              <a:rPr kumimoji="1" lang="ja-JP" altLang="en-US" sz="1100" dirty="0" smtClean="0">
                <a:latin typeface="メイリオ" panose="020B0604030504040204" pitchFamily="50" charset="-128"/>
                <a:ea typeface="メイリオ" panose="020B0604030504040204" pitchFamily="50" charset="-128"/>
              </a:rPr>
              <a:t>連携</a:t>
            </a:r>
            <a:endParaRPr kumimoji="1" lang="ja-JP" altLang="en-US" sz="1100" dirty="0">
              <a:latin typeface="メイリオ" panose="020B0604030504040204" pitchFamily="50" charset="-128"/>
              <a:ea typeface="メイリオ" panose="020B0604030504040204" pitchFamily="50" charset="-128"/>
            </a:endParaRPr>
          </a:p>
        </p:txBody>
      </p:sp>
      <p:sp>
        <p:nvSpPr>
          <p:cNvPr id="8" name="正方形/長方形 7">
            <a:extLst>
              <a:ext uri="{FF2B5EF4-FFF2-40B4-BE49-F238E27FC236}">
                <a16:creationId xmlns:a16="http://schemas.microsoft.com/office/drawing/2014/main" id="{25FABA3A-9CE0-46DD-895D-A0D17EA5FA36}"/>
              </a:ext>
            </a:extLst>
          </p:cNvPr>
          <p:cNvSpPr/>
          <p:nvPr/>
        </p:nvSpPr>
        <p:spPr>
          <a:xfrm>
            <a:off x="313694" y="3339280"/>
            <a:ext cx="1989786" cy="324256"/>
          </a:xfrm>
          <a:prstGeom prst="rect">
            <a:avLst/>
          </a:prstGeom>
          <a:solidFill>
            <a:schemeClr val="bg1"/>
          </a:solidFill>
          <a:ln>
            <a:solidFill>
              <a:schemeClr val="tx1"/>
            </a:solidFill>
          </a:ln>
        </p:spPr>
        <p:txBody>
          <a:bodyPr wrap="square" tIns="46800" bIns="0" anchor="ctr">
            <a:spAutoFit/>
          </a:bodyPr>
          <a:lstStyle/>
          <a:p>
            <a:pPr algn="ctr"/>
            <a:r>
              <a:rPr lang="ja-JP" altLang="en-US"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府民・事業者</a:t>
            </a: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38" name="正方形/長方形 37">
            <a:extLst>
              <a:ext uri="{FF2B5EF4-FFF2-40B4-BE49-F238E27FC236}">
                <a16:creationId xmlns:a16="http://schemas.microsoft.com/office/drawing/2014/main" id="{25FABA3A-9CE0-46DD-895D-A0D17EA5FA36}"/>
              </a:ext>
            </a:extLst>
          </p:cNvPr>
          <p:cNvSpPr/>
          <p:nvPr/>
        </p:nvSpPr>
        <p:spPr>
          <a:xfrm>
            <a:off x="5069420" y="3241579"/>
            <a:ext cx="2075035" cy="324000"/>
          </a:xfrm>
          <a:prstGeom prst="rect">
            <a:avLst/>
          </a:prstGeom>
          <a:solidFill>
            <a:schemeClr val="bg1"/>
          </a:solidFill>
          <a:ln>
            <a:solidFill>
              <a:schemeClr val="tx1"/>
            </a:solidFill>
          </a:ln>
        </p:spPr>
        <p:txBody>
          <a:bodyPr wrap="square" bIns="0" anchor="ctr" anchorCtr="1">
            <a:spAutoFit/>
          </a:bodyPr>
          <a:lstStyle/>
          <a:p>
            <a:pPr algn="ctr"/>
            <a:r>
              <a:rPr lang="ja-JP" altLang="en-US" sz="16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建築士→建築主</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46" name="正方形/長方形 45">
            <a:extLst>
              <a:ext uri="{FF2B5EF4-FFF2-40B4-BE49-F238E27FC236}">
                <a16:creationId xmlns:a16="http://schemas.microsoft.com/office/drawing/2014/main" id="{25FABA3A-9CE0-46DD-895D-A0D17EA5FA36}"/>
              </a:ext>
            </a:extLst>
          </p:cNvPr>
          <p:cNvSpPr/>
          <p:nvPr/>
        </p:nvSpPr>
        <p:spPr>
          <a:xfrm>
            <a:off x="110919" y="3759031"/>
            <a:ext cx="2851117" cy="2154436"/>
          </a:xfrm>
          <a:prstGeom prst="rect">
            <a:avLst/>
          </a:prstGeom>
          <a:noFill/>
        </p:spPr>
        <p:txBody>
          <a:bodyPr wrap="square">
            <a:spAutoFit/>
          </a:bodyPr>
          <a:lstStyle/>
          <a:p>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省エネ住宅の価値の理解</a:t>
            </a:r>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住宅の改修や新築における</a:t>
            </a:r>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初期投資・ライフサイクル</a:t>
            </a:r>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コストの費用対効果にかかる</a:t>
            </a:r>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情報提供</a:t>
            </a:r>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○断熱性の向上と健康の関係</a:t>
            </a:r>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について、専門的なアドバイス</a:t>
            </a:r>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○建築物の省エネが地球環境</a:t>
            </a:r>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に与える影響の説明</a:t>
            </a:r>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〇法による建築士の建築主への</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説明義務時に追加説明</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正方形/長方形 59">
            <a:extLst>
              <a:ext uri="{FF2B5EF4-FFF2-40B4-BE49-F238E27FC236}">
                <a16:creationId xmlns:a16="http://schemas.microsoft.com/office/drawing/2014/main" id="{25FABA3A-9CE0-46DD-895D-A0D17EA5FA36}"/>
              </a:ext>
            </a:extLst>
          </p:cNvPr>
          <p:cNvSpPr/>
          <p:nvPr/>
        </p:nvSpPr>
        <p:spPr>
          <a:xfrm>
            <a:off x="2798324" y="3593487"/>
            <a:ext cx="3136512" cy="2162130"/>
          </a:xfrm>
          <a:prstGeom prst="rect">
            <a:avLst/>
          </a:prstGeom>
          <a:solidFill>
            <a:schemeClr val="bg1"/>
          </a:solidFill>
          <a:ln>
            <a:solidFill>
              <a:schemeClr val="tx1"/>
            </a:solidFill>
          </a:ln>
        </p:spPr>
        <p:txBody>
          <a:bodyPr wrap="square">
            <a:spAutoFit/>
          </a:bodyPr>
          <a:lstStyle/>
          <a:p>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法による説明義務</a:t>
            </a:r>
            <a:endPar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省エネ住宅とは</a:t>
            </a: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省エネ性能に関する２つの基準</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・省エネ住宅のメリット　</a:t>
            </a:r>
            <a:endParaRPr kumimoji="1" lang="en-US" altLang="ja-JP" sz="1200" dirty="0" smtClean="0">
              <a:latin typeface="Meiryo UI" panose="020B0604030504040204" pitchFamily="50" charset="-128"/>
              <a:ea typeface="Meiryo UI" panose="020B0604030504040204" pitchFamily="50" charset="-128"/>
            </a:endParaRPr>
          </a:p>
          <a:p>
            <a:pPr>
              <a:lnSpc>
                <a:spcPts val="1500"/>
              </a:lnSpc>
            </a:pPr>
            <a:r>
              <a:rPr kumimoji="1" lang="ja-JP" altLang="en-US" sz="1200" dirty="0" smtClean="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（環境・家計にやさしい、快適性健康、災害対応）</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説明義務制度について</a:t>
            </a:r>
          </a:p>
          <a:p>
            <a:r>
              <a:rPr kumimoji="1" lang="ja-JP" altLang="en-US" sz="1200" dirty="0">
                <a:latin typeface="Meiryo UI" panose="020B0604030504040204" pitchFamily="50" charset="-128"/>
                <a:ea typeface="Meiryo UI" panose="020B0604030504040204" pitchFamily="50" charset="-128"/>
              </a:rPr>
              <a:t>　・建築物エネルギー消費性能基準</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err="1" smtClean="0">
                <a:latin typeface="Meiryo UI" panose="020B0604030504040204" pitchFamily="50" charset="-128"/>
                <a:ea typeface="Meiryo UI" panose="020B0604030504040204" pitchFamily="50" charset="-128"/>
              </a:rPr>
              <a:t>へ</a:t>
            </a:r>
            <a:r>
              <a:rPr kumimoji="1" lang="ja-JP" altLang="en-US" sz="1200" dirty="0" err="1">
                <a:latin typeface="Meiryo UI" panose="020B0604030504040204" pitchFamily="50" charset="-128"/>
                <a:ea typeface="Meiryo UI" panose="020B0604030504040204" pitchFamily="50" charset="-128"/>
              </a:rPr>
              <a:t>の</a:t>
            </a:r>
            <a:r>
              <a:rPr kumimoji="1" lang="ja-JP" altLang="en-US" sz="1200" dirty="0">
                <a:latin typeface="Meiryo UI" panose="020B0604030504040204" pitchFamily="50" charset="-128"/>
                <a:ea typeface="Meiryo UI" panose="020B0604030504040204" pitchFamily="50" charset="-128"/>
              </a:rPr>
              <a:t>適合性</a:t>
            </a:r>
            <a:r>
              <a:rPr kumimoji="1" lang="ja-JP" altLang="en-US" sz="1050" dirty="0">
                <a:latin typeface="Meiryo UI" panose="020B0604030504040204" pitchFamily="50" charset="-128"/>
                <a:ea typeface="Meiryo UI" panose="020B0604030504040204" pitchFamily="50" charset="-128"/>
              </a:rPr>
              <a:t>（適合・不適合）</a:t>
            </a: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建築物エネルギー消費性能の確保</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の</a:t>
            </a:r>
            <a:r>
              <a:rPr kumimoji="1" lang="ja-JP" altLang="en-US" sz="1200" dirty="0">
                <a:latin typeface="Meiryo UI" panose="020B0604030504040204" pitchFamily="50" charset="-128"/>
                <a:ea typeface="Meiryo UI" panose="020B0604030504040204" pitchFamily="50" charset="-128"/>
              </a:rPr>
              <a:t>ためのとるべき措置</a:t>
            </a: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建築士・建築士事務所に関する</a:t>
            </a:r>
            <a:r>
              <a:rPr kumimoji="1" lang="ja-JP" altLang="en-US" sz="1200" dirty="0" smtClean="0">
                <a:latin typeface="Meiryo UI" panose="020B0604030504040204" pitchFamily="50" charset="-128"/>
                <a:ea typeface="Meiryo UI" panose="020B0604030504040204" pitchFamily="50" charset="-128"/>
              </a:rPr>
              <a:t>事項</a:t>
            </a:r>
            <a:endParaRPr kumimoji="1" lang="en-US" altLang="ja-JP" sz="1200" dirty="0" smtClean="0">
              <a:latin typeface="Meiryo UI" panose="020B0604030504040204" pitchFamily="50" charset="-128"/>
              <a:ea typeface="Meiryo UI" panose="020B0604030504040204" pitchFamily="50" charset="-128"/>
            </a:endParaRPr>
          </a:p>
        </p:txBody>
      </p:sp>
      <p:sp>
        <p:nvSpPr>
          <p:cNvPr id="69" name="正方形/長方形 68">
            <a:extLst>
              <a:ext uri="{FF2B5EF4-FFF2-40B4-BE49-F238E27FC236}">
                <a16:creationId xmlns:a16="http://schemas.microsoft.com/office/drawing/2014/main" id="{25FABA3A-9CE0-46DD-895D-A0D17EA5FA36}"/>
              </a:ext>
            </a:extLst>
          </p:cNvPr>
          <p:cNvSpPr/>
          <p:nvPr/>
        </p:nvSpPr>
        <p:spPr>
          <a:xfrm>
            <a:off x="5934836" y="4448012"/>
            <a:ext cx="483769" cy="369332"/>
          </a:xfrm>
          <a:prstGeom prst="rect">
            <a:avLst/>
          </a:prstGeom>
          <a:noFill/>
          <a:ln>
            <a:noFill/>
          </a:ln>
        </p:spPr>
        <p:txBody>
          <a:bodyPr wrap="square">
            <a:spAutoFit/>
          </a:bodyPr>
          <a:lstStyle/>
          <a:p>
            <a:r>
              <a:rPr lang="en-US" altLang="ja-JP"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76" name="テキスト ボックス 75"/>
          <p:cNvSpPr txBox="1"/>
          <p:nvPr/>
        </p:nvSpPr>
        <p:spPr>
          <a:xfrm>
            <a:off x="7308833" y="2431295"/>
            <a:ext cx="699544"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連携</a:t>
            </a:r>
            <a:endParaRPr kumimoji="1" lang="ja-JP" altLang="en-US" sz="1200" dirty="0">
              <a:latin typeface="メイリオ" panose="020B0604030504040204" pitchFamily="50" charset="-128"/>
              <a:ea typeface="メイリオ" panose="020B0604030504040204" pitchFamily="50" charset="-128"/>
            </a:endParaRPr>
          </a:p>
        </p:txBody>
      </p:sp>
      <p:sp>
        <p:nvSpPr>
          <p:cNvPr id="78" name="テキスト ボックス 77"/>
          <p:cNvSpPr txBox="1"/>
          <p:nvPr/>
        </p:nvSpPr>
        <p:spPr>
          <a:xfrm>
            <a:off x="5477176" y="2535375"/>
            <a:ext cx="699544"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連携</a:t>
            </a:r>
            <a:endParaRPr kumimoji="1" lang="ja-JP" altLang="en-US" sz="1200" dirty="0">
              <a:latin typeface="メイリオ" panose="020B0604030504040204" pitchFamily="50" charset="-128"/>
              <a:ea typeface="メイリオ" panose="020B0604030504040204" pitchFamily="50" charset="-128"/>
            </a:endParaRPr>
          </a:p>
        </p:txBody>
      </p:sp>
      <p:sp>
        <p:nvSpPr>
          <p:cNvPr id="34" name="正方形/長方形 33">
            <a:extLst>
              <a:ext uri="{FF2B5EF4-FFF2-40B4-BE49-F238E27FC236}">
                <a16:creationId xmlns:a16="http://schemas.microsoft.com/office/drawing/2014/main" id="{25FABA3A-9CE0-46DD-895D-A0D17EA5FA36}"/>
              </a:ext>
            </a:extLst>
          </p:cNvPr>
          <p:cNvSpPr/>
          <p:nvPr/>
        </p:nvSpPr>
        <p:spPr>
          <a:xfrm>
            <a:off x="140106" y="842078"/>
            <a:ext cx="7736220" cy="461665"/>
          </a:xfrm>
          <a:prstGeom prst="rect">
            <a:avLst/>
          </a:prstGeom>
          <a:noFill/>
        </p:spPr>
        <p:txBody>
          <a:bodyPr wrap="square">
            <a:spAutoFit/>
          </a:bodyPr>
          <a:lstStyle/>
          <a:p>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府</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民・事業者に対して建築物の環境性能の向上が経済の活性化にもつながることをわかりやすく普及啓発</a:t>
            </a:r>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○府民に環境配慮した住宅の価値をわかりやすく普及啓発</a:t>
            </a:r>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正方形/長方形 22"/>
          <p:cNvSpPr/>
          <p:nvPr/>
        </p:nvSpPr>
        <p:spPr>
          <a:xfrm>
            <a:off x="103031" y="60673"/>
            <a:ext cx="5355771" cy="369332"/>
          </a:xfrm>
          <a:prstGeom prst="rect">
            <a:avLst/>
          </a:prstGeom>
        </p:spPr>
        <p:txBody>
          <a:bodyPr wrap="square">
            <a:spAutoFit/>
          </a:bodyPr>
          <a:lstStyle/>
          <a:p>
            <a:r>
              <a:rPr kumimoji="1" lang="ja-JP" altLang="en-US" dirty="0">
                <a:ln>
                  <a:solidFill>
                    <a:schemeClr val="accent2"/>
                  </a:solidFill>
                </a:ln>
                <a:latin typeface="Meiryo UI" panose="020B0604030504040204" pitchFamily="50" charset="-128"/>
                <a:ea typeface="Meiryo UI" panose="020B0604030504040204" pitchFamily="50" charset="-128"/>
              </a:rPr>
              <a:t>府民・事業者への</a:t>
            </a:r>
            <a:r>
              <a:rPr kumimoji="1" lang="ja-JP" altLang="en-US" dirty="0" smtClean="0">
                <a:ln>
                  <a:solidFill>
                    <a:schemeClr val="accent2"/>
                  </a:solidFill>
                </a:ln>
                <a:latin typeface="Meiryo UI" panose="020B0604030504040204" pitchFamily="50" charset="-128"/>
                <a:ea typeface="Meiryo UI" panose="020B0604030504040204" pitchFamily="50" charset="-128"/>
              </a:rPr>
              <a:t>啓発</a:t>
            </a:r>
            <a:endParaRPr kumimoji="1" lang="ja-JP" altLang="en-US" dirty="0">
              <a:ln>
                <a:solidFill>
                  <a:schemeClr val="accent2"/>
                </a:solidFill>
              </a:ln>
              <a:latin typeface="Meiryo UI" panose="020B0604030504040204" pitchFamily="50" charset="-128"/>
              <a:ea typeface="Meiryo UI" panose="020B0604030504040204" pitchFamily="50" charset="-128"/>
            </a:endParaRPr>
          </a:p>
        </p:txBody>
      </p:sp>
      <p:sp>
        <p:nvSpPr>
          <p:cNvPr id="25" name="テキスト ボックス 24">
            <a:extLst>
              <a:ext uri="{FF2B5EF4-FFF2-40B4-BE49-F238E27FC236}">
                <a16:creationId xmlns:a16="http://schemas.microsoft.com/office/drawing/2014/main" id="{04049941-4BD7-40A7-B1E3-98C4076883AF}"/>
              </a:ext>
            </a:extLst>
          </p:cNvPr>
          <p:cNvSpPr txBox="1"/>
          <p:nvPr/>
        </p:nvSpPr>
        <p:spPr>
          <a:xfrm>
            <a:off x="-340907" y="501367"/>
            <a:ext cx="3754767" cy="369332"/>
          </a:xfrm>
          <a:prstGeom prst="rect">
            <a:avLst/>
          </a:prstGeom>
          <a:noFill/>
        </p:spPr>
        <p:txBody>
          <a:bodyPr wrap="square" rtlCol="0">
            <a:spAutoFit/>
          </a:bodyPr>
          <a:lstStyle/>
          <a:p>
            <a:pPr indent="229235"/>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b="1" kern="100" dirty="0" smtClean="0">
                <a:latin typeface="Meiryo UI" panose="020B0604030504040204" pitchFamily="50" charset="-128"/>
                <a:ea typeface="Meiryo UI" panose="020B0604030504040204" pitchFamily="50" charset="-128"/>
                <a:cs typeface="Times New Roman" panose="02020603050405020304" pitchFamily="18" charset="0"/>
              </a:rPr>
              <a:t>目指すべき方向性</a:t>
            </a:r>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　</a:t>
            </a:r>
          </a:p>
        </p:txBody>
      </p:sp>
      <p:sp>
        <p:nvSpPr>
          <p:cNvPr id="29" name="正方形/長方形 28">
            <a:extLst>
              <a:ext uri="{FF2B5EF4-FFF2-40B4-BE49-F238E27FC236}">
                <a16:creationId xmlns:a16="http://schemas.microsoft.com/office/drawing/2014/main" id="{25FABA3A-9CE0-46DD-895D-A0D17EA5FA36}"/>
              </a:ext>
            </a:extLst>
          </p:cNvPr>
          <p:cNvSpPr/>
          <p:nvPr/>
        </p:nvSpPr>
        <p:spPr>
          <a:xfrm>
            <a:off x="512983" y="2761715"/>
            <a:ext cx="2222317" cy="324256"/>
          </a:xfrm>
          <a:prstGeom prst="rect">
            <a:avLst/>
          </a:prstGeom>
          <a:solidFill>
            <a:schemeClr val="bg1"/>
          </a:solidFill>
          <a:ln>
            <a:solidFill>
              <a:schemeClr val="tx1"/>
            </a:solidFill>
          </a:ln>
        </p:spPr>
        <p:txBody>
          <a:bodyPr wrap="square" tIns="46800" bIns="0" anchor="ctr">
            <a:spAutoFit/>
          </a:bodyPr>
          <a:lstStyle/>
          <a:p>
            <a:pPr algn="ctr"/>
            <a:r>
              <a:rPr lang="ja-JP" altLang="en-US"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大阪</a:t>
            </a:r>
            <a:r>
              <a:rPr lang="ja-JP" altLang="en-US"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府内での啓発</a:t>
            </a:r>
            <a:endPar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左右矢印 20"/>
          <p:cNvSpPr/>
          <p:nvPr/>
        </p:nvSpPr>
        <p:spPr>
          <a:xfrm>
            <a:off x="6815362" y="1745699"/>
            <a:ext cx="950641" cy="237600"/>
          </a:xfrm>
          <a:prstGeom prst="lef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左右矢印 39"/>
          <p:cNvSpPr/>
          <p:nvPr/>
        </p:nvSpPr>
        <p:spPr>
          <a:xfrm rot="5400000">
            <a:off x="5632226" y="2633407"/>
            <a:ext cx="840061" cy="248924"/>
          </a:xfrm>
          <a:prstGeom prst="lef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左右矢印 40"/>
          <p:cNvSpPr/>
          <p:nvPr/>
        </p:nvSpPr>
        <p:spPr>
          <a:xfrm rot="8426417">
            <a:off x="6213764" y="2448757"/>
            <a:ext cx="1637286" cy="272331"/>
          </a:xfrm>
          <a:prstGeom prst="lef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a:extLst>
              <a:ext uri="{FF2B5EF4-FFF2-40B4-BE49-F238E27FC236}">
                <a16:creationId xmlns:a16="http://schemas.microsoft.com/office/drawing/2014/main" id="{25FABA3A-9CE0-46DD-895D-A0D17EA5FA36}"/>
              </a:ext>
            </a:extLst>
          </p:cNvPr>
          <p:cNvSpPr/>
          <p:nvPr/>
        </p:nvSpPr>
        <p:spPr>
          <a:xfrm>
            <a:off x="135677" y="1572051"/>
            <a:ext cx="5199246" cy="1169551"/>
          </a:xfrm>
          <a:prstGeom prst="rect">
            <a:avLst/>
          </a:prstGeom>
          <a:noFill/>
        </p:spPr>
        <p:txBody>
          <a:bodyPr wrap="square">
            <a:spAutoFit/>
          </a:bodyPr>
          <a:lstStyle/>
          <a:p>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府民・事業者に対して、ちらしや</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HP</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により普及啓発</a:t>
            </a:r>
            <a:endPar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建築士から建築主へ法による説明義務時に追加説明</a:t>
            </a:r>
            <a:endPar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建築士の活動は府内に限定しないため、</a:t>
            </a:r>
            <a:endPar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近畿他府県の行政庁や建築関係団体と連携し、</a:t>
            </a:r>
            <a:endPar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近畿圏での普及啓発を促す。</a:t>
            </a:r>
            <a:endPar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テキスト ボックス 26">
            <a:extLst>
              <a:ext uri="{FF2B5EF4-FFF2-40B4-BE49-F238E27FC236}">
                <a16:creationId xmlns:a16="http://schemas.microsoft.com/office/drawing/2014/main" id="{04049941-4BD7-40A7-B1E3-98C4076883AF}"/>
              </a:ext>
            </a:extLst>
          </p:cNvPr>
          <p:cNvSpPr txBox="1"/>
          <p:nvPr/>
        </p:nvSpPr>
        <p:spPr>
          <a:xfrm>
            <a:off x="-340907" y="1281810"/>
            <a:ext cx="9149665" cy="369332"/>
          </a:xfrm>
          <a:prstGeom prst="rect">
            <a:avLst/>
          </a:prstGeom>
          <a:noFill/>
        </p:spPr>
        <p:txBody>
          <a:bodyPr wrap="square" rtlCol="0">
            <a:spAutoFit/>
          </a:bodyPr>
          <a:lstStyle/>
          <a:p>
            <a:pPr indent="229235"/>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600" b="1"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kern="100" dirty="0" smtClean="0">
                <a:latin typeface="Meiryo UI" panose="020B0604030504040204" pitchFamily="50" charset="-128"/>
                <a:ea typeface="Meiryo UI" panose="020B0604030504040204" pitchFamily="50" charset="-128"/>
                <a:cs typeface="Times New Roman" panose="02020603050405020304" pitchFamily="18" charset="0"/>
              </a:rPr>
              <a:t>検討イメージ</a:t>
            </a:r>
            <a:r>
              <a:rPr lang="en-US" altLang="ja-JP" sz="1600" b="1"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b="1" kern="100" dirty="0">
                <a:latin typeface="Meiryo UI" panose="020B0604030504040204" pitchFamily="50" charset="-128"/>
                <a:ea typeface="Meiryo UI" panose="020B0604030504040204" pitchFamily="50" charset="-128"/>
                <a:cs typeface="Times New Roman" panose="02020603050405020304" pitchFamily="18" charset="0"/>
              </a:rPr>
              <a:t>　</a:t>
            </a:r>
          </a:p>
        </p:txBody>
      </p:sp>
    </p:spTree>
    <p:extLst>
      <p:ext uri="{BB962C8B-B14F-4D97-AF65-F5344CB8AC3E}">
        <p14:creationId xmlns:p14="http://schemas.microsoft.com/office/powerpoint/2010/main" val="28881716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直線矢印コネクタ 42"/>
          <p:cNvCxnSpPr>
            <a:cxnSpLocks/>
          </p:cNvCxnSpPr>
          <p:nvPr/>
        </p:nvCxnSpPr>
        <p:spPr>
          <a:xfrm flipV="1">
            <a:off x="43990" y="4333520"/>
            <a:ext cx="9095873" cy="13173"/>
          </a:xfrm>
          <a:prstGeom prst="straightConnector1">
            <a:avLst/>
          </a:prstGeom>
          <a:ln w="12700">
            <a:prstDash val="dash"/>
            <a:headEnd type="none" w="sm" len="sm"/>
            <a:tailEnd type="none"/>
          </a:ln>
        </p:spPr>
        <p:style>
          <a:lnRef idx="1">
            <a:schemeClr val="dk1"/>
          </a:lnRef>
          <a:fillRef idx="0">
            <a:schemeClr val="dk1"/>
          </a:fillRef>
          <a:effectRef idx="0">
            <a:schemeClr val="dk1"/>
          </a:effectRef>
          <a:fontRef idx="minor">
            <a:schemeClr val="tx1"/>
          </a:fontRef>
        </p:style>
      </p:cxnSp>
      <p:graphicFrame>
        <p:nvGraphicFramePr>
          <p:cNvPr id="3" name="表 2"/>
          <p:cNvGraphicFramePr>
            <a:graphicFrameLocks noGrp="1"/>
          </p:cNvGraphicFramePr>
          <p:nvPr>
            <p:extLst/>
          </p:nvPr>
        </p:nvGraphicFramePr>
        <p:xfrm>
          <a:off x="84034" y="648299"/>
          <a:ext cx="9055830" cy="5638067"/>
        </p:xfrm>
        <a:graphic>
          <a:graphicData uri="http://schemas.openxmlformats.org/drawingml/2006/table">
            <a:tbl>
              <a:tblPr firstRow="1" bandRow="1">
                <a:tableStyleId>{5940675A-B579-460E-94D1-54222C63F5DA}</a:tableStyleId>
              </a:tblPr>
              <a:tblGrid>
                <a:gridCol w="937257">
                  <a:extLst>
                    <a:ext uri="{9D8B030D-6E8A-4147-A177-3AD203B41FA5}">
                      <a16:colId xmlns:a16="http://schemas.microsoft.com/office/drawing/2014/main" val="20000"/>
                    </a:ext>
                  </a:extLst>
                </a:gridCol>
                <a:gridCol w="430238">
                  <a:extLst>
                    <a:ext uri="{9D8B030D-6E8A-4147-A177-3AD203B41FA5}">
                      <a16:colId xmlns:a16="http://schemas.microsoft.com/office/drawing/2014/main" val="20001"/>
                    </a:ext>
                  </a:extLst>
                </a:gridCol>
                <a:gridCol w="430238">
                  <a:extLst>
                    <a:ext uri="{9D8B030D-6E8A-4147-A177-3AD203B41FA5}">
                      <a16:colId xmlns:a16="http://schemas.microsoft.com/office/drawing/2014/main" val="3405908107"/>
                    </a:ext>
                  </a:extLst>
                </a:gridCol>
                <a:gridCol w="327185">
                  <a:extLst>
                    <a:ext uri="{9D8B030D-6E8A-4147-A177-3AD203B41FA5}">
                      <a16:colId xmlns:a16="http://schemas.microsoft.com/office/drawing/2014/main" val="20002"/>
                    </a:ext>
                  </a:extLst>
                </a:gridCol>
                <a:gridCol w="533291">
                  <a:extLst>
                    <a:ext uri="{9D8B030D-6E8A-4147-A177-3AD203B41FA5}">
                      <a16:colId xmlns:a16="http://schemas.microsoft.com/office/drawing/2014/main" val="20003"/>
                    </a:ext>
                  </a:extLst>
                </a:gridCol>
                <a:gridCol w="430238">
                  <a:extLst>
                    <a:ext uri="{9D8B030D-6E8A-4147-A177-3AD203B41FA5}">
                      <a16:colId xmlns:a16="http://schemas.microsoft.com/office/drawing/2014/main" val="20004"/>
                    </a:ext>
                  </a:extLst>
                </a:gridCol>
                <a:gridCol w="430238">
                  <a:extLst>
                    <a:ext uri="{9D8B030D-6E8A-4147-A177-3AD203B41FA5}">
                      <a16:colId xmlns:a16="http://schemas.microsoft.com/office/drawing/2014/main" val="20005"/>
                    </a:ext>
                  </a:extLst>
                </a:gridCol>
                <a:gridCol w="430238">
                  <a:extLst>
                    <a:ext uri="{9D8B030D-6E8A-4147-A177-3AD203B41FA5}">
                      <a16:colId xmlns:a16="http://schemas.microsoft.com/office/drawing/2014/main" val="1310309363"/>
                    </a:ext>
                  </a:extLst>
                </a:gridCol>
                <a:gridCol w="430238">
                  <a:extLst>
                    <a:ext uri="{9D8B030D-6E8A-4147-A177-3AD203B41FA5}">
                      <a16:colId xmlns:a16="http://schemas.microsoft.com/office/drawing/2014/main" val="20006"/>
                    </a:ext>
                  </a:extLst>
                </a:gridCol>
                <a:gridCol w="430238">
                  <a:extLst>
                    <a:ext uri="{9D8B030D-6E8A-4147-A177-3AD203B41FA5}">
                      <a16:colId xmlns:a16="http://schemas.microsoft.com/office/drawing/2014/main" val="20007"/>
                    </a:ext>
                  </a:extLst>
                </a:gridCol>
                <a:gridCol w="430238">
                  <a:extLst>
                    <a:ext uri="{9D8B030D-6E8A-4147-A177-3AD203B41FA5}">
                      <a16:colId xmlns:a16="http://schemas.microsoft.com/office/drawing/2014/main" val="20008"/>
                    </a:ext>
                  </a:extLst>
                </a:gridCol>
                <a:gridCol w="430238">
                  <a:extLst>
                    <a:ext uri="{9D8B030D-6E8A-4147-A177-3AD203B41FA5}">
                      <a16:colId xmlns:a16="http://schemas.microsoft.com/office/drawing/2014/main" val="20009"/>
                    </a:ext>
                  </a:extLst>
                </a:gridCol>
                <a:gridCol w="430238">
                  <a:extLst>
                    <a:ext uri="{9D8B030D-6E8A-4147-A177-3AD203B41FA5}">
                      <a16:colId xmlns:a16="http://schemas.microsoft.com/office/drawing/2014/main" val="20010"/>
                    </a:ext>
                  </a:extLst>
                </a:gridCol>
                <a:gridCol w="430238">
                  <a:extLst>
                    <a:ext uri="{9D8B030D-6E8A-4147-A177-3AD203B41FA5}">
                      <a16:colId xmlns:a16="http://schemas.microsoft.com/office/drawing/2014/main" val="20011"/>
                    </a:ext>
                  </a:extLst>
                </a:gridCol>
                <a:gridCol w="386044">
                  <a:extLst>
                    <a:ext uri="{9D8B030D-6E8A-4147-A177-3AD203B41FA5}">
                      <a16:colId xmlns:a16="http://schemas.microsoft.com/office/drawing/2014/main" val="20012"/>
                    </a:ext>
                  </a:extLst>
                </a:gridCol>
                <a:gridCol w="427887">
                  <a:extLst>
                    <a:ext uri="{9D8B030D-6E8A-4147-A177-3AD203B41FA5}">
                      <a16:colId xmlns:a16="http://schemas.microsoft.com/office/drawing/2014/main" val="20013"/>
                    </a:ext>
                  </a:extLst>
                </a:gridCol>
                <a:gridCol w="427887">
                  <a:extLst>
                    <a:ext uri="{9D8B030D-6E8A-4147-A177-3AD203B41FA5}">
                      <a16:colId xmlns:a16="http://schemas.microsoft.com/office/drawing/2014/main" val="20014"/>
                    </a:ext>
                  </a:extLst>
                </a:gridCol>
                <a:gridCol w="427887">
                  <a:extLst>
                    <a:ext uri="{9D8B030D-6E8A-4147-A177-3AD203B41FA5}">
                      <a16:colId xmlns:a16="http://schemas.microsoft.com/office/drawing/2014/main" val="3123515217"/>
                    </a:ext>
                  </a:extLst>
                </a:gridCol>
                <a:gridCol w="427887">
                  <a:extLst>
                    <a:ext uri="{9D8B030D-6E8A-4147-A177-3AD203B41FA5}">
                      <a16:colId xmlns:a16="http://schemas.microsoft.com/office/drawing/2014/main" val="29924961"/>
                    </a:ext>
                  </a:extLst>
                </a:gridCol>
                <a:gridCol w="427887">
                  <a:extLst>
                    <a:ext uri="{9D8B030D-6E8A-4147-A177-3AD203B41FA5}">
                      <a16:colId xmlns:a16="http://schemas.microsoft.com/office/drawing/2014/main" val="2232101491"/>
                    </a:ext>
                  </a:extLst>
                </a:gridCol>
              </a:tblGrid>
              <a:tr h="273556">
                <a:tc rowSpan="2">
                  <a:txBody>
                    <a:bodyPr/>
                    <a:lstStyle/>
                    <a:p>
                      <a:pPr algn="ctr"/>
                      <a:endParaRPr kumimoji="1" lang="ja-JP" altLang="en-US" sz="1600" dirty="0">
                        <a:solidFill>
                          <a:schemeClr val="tx1"/>
                        </a:solidFill>
                        <a:latin typeface="メイリオ" panose="020B0604030504040204" pitchFamily="50" charset="-128"/>
                        <a:ea typeface="メイリオ" panose="020B0604030504040204" pitchFamily="50" charset="-128"/>
                      </a:endParaRPr>
                    </a:p>
                  </a:txBody>
                  <a:tcPr anchor="ctr">
                    <a:solidFill>
                      <a:schemeClr val="bg2"/>
                    </a:solidFill>
                  </a:tcPr>
                </a:tc>
                <a:tc gridSpan="12">
                  <a:txBody>
                    <a:bodyPr/>
                    <a:lstStyle/>
                    <a:p>
                      <a:pPr algn="ctr"/>
                      <a:r>
                        <a:rPr kumimoji="1" lang="ja-JP" altLang="en-US" sz="1200" dirty="0">
                          <a:solidFill>
                            <a:schemeClr val="tx1"/>
                          </a:solidFill>
                          <a:latin typeface="メイリオ" panose="020B0604030504040204" pitchFamily="50" charset="-128"/>
                          <a:ea typeface="メイリオ" panose="020B0604030504040204" pitchFamily="50" charset="-128"/>
                        </a:rPr>
                        <a:t>令和</a:t>
                      </a:r>
                      <a:r>
                        <a:rPr kumimoji="1" lang="en-US" altLang="ja-JP" sz="1200" dirty="0">
                          <a:solidFill>
                            <a:schemeClr val="tx1"/>
                          </a:solidFill>
                          <a:latin typeface="メイリオ" panose="020B0604030504040204" pitchFamily="50" charset="-128"/>
                          <a:ea typeface="メイリオ" panose="020B0604030504040204" pitchFamily="50" charset="-128"/>
                        </a:rPr>
                        <a:t>2</a:t>
                      </a:r>
                      <a:r>
                        <a:rPr kumimoji="1" lang="ja-JP" altLang="en-US" sz="1200" dirty="0">
                          <a:solidFill>
                            <a:schemeClr val="tx1"/>
                          </a:solidFill>
                          <a:latin typeface="メイリオ" panose="020B0604030504040204" pitchFamily="50" charset="-128"/>
                          <a:ea typeface="メイリオ" panose="020B0604030504040204" pitchFamily="50" charset="-128"/>
                        </a:rPr>
                        <a:t>年（</a:t>
                      </a:r>
                      <a:r>
                        <a:rPr kumimoji="1" lang="en-US" altLang="ja-JP" sz="1200" dirty="0">
                          <a:solidFill>
                            <a:schemeClr val="tx1"/>
                          </a:solidFill>
                          <a:latin typeface="メイリオ" panose="020B0604030504040204" pitchFamily="50" charset="-128"/>
                          <a:ea typeface="メイリオ" panose="020B0604030504040204" pitchFamily="50" charset="-128"/>
                        </a:rPr>
                        <a:t>2020</a:t>
                      </a:r>
                      <a:r>
                        <a:rPr kumimoji="1" lang="ja-JP" altLang="en-US" sz="1200" dirty="0">
                          <a:solidFill>
                            <a:schemeClr val="tx1"/>
                          </a:solidFill>
                          <a:latin typeface="メイリオ" panose="020B0604030504040204" pitchFamily="50" charset="-128"/>
                          <a:ea typeface="メイリオ" panose="020B0604030504040204" pitchFamily="50" charset="-128"/>
                        </a:rPr>
                        <a:t>年）</a:t>
                      </a:r>
                    </a:p>
                  </a:txBody>
                  <a:tcPr anchor="ctr">
                    <a:lnR w="12700" cap="flat" cmpd="sng" algn="ctr">
                      <a:solidFill>
                        <a:schemeClr val="tx1"/>
                      </a:solidFill>
                      <a:prstDash val="solid"/>
                      <a:round/>
                      <a:headEnd type="none" w="med" len="med"/>
                      <a:tailEnd type="none" w="med" len="med"/>
                    </a:lnR>
                    <a:solidFill>
                      <a:schemeClr val="bg2"/>
                    </a:solidFill>
                  </a:tcPr>
                </a:tc>
                <a:tc hMerge="1">
                  <a:txBody>
                    <a:bodyPr/>
                    <a:lstStyle/>
                    <a:p>
                      <a:endParaRPr kumimoji="1" lang="ja-JP" altLang="en-US"/>
                    </a:p>
                  </a:txBody>
                  <a:tcPr/>
                </a:tc>
                <a:tc hMerge="1">
                  <a:txBody>
                    <a:bodyPr/>
                    <a:lstStyle/>
                    <a:p>
                      <a:pPr algn="ctr"/>
                      <a:endParaRPr kumimoji="1" lang="ja-JP" altLang="en-US" sz="1800" dirty="0">
                        <a:solidFill>
                          <a:schemeClr val="tx1"/>
                        </a:solidFill>
                        <a:latin typeface="+mn-ea"/>
                        <a:ea typeface="+mn-ea"/>
                      </a:endParaRPr>
                    </a:p>
                  </a:txBody>
                  <a:tcPr>
                    <a:solidFill>
                      <a:schemeClr val="accent1"/>
                    </a:solidFill>
                  </a:tcPr>
                </a:tc>
                <a:tc hMerge="1">
                  <a:txBody>
                    <a:bodyPr/>
                    <a:lstStyle/>
                    <a:p>
                      <a:endParaRPr kumimoji="1" lang="ja-JP" altLang="en-US" dirty="0"/>
                    </a:p>
                  </a:txBody>
                  <a:tcPr>
                    <a:solidFill>
                      <a:schemeClr val="accent1"/>
                    </a:solidFill>
                  </a:tcPr>
                </a:tc>
                <a:tc hMerge="1">
                  <a:txBody>
                    <a:bodyPr/>
                    <a:lstStyle/>
                    <a:p>
                      <a:endParaRPr kumimoji="1" lang="ja-JP" altLang="en-US" dirty="0"/>
                    </a:p>
                  </a:txBody>
                  <a:tcPr>
                    <a:solidFill>
                      <a:schemeClr val="accent1"/>
                    </a:solidFill>
                  </a:tcPr>
                </a:tc>
                <a:tc hMerge="1">
                  <a:txBody>
                    <a:bodyPr/>
                    <a:lstStyle/>
                    <a:p>
                      <a:endParaRPr kumimoji="1" lang="ja-JP" altLang="en-US" dirty="0"/>
                    </a:p>
                  </a:txBody>
                  <a:tcPr>
                    <a:solidFill>
                      <a:schemeClr val="accent1"/>
                    </a:solidFill>
                  </a:tcPr>
                </a:tc>
                <a:tc hMerge="1">
                  <a:txBody>
                    <a:bodyPr/>
                    <a:lstStyle/>
                    <a:p>
                      <a:endParaRPr kumimoji="1" lang="ja-JP" altLang="en-US"/>
                    </a:p>
                  </a:txBody>
                  <a:tcPr/>
                </a:tc>
                <a:tc hMerge="1">
                  <a:txBody>
                    <a:bodyPr/>
                    <a:lstStyle/>
                    <a:p>
                      <a:endParaRPr kumimoji="1" lang="ja-JP" altLang="en-US" dirty="0"/>
                    </a:p>
                  </a:txBody>
                  <a:tcPr>
                    <a:solidFill>
                      <a:schemeClr val="accent1"/>
                    </a:solidFill>
                  </a:tcPr>
                </a:tc>
                <a:tc hMerge="1">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lnR w="12700" cap="flat" cmpd="sng" algn="ctr">
                      <a:solidFill>
                        <a:schemeClr val="tx1"/>
                      </a:solidFill>
                      <a:prstDash val="solid"/>
                      <a:round/>
                      <a:headEnd type="none" w="med" len="med"/>
                      <a:tailEnd type="none" w="med" len="med"/>
                    </a:lnR>
                    <a:solidFill>
                      <a:schemeClr val="accent1"/>
                    </a:solidFill>
                  </a:tcPr>
                </a:tc>
                <a:tc hMerge="1">
                  <a:txBody>
                    <a:bodyPr/>
                    <a:lstStyle/>
                    <a:p>
                      <a:endParaRPr kumimoji="1" lang="ja-JP" altLang="en-US" dirty="0"/>
                    </a:p>
                  </a:txBody>
                  <a:tcPr>
                    <a:solidFill>
                      <a:schemeClr val="accent1"/>
                    </a:solidFill>
                  </a:tcPr>
                </a:tc>
                <a:tc hMerge="1">
                  <a:txBody>
                    <a:bodyPr/>
                    <a:lstStyle/>
                    <a:p>
                      <a:endParaRPr kumimoji="1" lang="ja-JP" altLang="en-US" dirty="0"/>
                    </a:p>
                  </a:txBody>
                  <a:tcPr>
                    <a:solidFill>
                      <a:schemeClr val="accent1"/>
                    </a:solidFill>
                  </a:tcPr>
                </a:tc>
                <a:tc hMerge="1">
                  <a:txBody>
                    <a:bodyPr/>
                    <a:lstStyle/>
                    <a:p>
                      <a:endParaRPr kumimoji="1" lang="ja-JP" altLang="en-US" dirty="0"/>
                    </a:p>
                  </a:txBody>
                  <a:tcPr>
                    <a:solidFill>
                      <a:schemeClr val="accent1"/>
                    </a:solidFill>
                  </a:tcPr>
                </a:tc>
                <a:tc gridSpan="7">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メイリオ" panose="020B0604030504040204" pitchFamily="50" charset="-128"/>
                          <a:ea typeface="メイリオ" panose="020B0604030504040204" pitchFamily="50" charset="-128"/>
                        </a:rPr>
                        <a:t>令和</a:t>
                      </a:r>
                      <a:r>
                        <a:rPr kumimoji="1" lang="en-US" altLang="ja-JP" sz="1200" dirty="0">
                          <a:solidFill>
                            <a:schemeClr val="tx1"/>
                          </a:solidFill>
                          <a:latin typeface="メイリオ" panose="020B0604030504040204" pitchFamily="50" charset="-128"/>
                          <a:ea typeface="メイリオ" panose="020B0604030504040204" pitchFamily="50" charset="-128"/>
                        </a:rPr>
                        <a:t>3</a:t>
                      </a:r>
                      <a:r>
                        <a:rPr kumimoji="1" lang="ja-JP" altLang="en-US" sz="1200" dirty="0">
                          <a:solidFill>
                            <a:schemeClr val="tx1"/>
                          </a:solidFill>
                          <a:latin typeface="メイリオ" panose="020B0604030504040204" pitchFamily="50" charset="-128"/>
                          <a:ea typeface="メイリオ" panose="020B0604030504040204" pitchFamily="50" charset="-128"/>
                        </a:rPr>
                        <a:t>年（</a:t>
                      </a:r>
                      <a:r>
                        <a:rPr kumimoji="1" lang="en-US" altLang="ja-JP" sz="1200" dirty="0">
                          <a:solidFill>
                            <a:schemeClr val="tx1"/>
                          </a:solidFill>
                          <a:latin typeface="メイリオ" panose="020B0604030504040204" pitchFamily="50" charset="-128"/>
                          <a:ea typeface="メイリオ" panose="020B0604030504040204" pitchFamily="50" charset="-128"/>
                        </a:rPr>
                        <a:t>2021</a:t>
                      </a:r>
                      <a:r>
                        <a:rPr kumimoji="1" lang="ja-JP" altLang="en-US" sz="1200" dirty="0">
                          <a:solidFill>
                            <a:schemeClr val="tx1"/>
                          </a:solidFill>
                          <a:latin typeface="メイリオ" panose="020B0604030504040204" pitchFamily="50" charset="-128"/>
                          <a:ea typeface="メイリオ" panose="020B0604030504040204" pitchFamily="50" charset="-128"/>
                        </a:rPr>
                        <a:t>年）</a:t>
                      </a:r>
                    </a:p>
                  </a:txBody>
                  <a:tcPr anchor="ctr">
                    <a:lnL w="12700" cap="flat" cmpd="sng" algn="ctr">
                      <a:solidFill>
                        <a:schemeClr val="tx1"/>
                      </a:solidFill>
                      <a:prstDash val="solid"/>
                      <a:round/>
                      <a:headEnd type="none" w="med" len="med"/>
                      <a:tailEnd type="none" w="med" len="med"/>
                    </a:lnL>
                    <a:solidFill>
                      <a:schemeClr val="bg2"/>
                    </a:solidFill>
                  </a:tcPr>
                </a:tc>
                <a:tc hMerge="1">
                  <a:txBody>
                    <a:bodyPr/>
                    <a:lstStyle/>
                    <a:p>
                      <a:endParaRPr kumimoji="1" lang="ja-JP" altLang="en-US" dirty="0"/>
                    </a:p>
                  </a:txBody>
                  <a:tcPr>
                    <a:solidFill>
                      <a:schemeClr val="accent1"/>
                    </a:solidFill>
                  </a:tcPr>
                </a:tc>
                <a:tc hMerge="1">
                  <a:txBody>
                    <a:bodyPr/>
                    <a:lstStyle/>
                    <a:p>
                      <a:endParaRPr kumimoji="1" lang="ja-JP" altLang="en-US" dirty="0"/>
                    </a:p>
                  </a:txBody>
                  <a:tcPr>
                    <a:solidFill>
                      <a:schemeClr val="accent1"/>
                    </a:solidFill>
                  </a:tcPr>
                </a:tc>
                <a:tc hMerge="1">
                  <a:txBody>
                    <a:bodyPr/>
                    <a:lstStyle/>
                    <a:p>
                      <a:endParaRPr kumimoji="1" lang="ja-JP" altLang="en-US" dirty="0"/>
                    </a:p>
                  </a:txBody>
                  <a:tcPr>
                    <a:solidFill>
                      <a:schemeClr val="accent1"/>
                    </a:solidFill>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solidFill>
                      <a:schemeClr val="accent1"/>
                    </a:solidFill>
                  </a:tcPr>
                </a:tc>
                <a:extLst>
                  <a:ext uri="{0D108BD9-81ED-4DB2-BD59-A6C34878D82A}">
                    <a16:rowId xmlns:a16="http://schemas.microsoft.com/office/drawing/2014/main" val="10000"/>
                  </a:ext>
                </a:extLst>
              </a:tr>
              <a:tr h="638298">
                <a:tc vMerge="1">
                  <a:txBody>
                    <a:bodyPr/>
                    <a:lstStyle/>
                    <a:p>
                      <a:endParaRPr kumimoji="1" lang="ja-JP" altLang="en-US" dirty="0"/>
                    </a:p>
                  </a:txBody>
                  <a:tcPr>
                    <a:solidFill>
                      <a:schemeClr val="accent1"/>
                    </a:solidFill>
                  </a:tcPr>
                </a:tc>
                <a:tc>
                  <a:txBody>
                    <a:bodyPr/>
                    <a:lstStyle/>
                    <a:p>
                      <a:pPr algn="ctr"/>
                      <a:r>
                        <a:rPr lang="en-US" altLang="ja-JP" sz="1200" dirty="0">
                          <a:latin typeface="メイリオ" panose="020B0604030504040204" pitchFamily="50" charset="-128"/>
                          <a:ea typeface="メイリオ" panose="020B0604030504040204" pitchFamily="50" charset="-128"/>
                        </a:rPr>
                        <a:t>4</a:t>
                      </a:r>
                    </a:p>
                  </a:txBody>
                  <a:tcPr anchor="ctr">
                    <a:solidFill>
                      <a:schemeClr val="bg2"/>
                    </a:solidFill>
                  </a:tcPr>
                </a:tc>
                <a:tc>
                  <a:txBody>
                    <a:bodyPr/>
                    <a:lstStyle/>
                    <a:p>
                      <a:pPr algn="ctr"/>
                      <a:r>
                        <a:rPr lang="ja-JP" altLang="en-US" sz="1200" dirty="0">
                          <a:latin typeface="メイリオ" panose="020B0604030504040204" pitchFamily="50" charset="-128"/>
                          <a:ea typeface="メイリオ" panose="020B0604030504040204" pitchFamily="50" charset="-128"/>
                        </a:rPr>
                        <a:t>５</a:t>
                      </a:r>
                    </a:p>
                  </a:txBody>
                  <a:tcPr anchor="ctr">
                    <a:solidFill>
                      <a:schemeClr val="bg2"/>
                    </a:solidFill>
                  </a:tcPr>
                </a:tc>
                <a:tc>
                  <a:txBody>
                    <a:bodyPr/>
                    <a:lstStyle/>
                    <a:p>
                      <a:pPr algn="ctr"/>
                      <a:r>
                        <a:rPr kumimoji="1" lang="ja-JP" altLang="en-US" sz="1200" dirty="0">
                          <a:solidFill>
                            <a:schemeClr val="tx1"/>
                          </a:solidFill>
                          <a:latin typeface="メイリオ" panose="020B0604030504040204" pitchFamily="50" charset="-128"/>
                          <a:ea typeface="メイリオ" panose="020B0604030504040204" pitchFamily="50" charset="-128"/>
                        </a:rPr>
                        <a:t>６</a:t>
                      </a:r>
                      <a:endParaRPr kumimoji="1" lang="en-US" altLang="ja-JP" sz="1200" dirty="0">
                        <a:solidFill>
                          <a:schemeClr val="tx1"/>
                        </a:solidFill>
                        <a:latin typeface="メイリオ" panose="020B0604030504040204" pitchFamily="50" charset="-128"/>
                        <a:ea typeface="メイリオ" panose="020B0604030504040204" pitchFamily="50" charset="-128"/>
                      </a:endParaRPr>
                    </a:p>
                  </a:txBody>
                  <a:tcPr anchor="ctr">
                    <a:solidFill>
                      <a:schemeClr val="bg2"/>
                    </a:solidFill>
                  </a:tcPr>
                </a:tc>
                <a:tc>
                  <a:txBody>
                    <a:bodyPr/>
                    <a:lstStyle/>
                    <a:p>
                      <a:pPr algn="ctr"/>
                      <a:r>
                        <a:rPr kumimoji="1" lang="en-US" altLang="ja-JP" sz="1200" dirty="0">
                          <a:solidFill>
                            <a:schemeClr val="tx1"/>
                          </a:solidFill>
                          <a:latin typeface="メイリオ" panose="020B0604030504040204" pitchFamily="50" charset="-128"/>
                          <a:ea typeface="メイリオ" panose="020B0604030504040204" pitchFamily="50" charset="-128"/>
                        </a:rPr>
                        <a:t>7</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bg2"/>
                    </a:solidFill>
                  </a:tcPr>
                </a:tc>
                <a:tc>
                  <a:txBody>
                    <a:bodyPr/>
                    <a:lstStyle/>
                    <a:p>
                      <a:pPr algn="ctr"/>
                      <a:r>
                        <a:rPr kumimoji="1" lang="en-US" altLang="ja-JP" sz="1200" dirty="0">
                          <a:solidFill>
                            <a:schemeClr val="tx1"/>
                          </a:solidFill>
                          <a:latin typeface="メイリオ" panose="020B0604030504040204" pitchFamily="50" charset="-128"/>
                          <a:ea typeface="メイリオ" panose="020B0604030504040204" pitchFamily="50" charset="-128"/>
                        </a:rPr>
                        <a:t>8</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bg2"/>
                    </a:solidFill>
                  </a:tcPr>
                </a:tc>
                <a:tc>
                  <a:txBody>
                    <a:bodyPr/>
                    <a:lstStyle/>
                    <a:p>
                      <a:pPr algn="ctr"/>
                      <a:r>
                        <a:rPr kumimoji="1" lang="en-US" altLang="ja-JP" sz="1200" dirty="0">
                          <a:solidFill>
                            <a:schemeClr val="tx1"/>
                          </a:solidFill>
                          <a:latin typeface="メイリオ" panose="020B0604030504040204" pitchFamily="50" charset="-128"/>
                          <a:ea typeface="メイリオ" panose="020B0604030504040204" pitchFamily="50" charset="-128"/>
                        </a:rPr>
                        <a:t>9</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bg2"/>
                    </a:solidFill>
                  </a:tcPr>
                </a:tc>
                <a:tc>
                  <a:txBody>
                    <a:bodyPr/>
                    <a:lstStyle/>
                    <a:p>
                      <a:pPr algn="ctr"/>
                      <a:r>
                        <a:rPr kumimoji="1" lang="en-US" altLang="ja-JP" sz="1200" dirty="0">
                          <a:solidFill>
                            <a:schemeClr val="tx1"/>
                          </a:solidFill>
                          <a:latin typeface="メイリオ" panose="020B0604030504040204" pitchFamily="50" charset="-128"/>
                          <a:ea typeface="メイリオ" panose="020B0604030504040204" pitchFamily="50" charset="-128"/>
                        </a:rPr>
                        <a:t>10</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bg2"/>
                    </a:solidFill>
                  </a:tcPr>
                </a:tc>
                <a:tc>
                  <a:txBody>
                    <a:bodyPr/>
                    <a:lstStyle/>
                    <a:p>
                      <a:pPr algn="ctr"/>
                      <a:r>
                        <a:rPr kumimoji="1" lang="en-US" altLang="ja-JP" sz="1200" dirty="0">
                          <a:solidFill>
                            <a:schemeClr val="tx1"/>
                          </a:solidFill>
                          <a:latin typeface="メイリオ" panose="020B0604030504040204" pitchFamily="50" charset="-128"/>
                          <a:ea typeface="メイリオ" panose="020B0604030504040204" pitchFamily="50" charset="-128"/>
                        </a:rPr>
                        <a:t>11</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bg2"/>
                    </a:solidFill>
                  </a:tcPr>
                </a:tc>
                <a:tc>
                  <a:txBody>
                    <a:bodyPr/>
                    <a:lstStyle/>
                    <a:p>
                      <a:pPr algn="ctr"/>
                      <a:r>
                        <a:rPr kumimoji="1" lang="en-US" altLang="ja-JP" sz="1200" dirty="0">
                          <a:solidFill>
                            <a:schemeClr val="tx1"/>
                          </a:solidFill>
                          <a:latin typeface="メイリオ" panose="020B0604030504040204" pitchFamily="50" charset="-128"/>
                          <a:ea typeface="メイリオ" panose="020B0604030504040204" pitchFamily="50" charset="-128"/>
                        </a:rPr>
                        <a:t>12</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bg2"/>
                    </a:solidFill>
                  </a:tcPr>
                </a:tc>
                <a:tc>
                  <a:txBody>
                    <a:bodyPr/>
                    <a:lstStyle/>
                    <a:p>
                      <a:pPr algn="ctr"/>
                      <a:r>
                        <a:rPr kumimoji="1" lang="ja-JP" altLang="en-US" sz="1200" dirty="0">
                          <a:solidFill>
                            <a:schemeClr val="tx1"/>
                          </a:solidFill>
                          <a:latin typeface="メイリオ" panose="020B0604030504040204" pitchFamily="50" charset="-128"/>
                          <a:ea typeface="メイリオ" panose="020B0604030504040204" pitchFamily="50" charset="-128"/>
                        </a:rPr>
                        <a:t>１</a:t>
                      </a:r>
                    </a:p>
                  </a:txBody>
                  <a:tcPr anchor="ctr">
                    <a:solidFill>
                      <a:schemeClr val="bg2"/>
                    </a:solidFill>
                  </a:tcPr>
                </a:tc>
                <a:tc>
                  <a:txBody>
                    <a:bodyPr/>
                    <a:lstStyle/>
                    <a:p>
                      <a:pPr algn="ctr"/>
                      <a:r>
                        <a:rPr kumimoji="1" lang="ja-JP" altLang="en-US" sz="1200" dirty="0">
                          <a:solidFill>
                            <a:schemeClr val="tx1"/>
                          </a:solidFill>
                          <a:latin typeface="メイリオ" panose="020B0604030504040204" pitchFamily="50" charset="-128"/>
                          <a:ea typeface="メイリオ" panose="020B0604030504040204" pitchFamily="50" charset="-128"/>
                        </a:rPr>
                        <a:t>２</a:t>
                      </a:r>
                    </a:p>
                  </a:txBody>
                  <a:tcPr anchor="ctr">
                    <a:solidFill>
                      <a:schemeClr val="bg2"/>
                    </a:solidFill>
                  </a:tcPr>
                </a:tc>
                <a:tc>
                  <a:txBody>
                    <a:bodyPr/>
                    <a:lstStyle/>
                    <a:p>
                      <a:pPr algn="ctr"/>
                      <a:r>
                        <a:rPr kumimoji="1" lang="ja-JP" altLang="en-US" sz="1200" dirty="0">
                          <a:solidFill>
                            <a:schemeClr val="tx1"/>
                          </a:solidFill>
                          <a:latin typeface="メイリオ" panose="020B0604030504040204" pitchFamily="50" charset="-128"/>
                          <a:ea typeface="メイリオ" panose="020B0604030504040204" pitchFamily="50" charset="-128"/>
                        </a:rPr>
                        <a:t>３</a:t>
                      </a:r>
                    </a:p>
                  </a:txBody>
                  <a:tcPr anchor="ctr">
                    <a:solidFill>
                      <a:schemeClr val="bg2"/>
                    </a:solidFill>
                  </a:tcPr>
                </a:tc>
                <a:tc>
                  <a:txBody>
                    <a:bodyPr/>
                    <a:lstStyle/>
                    <a:p>
                      <a:pPr algn="ctr"/>
                      <a:r>
                        <a:rPr kumimoji="1" lang="ja-JP" altLang="en-US" sz="1200" dirty="0">
                          <a:solidFill>
                            <a:schemeClr val="tx1"/>
                          </a:solidFill>
                          <a:latin typeface="メイリオ" panose="020B0604030504040204" pitchFamily="50" charset="-128"/>
                          <a:ea typeface="メイリオ" panose="020B0604030504040204" pitchFamily="50" charset="-128"/>
                        </a:rPr>
                        <a:t>４</a:t>
                      </a:r>
                    </a:p>
                  </a:txBody>
                  <a:tcPr anchor="ctr">
                    <a:solidFill>
                      <a:schemeClr val="bg2"/>
                    </a:solidFill>
                  </a:tcPr>
                </a:tc>
                <a:tc>
                  <a:txBody>
                    <a:bodyPr/>
                    <a:lstStyle/>
                    <a:p>
                      <a:pPr algn="ctr"/>
                      <a:r>
                        <a:rPr kumimoji="1" lang="ja-JP" altLang="en-US" sz="1200" dirty="0">
                          <a:solidFill>
                            <a:schemeClr val="tx1"/>
                          </a:solidFill>
                          <a:latin typeface="メイリオ" panose="020B0604030504040204" pitchFamily="50" charset="-128"/>
                          <a:ea typeface="メイリオ" panose="020B0604030504040204" pitchFamily="50" charset="-128"/>
                        </a:rPr>
                        <a:t>５</a:t>
                      </a:r>
                    </a:p>
                  </a:txBody>
                  <a:tcPr anchor="ctr">
                    <a:solidFill>
                      <a:schemeClr val="bg2"/>
                    </a:solidFill>
                  </a:tcPr>
                </a:tc>
                <a:tc>
                  <a:txBody>
                    <a:bodyPr/>
                    <a:lstStyle/>
                    <a:p>
                      <a:pPr algn="ctr"/>
                      <a:r>
                        <a:rPr kumimoji="1" lang="ja-JP" altLang="en-US" sz="1200" dirty="0">
                          <a:solidFill>
                            <a:schemeClr val="tx1"/>
                          </a:solidFill>
                          <a:latin typeface="メイリオ" panose="020B0604030504040204" pitchFamily="50" charset="-128"/>
                          <a:ea typeface="メイリオ" panose="020B0604030504040204" pitchFamily="50" charset="-128"/>
                        </a:rPr>
                        <a:t>６</a:t>
                      </a:r>
                    </a:p>
                  </a:txBody>
                  <a:tcPr anchor="ctr">
                    <a:solidFill>
                      <a:schemeClr val="bg2"/>
                    </a:solidFill>
                  </a:tcPr>
                </a:tc>
                <a:tc>
                  <a:txBody>
                    <a:bodyPr/>
                    <a:lstStyle/>
                    <a:p>
                      <a:pPr algn="ctr"/>
                      <a:r>
                        <a:rPr kumimoji="1" lang="en-US" altLang="ja-JP" sz="1200" dirty="0">
                          <a:solidFill>
                            <a:schemeClr val="tx1"/>
                          </a:solidFill>
                          <a:latin typeface="メイリオ" panose="020B0604030504040204" pitchFamily="50" charset="-128"/>
                          <a:ea typeface="メイリオ" panose="020B0604030504040204" pitchFamily="50" charset="-128"/>
                        </a:rPr>
                        <a:t>7</a:t>
                      </a:r>
                      <a:r>
                        <a:rPr kumimoji="1" lang="ja-JP" altLang="en-US" sz="1200" dirty="0">
                          <a:solidFill>
                            <a:schemeClr val="tx1"/>
                          </a:solidFill>
                          <a:latin typeface="メイリオ" panose="020B0604030504040204" pitchFamily="50" charset="-128"/>
                          <a:ea typeface="メイリオ" panose="020B0604030504040204" pitchFamily="50" charset="-128"/>
                        </a:rPr>
                        <a:t>～</a:t>
                      </a:r>
                      <a:r>
                        <a:rPr kumimoji="1" lang="en-US" altLang="ja-JP" sz="1200" dirty="0">
                          <a:solidFill>
                            <a:schemeClr val="tx1"/>
                          </a:solidFill>
                          <a:latin typeface="メイリオ" panose="020B0604030504040204" pitchFamily="50" charset="-128"/>
                          <a:ea typeface="メイリオ" panose="020B0604030504040204" pitchFamily="50" charset="-128"/>
                        </a:rPr>
                        <a:t>12</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bg2"/>
                    </a:solidFill>
                  </a:tcPr>
                </a:tc>
                <a:tc>
                  <a:txBody>
                    <a:bodyPr/>
                    <a:lstStyle/>
                    <a:p>
                      <a:pPr algn="ctr"/>
                      <a:r>
                        <a:rPr kumimoji="1" lang="en-US" altLang="ja-JP" sz="1200" dirty="0">
                          <a:solidFill>
                            <a:schemeClr val="tx1"/>
                          </a:solidFill>
                          <a:latin typeface="メイリオ" panose="020B0604030504040204" pitchFamily="50" charset="-128"/>
                          <a:ea typeface="メイリオ" panose="020B0604030504040204" pitchFamily="50" charset="-128"/>
                        </a:rPr>
                        <a:t>1</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bg2"/>
                    </a:solidFill>
                  </a:tcPr>
                </a:tc>
                <a:tc>
                  <a:txBody>
                    <a:bodyPr/>
                    <a:lstStyle/>
                    <a:p>
                      <a:pPr algn="ctr"/>
                      <a:r>
                        <a:rPr kumimoji="1" lang="en-US" altLang="ja-JP" sz="1200" dirty="0">
                          <a:solidFill>
                            <a:schemeClr val="tx1"/>
                          </a:solidFill>
                          <a:latin typeface="メイリオ" panose="020B0604030504040204" pitchFamily="50" charset="-128"/>
                          <a:ea typeface="メイリオ" panose="020B0604030504040204" pitchFamily="50" charset="-128"/>
                        </a:rPr>
                        <a:t>2</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bg2"/>
                    </a:solidFill>
                  </a:tcPr>
                </a:tc>
                <a:tc>
                  <a:txBody>
                    <a:bodyPr/>
                    <a:lstStyle/>
                    <a:p>
                      <a:pPr algn="ctr"/>
                      <a:r>
                        <a:rPr kumimoji="1" lang="en-US" altLang="ja-JP" sz="1200" dirty="0">
                          <a:solidFill>
                            <a:schemeClr val="tx1"/>
                          </a:solidFill>
                          <a:latin typeface="メイリオ" panose="020B0604030504040204" pitchFamily="50" charset="-128"/>
                          <a:ea typeface="メイリオ" panose="020B0604030504040204" pitchFamily="50" charset="-128"/>
                        </a:rPr>
                        <a:t>3</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solidFill>
                      <a:schemeClr val="bg2"/>
                    </a:solidFill>
                  </a:tcPr>
                </a:tc>
                <a:extLst>
                  <a:ext uri="{0D108BD9-81ED-4DB2-BD59-A6C34878D82A}">
                    <a16:rowId xmlns:a16="http://schemas.microsoft.com/office/drawing/2014/main" val="10001"/>
                  </a:ext>
                </a:extLst>
              </a:tr>
              <a:tr h="638298">
                <a:tc>
                  <a:txBody>
                    <a:bodyPr/>
                    <a:lstStyle/>
                    <a:p>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mn-cs"/>
                        </a:rPr>
                        <a:t>改正</a:t>
                      </a:r>
                      <a:endParaRPr kumimoji="1" lang="en-US" altLang="ja-JP" sz="1200" kern="1200" dirty="0" smtClean="0">
                        <a:solidFill>
                          <a:schemeClr val="tx1"/>
                        </a:solidFill>
                        <a:latin typeface="メイリオ" panose="020B0604030504040204" pitchFamily="50" charset="-128"/>
                        <a:ea typeface="メイリオ" panose="020B0604030504040204" pitchFamily="50" charset="-128"/>
                        <a:cs typeface="+mn-cs"/>
                      </a:endParaRPr>
                    </a:p>
                    <a:p>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mn-cs"/>
                        </a:rPr>
                        <a:t>建築物</a:t>
                      </a:r>
                      <a:endParaRPr kumimoji="1" lang="en-US" altLang="ja-JP" sz="1200" kern="1200" dirty="0">
                        <a:solidFill>
                          <a:schemeClr val="tx1"/>
                        </a:solidFill>
                        <a:latin typeface="メイリオ" panose="020B0604030504040204" pitchFamily="50" charset="-128"/>
                        <a:ea typeface="メイリオ" panose="020B0604030504040204" pitchFamily="50" charset="-128"/>
                        <a:cs typeface="+mn-cs"/>
                      </a:endParaRPr>
                    </a:p>
                    <a:p>
                      <a:r>
                        <a:rPr kumimoji="1" lang="ja-JP" altLang="en-US" sz="1200" kern="1200" dirty="0">
                          <a:solidFill>
                            <a:schemeClr val="tx1"/>
                          </a:solidFill>
                          <a:latin typeface="メイリオ" panose="020B0604030504040204" pitchFamily="50" charset="-128"/>
                          <a:ea typeface="メイリオ" panose="020B0604030504040204" pitchFamily="50" charset="-128"/>
                          <a:cs typeface="+mn-cs"/>
                        </a:rPr>
                        <a:t>省エネ法</a:t>
                      </a: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nchor="ct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nchor="ct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0002"/>
                  </a:ext>
                </a:extLst>
              </a:tr>
              <a:tr h="1160959">
                <a:tc>
                  <a:txBody>
                    <a:bodyPr/>
                    <a:lstStyle/>
                    <a:p>
                      <a:r>
                        <a:rPr kumimoji="1" lang="zh-TW" altLang="en-US" sz="1400" dirty="0">
                          <a:latin typeface="メイリオ" panose="020B0604030504040204" pitchFamily="50" charset="-128"/>
                          <a:ea typeface="メイリオ" panose="020B0604030504040204" pitchFamily="50" charset="-128"/>
                        </a:rPr>
                        <a:t>府環境</a:t>
                      </a:r>
                      <a:endParaRPr kumimoji="1" lang="en-US" altLang="zh-TW" sz="1400" dirty="0">
                        <a:latin typeface="メイリオ" panose="020B0604030504040204" pitchFamily="50" charset="-128"/>
                        <a:ea typeface="メイリオ" panose="020B0604030504040204" pitchFamily="50" charset="-128"/>
                      </a:endParaRPr>
                    </a:p>
                    <a:p>
                      <a:r>
                        <a:rPr kumimoji="1" lang="zh-TW" altLang="en-US" sz="1400" dirty="0">
                          <a:latin typeface="メイリオ" panose="020B0604030504040204" pitchFamily="50" charset="-128"/>
                          <a:ea typeface="メイリオ" panose="020B0604030504040204" pitchFamily="50" charset="-128"/>
                        </a:rPr>
                        <a:t>審議会</a:t>
                      </a:r>
                      <a:endParaRPr kumimoji="1" lang="ja-JP" altLang="en-US" sz="1400" dirty="0">
                        <a:latin typeface="メイリオ" panose="020B0604030504040204" pitchFamily="50" charset="-128"/>
                        <a:ea typeface="メイリオ" panose="020B0604030504040204" pitchFamily="50" charset="-128"/>
                      </a:endParaRPr>
                    </a:p>
                    <a:p>
                      <a:endParaRPr lang="ja-JP" altLang="en-US" sz="14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nchor="ct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nchor="ct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0003"/>
                  </a:ext>
                </a:extLst>
              </a:tr>
              <a:tr h="17924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200" dirty="0">
                          <a:latin typeface="メイリオ" panose="020B0604030504040204" pitchFamily="50" charset="-128"/>
                          <a:ea typeface="メイリオ" panose="020B0604030504040204" pitchFamily="50" charset="-128"/>
                        </a:rPr>
                        <a:t>温暖化</a:t>
                      </a:r>
                      <a:endParaRPr kumimoji="1" lang="en-US" altLang="zh-CN"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200" dirty="0">
                          <a:latin typeface="メイリオ" panose="020B0604030504040204" pitchFamily="50" charset="-128"/>
                          <a:ea typeface="メイリオ" panose="020B0604030504040204" pitchFamily="50" charset="-128"/>
                        </a:rPr>
                        <a:t>対策部会</a:t>
                      </a: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nchor="ct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nchor="ct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0004"/>
                  </a:ext>
                </a:extLst>
              </a:tr>
              <a:tr h="11301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メイリオ" panose="020B0604030504040204" pitchFamily="50" charset="-128"/>
                          <a:ea typeface="メイリオ" panose="020B0604030504040204" pitchFamily="50" charset="-128"/>
                        </a:rPr>
                        <a:t>府計画・府</a:t>
                      </a:r>
                      <a:r>
                        <a:rPr kumimoji="1" lang="ja-JP" altLang="en-US" sz="1400" dirty="0">
                          <a:latin typeface="メイリオ" panose="020B0604030504040204" pitchFamily="50" charset="-128"/>
                          <a:ea typeface="メイリオ" panose="020B0604030504040204" pitchFamily="50" charset="-128"/>
                        </a:rPr>
                        <a:t>条例</a:t>
                      </a:r>
                    </a:p>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nchor="ct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nchor="ct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endParaRPr kumimoji="1" lang="ja-JP" altLang="en-US" sz="16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0005"/>
                  </a:ext>
                </a:extLst>
              </a:tr>
            </a:tbl>
          </a:graphicData>
        </a:graphic>
      </p:graphicFrame>
      <p:sp>
        <p:nvSpPr>
          <p:cNvPr id="4" name="テキスト ボックス 3"/>
          <p:cNvSpPr txBox="1"/>
          <p:nvPr/>
        </p:nvSpPr>
        <p:spPr>
          <a:xfrm>
            <a:off x="1133765" y="2921192"/>
            <a:ext cx="2197864" cy="405683"/>
          </a:xfrm>
          <a:prstGeom prst="rect">
            <a:avLst/>
          </a:prstGeom>
          <a:solidFill>
            <a:schemeClr val="bg1">
              <a:lumMod val="95000"/>
            </a:schemeClr>
          </a:solidFill>
        </p:spPr>
        <p:txBody>
          <a:bodyPr wrap="square" tIns="36000" bIns="0" rtlCol="0">
            <a:spAutoFit/>
          </a:bodyPr>
          <a:lstStyle/>
          <a:p>
            <a:r>
              <a:rPr lang="ja-JP" altLang="en-US" sz="1200" dirty="0">
                <a:latin typeface="メイリオ" panose="020B0604030504040204" pitchFamily="50" charset="-128"/>
                <a:ea typeface="メイリオ" panose="020B0604030504040204" pitchFamily="50" charset="-128"/>
              </a:rPr>
              <a:t>（諮問）建築物の環境配慮の</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あり方について</a:t>
            </a:r>
          </a:p>
        </p:txBody>
      </p:sp>
      <p:sp>
        <p:nvSpPr>
          <p:cNvPr id="5" name="テキスト ボックス 4"/>
          <p:cNvSpPr txBox="1"/>
          <p:nvPr/>
        </p:nvSpPr>
        <p:spPr>
          <a:xfrm>
            <a:off x="5959063" y="1919322"/>
            <a:ext cx="759045" cy="257369"/>
          </a:xfrm>
          <a:prstGeom prst="rect">
            <a:avLst/>
          </a:prstGeom>
          <a:solidFill>
            <a:schemeClr val="bg1">
              <a:lumMod val="95000"/>
            </a:schemeClr>
          </a:solidFill>
        </p:spPr>
        <p:txBody>
          <a:bodyPr wrap="square" tIns="36000" bIns="36000" rtlCol="0">
            <a:spAutoFit/>
          </a:bodyPr>
          <a:lstStyle/>
          <a:p>
            <a:pPr algn="ctr"/>
            <a:r>
              <a:rPr lang="en-US" altLang="ja-JP" sz="1200" dirty="0" smtClean="0">
                <a:latin typeface="メイリオ" panose="020B0604030504040204" pitchFamily="50" charset="-128"/>
                <a:ea typeface="メイリオ" panose="020B0604030504040204" pitchFamily="50" charset="-128"/>
              </a:rPr>
              <a:t>4/1</a:t>
            </a:r>
            <a:r>
              <a:rPr lang="ja-JP" altLang="en-US" sz="1200" dirty="0" smtClean="0">
                <a:latin typeface="メイリオ" panose="020B0604030504040204" pitchFamily="50" charset="-128"/>
                <a:ea typeface="メイリオ" panose="020B0604030504040204" pitchFamily="50" charset="-128"/>
              </a:rPr>
              <a:t>施行</a:t>
            </a:r>
            <a:endParaRPr lang="ja-JP" altLang="en-US" sz="1200" dirty="0">
              <a:latin typeface="メイリオ" panose="020B0604030504040204" pitchFamily="50" charset="-128"/>
              <a:ea typeface="メイリオ" panose="020B0604030504040204" pitchFamily="50" charset="-128"/>
            </a:endParaRPr>
          </a:p>
        </p:txBody>
      </p:sp>
      <p:sp>
        <p:nvSpPr>
          <p:cNvPr id="6" name="ひし形 5"/>
          <p:cNvSpPr/>
          <p:nvPr/>
        </p:nvSpPr>
        <p:spPr>
          <a:xfrm>
            <a:off x="1890755" y="2212402"/>
            <a:ext cx="288032" cy="216000"/>
          </a:xfrm>
          <a:prstGeom prst="diamo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50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1637056" y="2481066"/>
            <a:ext cx="867134" cy="405683"/>
          </a:xfrm>
          <a:prstGeom prst="rect">
            <a:avLst/>
          </a:prstGeom>
          <a:solidFill>
            <a:schemeClr val="bg1">
              <a:lumMod val="95000"/>
            </a:schemeClr>
          </a:solidFill>
        </p:spPr>
        <p:txBody>
          <a:bodyPr wrap="square" tIns="36000" bIns="0" rtlCol="0">
            <a:spAutoFit/>
          </a:bodyPr>
          <a:lstStyle/>
          <a:p>
            <a:pPr algn="ctr"/>
            <a:r>
              <a:rPr lang="zh-TW" altLang="en-US" sz="1200" dirty="0">
                <a:latin typeface="メイリオ" panose="020B0604030504040204" pitchFamily="50" charset="-128"/>
                <a:ea typeface="メイリオ" panose="020B0604030504040204" pitchFamily="50" charset="-128"/>
              </a:rPr>
              <a:t>審議会</a:t>
            </a:r>
            <a:r>
              <a:rPr lang="ja-JP" altLang="en-US" sz="1200" dirty="0">
                <a:latin typeface="メイリオ" panose="020B0604030504040204" pitchFamily="50" charset="-128"/>
                <a:ea typeface="メイリオ" panose="020B0604030504040204" pitchFamily="50" charset="-128"/>
              </a:rPr>
              <a:t>（６</a:t>
            </a:r>
            <a:r>
              <a:rPr lang="en-US" altLang="ja-JP" sz="1200" dirty="0">
                <a:latin typeface="メイリオ" panose="020B0604030504040204" pitchFamily="50" charset="-128"/>
                <a:ea typeface="メイリオ" panose="020B0604030504040204" pitchFamily="50" charset="-128"/>
              </a:rPr>
              <a:t>/10)</a:t>
            </a:r>
            <a:endParaRPr lang="ja-JP" altLang="en-US" sz="1200" dirty="0">
              <a:latin typeface="メイリオ" panose="020B0604030504040204" pitchFamily="50" charset="-128"/>
              <a:ea typeface="メイリオ" panose="020B0604030504040204" pitchFamily="50" charset="-128"/>
            </a:endParaRPr>
          </a:p>
        </p:txBody>
      </p:sp>
      <p:sp>
        <p:nvSpPr>
          <p:cNvPr id="10" name="ひし形 9"/>
          <p:cNvSpPr/>
          <p:nvPr/>
        </p:nvSpPr>
        <p:spPr>
          <a:xfrm>
            <a:off x="6135019" y="1627321"/>
            <a:ext cx="288032" cy="216000"/>
          </a:xfrm>
          <a:prstGeom prst="diamo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500">
              <a:latin typeface="メイリオ" panose="020B0604030504040204" pitchFamily="50" charset="-128"/>
              <a:ea typeface="メイリオ" panose="020B0604030504040204" pitchFamily="50" charset="-128"/>
            </a:endParaRPr>
          </a:p>
        </p:txBody>
      </p:sp>
      <p:sp>
        <p:nvSpPr>
          <p:cNvPr id="11" name="ひし形 10"/>
          <p:cNvSpPr/>
          <p:nvPr/>
        </p:nvSpPr>
        <p:spPr>
          <a:xfrm>
            <a:off x="3181757" y="3610792"/>
            <a:ext cx="288032" cy="225712"/>
          </a:xfrm>
          <a:prstGeom prst="diamo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500">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6702314" y="3482794"/>
            <a:ext cx="2280785" cy="1200329"/>
          </a:xfrm>
          <a:prstGeom prst="rect">
            <a:avLst/>
          </a:prstGeom>
          <a:solidFill>
            <a:schemeClr val="bg1">
              <a:lumMod val="95000"/>
            </a:schemeClr>
          </a:solidFill>
          <a:ln w="12700">
            <a:solidFill>
              <a:schemeClr val="tx1"/>
            </a:solidFill>
          </a:ln>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①環境配慮の現状</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②論点整理</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③環境配慮の方向性</a:t>
            </a:r>
            <a:endParaRPr lang="en-US" altLang="ja-JP" sz="1200" dirty="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④具体的施策</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⑤答申素案作成</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⑥</a:t>
            </a:r>
            <a:r>
              <a:rPr lang="ja-JP" altLang="en-US" sz="1200" dirty="0">
                <a:latin typeface="メイリオ" panose="020B0604030504040204" pitchFamily="50" charset="-128"/>
                <a:ea typeface="メイリオ" panose="020B0604030504040204" pitchFamily="50" charset="-128"/>
              </a:rPr>
              <a:t>答申案作成</a:t>
            </a:r>
          </a:p>
        </p:txBody>
      </p:sp>
      <p:sp>
        <p:nvSpPr>
          <p:cNvPr id="13" name="テキスト ボックス 12"/>
          <p:cNvSpPr txBox="1"/>
          <p:nvPr/>
        </p:nvSpPr>
        <p:spPr>
          <a:xfrm>
            <a:off x="2159542" y="4387970"/>
            <a:ext cx="677663" cy="369332"/>
          </a:xfrm>
          <a:prstGeom prst="rect">
            <a:avLst/>
          </a:prstGeom>
          <a:solidFill>
            <a:schemeClr val="bg1">
              <a:lumMod val="95000"/>
            </a:schemeClr>
          </a:solidFill>
        </p:spPr>
        <p:txBody>
          <a:bodyPr wrap="square" tIns="0" bIns="0" rtlCol="0">
            <a:spAutoFit/>
          </a:bodyPr>
          <a:lstStyle/>
          <a:p>
            <a:pPr algn="ctr"/>
            <a:r>
              <a:rPr lang="ja-JP" altLang="en-US" sz="1200" dirty="0">
                <a:latin typeface="メイリオ" panose="020B0604030504040204" pitchFamily="50" charset="-128"/>
                <a:ea typeface="メイリオ" panose="020B0604030504040204" pitchFamily="50" charset="-128"/>
              </a:rPr>
              <a:t>①</a:t>
            </a:r>
            <a:endParaRPr lang="en-US" altLang="ja-JP" sz="1200" dirty="0">
              <a:latin typeface="メイリオ" panose="020B0604030504040204" pitchFamily="50" charset="-128"/>
              <a:ea typeface="メイリオ" panose="020B0604030504040204" pitchFamily="50" charset="-128"/>
            </a:endParaRPr>
          </a:p>
          <a:p>
            <a:pPr algn="ctr"/>
            <a:r>
              <a:rPr lang="en-US" altLang="ja-JP" sz="1200" dirty="0">
                <a:latin typeface="メイリオ" panose="020B0604030504040204" pitchFamily="50" charset="-128"/>
                <a:ea typeface="メイリオ" panose="020B0604030504040204" pitchFamily="50" charset="-128"/>
              </a:rPr>
              <a:t>6/29</a:t>
            </a:r>
          </a:p>
        </p:txBody>
      </p:sp>
      <p:sp>
        <p:nvSpPr>
          <p:cNvPr id="14" name="テキスト ボックス 13"/>
          <p:cNvSpPr txBox="1"/>
          <p:nvPr/>
        </p:nvSpPr>
        <p:spPr>
          <a:xfrm>
            <a:off x="3300424" y="4361824"/>
            <a:ext cx="542709" cy="405683"/>
          </a:xfrm>
          <a:prstGeom prst="rect">
            <a:avLst/>
          </a:prstGeom>
          <a:solidFill>
            <a:schemeClr val="bg1">
              <a:lumMod val="95000"/>
            </a:schemeClr>
          </a:solidFill>
        </p:spPr>
        <p:txBody>
          <a:bodyPr wrap="square" lIns="0" tIns="36000" rIns="0" bIns="0" rtlCol="0">
            <a:spAutoFit/>
          </a:bodyPr>
          <a:lstStyle/>
          <a:p>
            <a:pPr algn="ctr"/>
            <a:r>
              <a:rPr lang="ja-JP" altLang="en-US" sz="1200" dirty="0">
                <a:latin typeface="メイリオ" panose="020B0604030504040204" pitchFamily="50" charset="-128"/>
                <a:ea typeface="メイリオ" panose="020B0604030504040204" pitchFamily="50" charset="-128"/>
              </a:rPr>
              <a:t>②</a:t>
            </a:r>
            <a:endParaRPr lang="en-US" altLang="ja-JP" sz="1200" dirty="0">
              <a:latin typeface="メイリオ" panose="020B0604030504040204" pitchFamily="50" charset="-128"/>
              <a:ea typeface="メイリオ" panose="020B0604030504040204" pitchFamily="50" charset="-128"/>
            </a:endParaRPr>
          </a:p>
          <a:p>
            <a:pPr algn="ctr"/>
            <a:r>
              <a:rPr lang="en-US" altLang="ja-JP" sz="1200" dirty="0">
                <a:latin typeface="メイリオ" panose="020B0604030504040204" pitchFamily="50" charset="-128"/>
                <a:ea typeface="メイリオ" panose="020B0604030504040204" pitchFamily="50" charset="-128"/>
              </a:rPr>
              <a:t>9/15</a:t>
            </a:r>
            <a:endParaRPr lang="ja-JP" altLang="en-US" sz="1200" dirty="0">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3940851" y="4356692"/>
            <a:ext cx="551334" cy="461665"/>
          </a:xfrm>
          <a:prstGeom prst="rect">
            <a:avLst/>
          </a:prstGeom>
          <a:solidFill>
            <a:schemeClr val="bg1">
              <a:lumMod val="95000"/>
            </a:schemeClr>
          </a:solidFill>
        </p:spPr>
        <p:txBody>
          <a:bodyPr wrap="square" lIns="0" rIns="0" rtlCol="0">
            <a:spAutoFit/>
          </a:bodyPr>
          <a:lstStyle/>
          <a:p>
            <a:pPr algn="ctr"/>
            <a:r>
              <a:rPr lang="ja-JP" altLang="en-US" sz="1200" dirty="0">
                <a:latin typeface="メイリオ" panose="020B0604030504040204" pitchFamily="50" charset="-128"/>
                <a:ea typeface="メイリオ" panose="020B0604030504040204" pitchFamily="50" charset="-128"/>
              </a:rPr>
              <a:t>③</a:t>
            </a:r>
            <a:endParaRPr lang="en-US" altLang="ja-JP" sz="1200" dirty="0">
              <a:latin typeface="メイリオ" panose="020B0604030504040204" pitchFamily="50" charset="-128"/>
              <a:ea typeface="メイリオ" panose="020B0604030504040204" pitchFamily="50" charset="-128"/>
            </a:endParaRPr>
          </a:p>
          <a:p>
            <a:pPr algn="ctr"/>
            <a:r>
              <a:rPr lang="en-US" altLang="ja-JP" sz="1200" dirty="0">
                <a:latin typeface="メイリオ" panose="020B0604030504040204" pitchFamily="50" charset="-128"/>
                <a:ea typeface="メイリオ" panose="020B0604030504040204" pitchFamily="50" charset="-128"/>
              </a:rPr>
              <a:t>10/28</a:t>
            </a:r>
          </a:p>
        </p:txBody>
      </p:sp>
      <p:sp>
        <p:nvSpPr>
          <p:cNvPr id="17" name="テキスト ボックス 16"/>
          <p:cNvSpPr txBox="1"/>
          <p:nvPr/>
        </p:nvSpPr>
        <p:spPr>
          <a:xfrm>
            <a:off x="6068220" y="4384779"/>
            <a:ext cx="347162" cy="276999"/>
          </a:xfrm>
          <a:prstGeom prst="rect">
            <a:avLst/>
          </a:prstGeom>
          <a:solidFill>
            <a:schemeClr val="bg1">
              <a:lumMod val="95000"/>
            </a:schemeClr>
          </a:solidFill>
        </p:spPr>
        <p:txBody>
          <a:bodyPr wrap="square" rtlCol="0">
            <a:spAutoFit/>
          </a:bodyPr>
          <a:lstStyle/>
          <a:p>
            <a:pPr algn="ctr"/>
            <a:r>
              <a:rPr lang="ja-JP" altLang="en-US" sz="1200" dirty="0">
                <a:latin typeface="メイリオ" panose="020B0604030504040204" pitchFamily="50" charset="-128"/>
                <a:ea typeface="メイリオ" panose="020B0604030504040204" pitchFamily="50" charset="-128"/>
              </a:rPr>
              <a:t>⑥</a:t>
            </a:r>
          </a:p>
        </p:txBody>
      </p:sp>
      <p:sp>
        <p:nvSpPr>
          <p:cNvPr id="18" name="ひし形 17"/>
          <p:cNvSpPr/>
          <p:nvPr/>
        </p:nvSpPr>
        <p:spPr>
          <a:xfrm>
            <a:off x="7000854" y="2212402"/>
            <a:ext cx="288032" cy="216000"/>
          </a:xfrm>
          <a:prstGeom prst="diamo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500">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6808041" y="2475048"/>
            <a:ext cx="784731" cy="239193"/>
          </a:xfrm>
          <a:prstGeom prst="rect">
            <a:avLst/>
          </a:prstGeom>
          <a:solidFill>
            <a:schemeClr val="bg1">
              <a:lumMod val="95000"/>
            </a:schemeClr>
          </a:solidFill>
        </p:spPr>
        <p:txBody>
          <a:bodyPr wrap="square" tIns="36000" bIns="18000" rtlCol="0">
            <a:spAutoFit/>
          </a:bodyPr>
          <a:lstStyle/>
          <a:p>
            <a:pPr algn="ctr"/>
            <a:r>
              <a:rPr lang="zh-TW" altLang="en-US" sz="1200" dirty="0">
                <a:latin typeface="メイリオ" panose="020B0604030504040204" pitchFamily="50" charset="-128"/>
                <a:ea typeface="メイリオ" panose="020B0604030504040204" pitchFamily="50" charset="-128"/>
              </a:rPr>
              <a:t>審議会</a:t>
            </a:r>
            <a:endParaRPr lang="ja-JP" altLang="en-US" sz="1200" dirty="0">
              <a:latin typeface="メイリオ" panose="020B0604030504040204" pitchFamily="50" charset="-128"/>
              <a:ea typeface="メイリオ" panose="020B0604030504040204" pitchFamily="50" charset="-128"/>
            </a:endParaRPr>
          </a:p>
        </p:txBody>
      </p:sp>
      <p:sp>
        <p:nvSpPr>
          <p:cNvPr id="20" name="テキスト ボックス 19"/>
          <p:cNvSpPr txBox="1"/>
          <p:nvPr/>
        </p:nvSpPr>
        <p:spPr>
          <a:xfrm>
            <a:off x="6241809" y="2740226"/>
            <a:ext cx="2644303" cy="608525"/>
          </a:xfrm>
          <a:prstGeom prst="rect">
            <a:avLst/>
          </a:prstGeom>
          <a:solidFill>
            <a:schemeClr val="bg1">
              <a:lumMod val="95000"/>
            </a:schemeClr>
          </a:solidFill>
        </p:spPr>
        <p:txBody>
          <a:bodyPr wrap="square" tIns="36000" bIns="18000" rtlCol="0">
            <a:spAutoFit/>
          </a:bodyPr>
          <a:lstStyle/>
          <a:p>
            <a:r>
              <a:rPr lang="ja-JP" altLang="en-US" sz="1200" dirty="0">
                <a:latin typeface="メイリオ" panose="020B0604030504040204" pitchFamily="50" charset="-128"/>
                <a:ea typeface="メイリオ" panose="020B0604030504040204" pitchFamily="50" charset="-128"/>
              </a:rPr>
              <a:t>（答申）建築物省エネ法改正に伴う</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府温暖化の防止等に関する</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条例の改正検討</a:t>
            </a:r>
          </a:p>
        </p:txBody>
      </p:sp>
      <p:sp>
        <p:nvSpPr>
          <p:cNvPr id="21" name="テキスト ボックス 20"/>
          <p:cNvSpPr txBox="1"/>
          <p:nvPr/>
        </p:nvSpPr>
        <p:spPr>
          <a:xfrm>
            <a:off x="6804747" y="5122356"/>
            <a:ext cx="964825" cy="830997"/>
          </a:xfrm>
          <a:prstGeom prst="rect">
            <a:avLst/>
          </a:prstGeom>
          <a:solidFill>
            <a:schemeClr val="bg1">
              <a:lumMod val="95000"/>
            </a:schemeClr>
          </a:solidFill>
          <a:ln>
            <a:solidFill>
              <a:schemeClr val="tx1"/>
            </a:solidFill>
          </a:ln>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令和</a:t>
            </a:r>
            <a:r>
              <a:rPr lang="en-US" altLang="ja-JP" sz="1200" dirty="0">
                <a:latin typeface="メイリオ" panose="020B0604030504040204" pitchFamily="50" charset="-128"/>
                <a:ea typeface="メイリオ" panose="020B0604030504040204" pitchFamily="50" charset="-128"/>
              </a:rPr>
              <a:t>3</a:t>
            </a:r>
            <a:r>
              <a:rPr lang="ja-JP" altLang="en-US" sz="1200" dirty="0">
                <a:latin typeface="メイリオ" panose="020B0604030504040204" pitchFamily="50" charset="-128"/>
                <a:ea typeface="メイリオ" panose="020B0604030504040204" pitchFamily="50" charset="-128"/>
              </a:rPr>
              <a:t>年度</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温暖化防止条例改正の手続き</a:t>
            </a:r>
          </a:p>
        </p:txBody>
      </p:sp>
      <p:cxnSp>
        <p:nvCxnSpPr>
          <p:cNvPr id="22" name="直線矢印コネクタ 21"/>
          <p:cNvCxnSpPr/>
          <p:nvPr/>
        </p:nvCxnSpPr>
        <p:spPr>
          <a:xfrm>
            <a:off x="7769572" y="5386865"/>
            <a:ext cx="583559" cy="4504"/>
          </a:xfrm>
          <a:prstGeom prst="straightConnector1">
            <a:avLst/>
          </a:prstGeom>
          <a:ln w="101600">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23" name="ひし形 22"/>
          <p:cNvSpPr/>
          <p:nvPr/>
        </p:nvSpPr>
        <p:spPr>
          <a:xfrm>
            <a:off x="8374905" y="5747536"/>
            <a:ext cx="288032" cy="216000"/>
          </a:xfrm>
          <a:prstGeom prst="diamo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50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7968942" y="6005040"/>
            <a:ext cx="1099958" cy="276999"/>
          </a:xfrm>
          <a:prstGeom prst="rect">
            <a:avLst/>
          </a:prstGeom>
          <a:solidFill>
            <a:schemeClr val="bg1">
              <a:lumMod val="95000"/>
            </a:schemeClr>
          </a:solidFill>
        </p:spPr>
        <p:txBody>
          <a:bodyPr wrap="square" rtlCol="0">
            <a:spAutoFit/>
          </a:bodyPr>
          <a:lstStyle/>
          <a:p>
            <a:r>
              <a:rPr lang="en-US" altLang="ja-JP" sz="1200" dirty="0">
                <a:latin typeface="メイリオ" panose="020B0604030504040204" pitchFamily="50" charset="-128"/>
                <a:ea typeface="メイリオ" panose="020B0604030504040204" pitchFamily="50" charset="-128"/>
              </a:rPr>
              <a:t>2</a:t>
            </a:r>
            <a:r>
              <a:rPr lang="ja-JP" altLang="en-US" sz="1200" dirty="0">
                <a:latin typeface="メイリオ" panose="020B0604030504040204" pitchFamily="50" charset="-128"/>
                <a:ea typeface="メイリオ" panose="020B0604030504040204" pitchFamily="50" charset="-128"/>
              </a:rPr>
              <a:t>月議会上程</a:t>
            </a:r>
            <a:endParaRPr lang="en-US" altLang="ja-JP" sz="1200" dirty="0">
              <a:latin typeface="メイリオ" panose="020B0604030504040204" pitchFamily="50" charset="-128"/>
              <a:ea typeface="メイリオ" panose="020B0604030504040204" pitchFamily="50" charset="-128"/>
            </a:endParaRPr>
          </a:p>
        </p:txBody>
      </p:sp>
      <p:sp>
        <p:nvSpPr>
          <p:cNvPr id="26" name="ひし形 25"/>
          <p:cNvSpPr/>
          <p:nvPr/>
        </p:nvSpPr>
        <p:spPr>
          <a:xfrm>
            <a:off x="4984698" y="2265066"/>
            <a:ext cx="288032" cy="216000"/>
          </a:xfrm>
          <a:prstGeom prst="diamo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500">
              <a:latin typeface="メイリオ" panose="020B0604030504040204" pitchFamily="50" charset="-128"/>
              <a:ea typeface="メイリオ" panose="020B0604030504040204" pitchFamily="50" charset="-128"/>
            </a:endParaRPr>
          </a:p>
        </p:txBody>
      </p:sp>
      <p:sp>
        <p:nvSpPr>
          <p:cNvPr id="27" name="テキスト ボックス 26"/>
          <p:cNvSpPr txBox="1"/>
          <p:nvPr/>
        </p:nvSpPr>
        <p:spPr>
          <a:xfrm>
            <a:off x="4721473" y="2520135"/>
            <a:ext cx="879275" cy="461665"/>
          </a:xfrm>
          <a:prstGeom prst="rect">
            <a:avLst/>
          </a:prstGeom>
          <a:solidFill>
            <a:schemeClr val="bg1">
              <a:lumMod val="95000"/>
            </a:schemeClr>
          </a:solidFill>
        </p:spPr>
        <p:txBody>
          <a:bodyPr wrap="square" rtlCol="0">
            <a:spAutoFit/>
          </a:bodyPr>
          <a:lstStyle/>
          <a:p>
            <a:pPr algn="ctr"/>
            <a:r>
              <a:rPr lang="zh-TW" altLang="en-US" sz="1200" dirty="0" smtClean="0">
                <a:latin typeface="メイリオ" panose="020B0604030504040204" pitchFamily="50" charset="-128"/>
                <a:ea typeface="メイリオ" panose="020B0604030504040204" pitchFamily="50" charset="-128"/>
              </a:rPr>
              <a:t>審議会</a:t>
            </a:r>
            <a:endParaRPr lang="en-US" altLang="zh-TW" sz="1200" dirty="0" smtClean="0">
              <a:latin typeface="メイリオ" panose="020B0604030504040204" pitchFamily="50" charset="-128"/>
              <a:ea typeface="メイリオ" panose="020B0604030504040204" pitchFamily="50" charset="-128"/>
            </a:endParaRPr>
          </a:p>
          <a:p>
            <a:pPr algn="ctr"/>
            <a:r>
              <a:rPr lang="en-US" altLang="zh-TW" sz="1200" dirty="0" smtClean="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1</a:t>
            </a:r>
            <a:r>
              <a:rPr lang="en-US" altLang="zh-TW" sz="1200" dirty="0" smtClean="0">
                <a:latin typeface="メイリオ" panose="020B0604030504040204" pitchFamily="50" charset="-128"/>
                <a:ea typeface="メイリオ" panose="020B0604030504040204" pitchFamily="50" charset="-128"/>
              </a:rPr>
              <a:t>/21)</a:t>
            </a:r>
          </a:p>
        </p:txBody>
      </p:sp>
      <p:sp>
        <p:nvSpPr>
          <p:cNvPr id="28" name="テキスト ボックス 27"/>
          <p:cNvSpPr txBox="1"/>
          <p:nvPr/>
        </p:nvSpPr>
        <p:spPr>
          <a:xfrm>
            <a:off x="4529797" y="3011845"/>
            <a:ext cx="1185246" cy="276999"/>
          </a:xfrm>
          <a:prstGeom prst="rect">
            <a:avLst/>
          </a:prstGeom>
          <a:solidFill>
            <a:schemeClr val="bg1">
              <a:lumMod val="95000"/>
            </a:schemeClr>
          </a:solid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中間報告）</a:t>
            </a:r>
          </a:p>
        </p:txBody>
      </p:sp>
      <p:sp>
        <p:nvSpPr>
          <p:cNvPr id="30" name="テキスト ボックス 29"/>
          <p:cNvSpPr txBox="1"/>
          <p:nvPr/>
        </p:nvSpPr>
        <p:spPr>
          <a:xfrm>
            <a:off x="5531599" y="4354281"/>
            <a:ext cx="316501" cy="276999"/>
          </a:xfrm>
          <a:prstGeom prst="rect">
            <a:avLst/>
          </a:prstGeom>
          <a:solidFill>
            <a:schemeClr val="bg1">
              <a:lumMod val="95000"/>
            </a:schemeClr>
          </a:solidFill>
        </p:spPr>
        <p:txBody>
          <a:bodyPr wrap="square" rtlCol="0">
            <a:spAutoFit/>
          </a:bodyPr>
          <a:lstStyle/>
          <a:p>
            <a:pPr algn="ctr"/>
            <a:r>
              <a:rPr lang="ja-JP" altLang="en-US" sz="1200" dirty="0" smtClean="0">
                <a:latin typeface="メイリオ" panose="020B0604030504040204" pitchFamily="50" charset="-128"/>
                <a:ea typeface="メイリオ" panose="020B0604030504040204" pitchFamily="50" charset="-128"/>
              </a:rPr>
              <a:t>⑤</a:t>
            </a:r>
            <a:endParaRPr lang="ja-JP" altLang="en-US" sz="1200" dirty="0">
              <a:latin typeface="メイリオ" panose="020B0604030504040204" pitchFamily="50" charset="-128"/>
              <a:ea typeface="メイリオ" panose="020B0604030504040204" pitchFamily="50" charset="-128"/>
            </a:endParaRPr>
          </a:p>
        </p:txBody>
      </p:sp>
      <p:sp>
        <p:nvSpPr>
          <p:cNvPr id="31" name="テキスト ボックス 30"/>
          <p:cNvSpPr txBox="1"/>
          <p:nvPr/>
        </p:nvSpPr>
        <p:spPr>
          <a:xfrm>
            <a:off x="84034" y="3823310"/>
            <a:ext cx="1101555" cy="488019"/>
          </a:xfrm>
          <a:prstGeom prst="rect">
            <a:avLst/>
          </a:prstGeom>
          <a:noFill/>
        </p:spPr>
        <p:txBody>
          <a:bodyPr wrap="square" rtlCol="0">
            <a:spAutoFit/>
          </a:bodyPr>
          <a:lstStyle/>
          <a:p>
            <a:r>
              <a:rPr kumimoji="1" lang="ja-JP" altLang="en-US" sz="857" dirty="0"/>
              <a:t>今後の</a:t>
            </a:r>
            <a:endParaRPr kumimoji="1" lang="en-US" altLang="ja-JP" sz="857" dirty="0"/>
          </a:p>
          <a:p>
            <a:r>
              <a:rPr kumimoji="1" lang="ja-JP" altLang="en-US" sz="857" dirty="0"/>
              <a:t>地球温暖化の</a:t>
            </a:r>
            <a:endParaRPr kumimoji="1" lang="en-US" altLang="ja-JP" sz="857" dirty="0"/>
          </a:p>
          <a:p>
            <a:r>
              <a:rPr kumimoji="1" lang="ja-JP" altLang="en-US" sz="857" dirty="0"/>
              <a:t>あり方について</a:t>
            </a:r>
            <a:endParaRPr kumimoji="1" lang="en-US" altLang="ja-JP" sz="857" dirty="0"/>
          </a:p>
        </p:txBody>
      </p:sp>
      <p:sp>
        <p:nvSpPr>
          <p:cNvPr id="33" name="テキスト ボックス 32"/>
          <p:cNvSpPr txBox="1"/>
          <p:nvPr/>
        </p:nvSpPr>
        <p:spPr>
          <a:xfrm>
            <a:off x="6272240" y="6540571"/>
            <a:ext cx="2424650" cy="246221"/>
          </a:xfrm>
          <a:prstGeom prst="rect">
            <a:avLst/>
          </a:prstGeom>
          <a:noFill/>
        </p:spPr>
        <p:txBody>
          <a:bodyPr wrap="square" rtlCol="0">
            <a:spAutoFit/>
          </a:bodyPr>
          <a:lstStyle/>
          <a:p>
            <a:pPr algn="r"/>
            <a:r>
              <a:rPr kumimoji="1" lang="ja-JP" altLang="en-US" sz="1000" b="1" dirty="0"/>
              <a:t>住宅まちづくり部</a:t>
            </a:r>
          </a:p>
        </p:txBody>
      </p:sp>
      <p:sp>
        <p:nvSpPr>
          <p:cNvPr id="34" name="テキスト ボックス 33"/>
          <p:cNvSpPr txBox="1"/>
          <p:nvPr/>
        </p:nvSpPr>
        <p:spPr>
          <a:xfrm>
            <a:off x="136476" y="200996"/>
            <a:ext cx="9239535" cy="369332"/>
          </a:xfrm>
          <a:prstGeom prst="rect">
            <a:avLst/>
          </a:prstGeom>
          <a:noFill/>
        </p:spPr>
        <p:txBody>
          <a:bodyPr wrap="square" rtlCol="0">
            <a:spAutoFit/>
          </a:bodyPr>
          <a:lstStyle/>
          <a:p>
            <a:r>
              <a:rPr kumimoji="1" lang="ja-JP" altLang="en-US" dirty="0">
                <a:ln>
                  <a:solidFill>
                    <a:schemeClr val="accent2"/>
                  </a:solidFill>
                </a:ln>
                <a:latin typeface="Meiryo UI" panose="020B0604030504040204" pitchFamily="50" charset="-128"/>
                <a:ea typeface="Meiryo UI" panose="020B0604030504040204" pitchFamily="50" charset="-128"/>
              </a:rPr>
              <a:t>大阪府温暖化の防止等に関する条例　見直しスケジュール</a:t>
            </a:r>
          </a:p>
        </p:txBody>
      </p:sp>
      <p:sp>
        <p:nvSpPr>
          <p:cNvPr id="35" name="テキスト ボックス 34"/>
          <p:cNvSpPr txBox="1"/>
          <p:nvPr/>
        </p:nvSpPr>
        <p:spPr>
          <a:xfrm>
            <a:off x="3381970" y="4807021"/>
            <a:ext cx="1311989" cy="276999"/>
          </a:xfrm>
          <a:prstGeom prst="rect">
            <a:avLst/>
          </a:prstGeom>
          <a:solidFill>
            <a:srgbClr val="F2F2F2"/>
          </a:solidFill>
        </p:spPr>
        <p:txBody>
          <a:bodyPr wrap="square" rtlCol="0">
            <a:spAutoFit/>
          </a:bodyPr>
          <a:lstStyle/>
          <a:p>
            <a:pPr algn="ctr"/>
            <a:r>
              <a:rPr lang="ja-JP" altLang="en-US" sz="1200" dirty="0">
                <a:latin typeface="メイリオ" panose="020B0604030504040204" pitchFamily="50" charset="-128"/>
                <a:ea typeface="メイリオ" panose="020B0604030504040204" pitchFamily="50" charset="-128"/>
              </a:rPr>
              <a:t>大阪市と調整</a:t>
            </a:r>
          </a:p>
        </p:txBody>
      </p:sp>
      <p:sp>
        <p:nvSpPr>
          <p:cNvPr id="36" name="大かっこ 35"/>
          <p:cNvSpPr/>
          <p:nvPr/>
        </p:nvSpPr>
        <p:spPr>
          <a:xfrm>
            <a:off x="112946" y="3859141"/>
            <a:ext cx="791929" cy="413141"/>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286"/>
          </a:p>
        </p:txBody>
      </p:sp>
      <p:sp>
        <p:nvSpPr>
          <p:cNvPr id="38" name="ひし形 37"/>
          <p:cNvSpPr/>
          <p:nvPr/>
        </p:nvSpPr>
        <p:spPr>
          <a:xfrm>
            <a:off x="3977699" y="2265066"/>
            <a:ext cx="288032" cy="216000"/>
          </a:xfrm>
          <a:prstGeom prst="diamo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50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3730731" y="2538266"/>
            <a:ext cx="879275" cy="276999"/>
          </a:xfrm>
          <a:prstGeom prst="rect">
            <a:avLst/>
          </a:prstGeom>
          <a:solidFill>
            <a:schemeClr val="bg1">
              <a:lumMod val="95000"/>
            </a:schemeClr>
          </a:solidFill>
        </p:spPr>
        <p:txBody>
          <a:bodyPr wrap="square" rtlCol="0">
            <a:spAutoFit/>
          </a:bodyPr>
          <a:lstStyle/>
          <a:p>
            <a:pPr algn="ctr"/>
            <a:r>
              <a:rPr lang="zh-TW" altLang="en-US" sz="1200" dirty="0">
                <a:latin typeface="メイリオ" panose="020B0604030504040204" pitchFamily="50" charset="-128"/>
                <a:ea typeface="メイリオ" panose="020B0604030504040204" pitchFamily="50" charset="-128"/>
              </a:rPr>
              <a:t>審議会</a:t>
            </a:r>
            <a:endParaRPr lang="en-US" altLang="zh-TW" sz="1200" dirty="0">
              <a:latin typeface="メイリオ" panose="020B0604030504040204" pitchFamily="50" charset="-128"/>
              <a:ea typeface="メイリオ" panose="020B0604030504040204" pitchFamily="50" charset="-128"/>
            </a:endParaRPr>
          </a:p>
        </p:txBody>
      </p:sp>
      <p:sp>
        <p:nvSpPr>
          <p:cNvPr id="39" name="大かっこ 38"/>
          <p:cNvSpPr/>
          <p:nvPr/>
        </p:nvSpPr>
        <p:spPr>
          <a:xfrm>
            <a:off x="3773124" y="2182014"/>
            <a:ext cx="785046" cy="1183820"/>
          </a:xfrm>
          <a:prstGeom prst="bracketPair">
            <a:avLst/>
          </a:prstGeom>
          <a:ln w="28575">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286"/>
          </a:p>
        </p:txBody>
      </p:sp>
      <p:sp>
        <p:nvSpPr>
          <p:cNvPr id="41" name="テキスト ボックス 40"/>
          <p:cNvSpPr txBox="1"/>
          <p:nvPr/>
        </p:nvSpPr>
        <p:spPr>
          <a:xfrm>
            <a:off x="112946" y="4341469"/>
            <a:ext cx="1101555" cy="619913"/>
          </a:xfrm>
          <a:prstGeom prst="rect">
            <a:avLst/>
          </a:prstGeom>
          <a:noFill/>
        </p:spPr>
        <p:txBody>
          <a:bodyPr wrap="square" rtlCol="0">
            <a:spAutoFit/>
          </a:bodyPr>
          <a:lstStyle/>
          <a:p>
            <a:r>
              <a:rPr kumimoji="1" lang="ja-JP" altLang="en-US" sz="857" dirty="0"/>
              <a:t>建築物の</a:t>
            </a:r>
            <a:endParaRPr kumimoji="1" lang="en-US" altLang="ja-JP" sz="857" dirty="0"/>
          </a:p>
          <a:p>
            <a:r>
              <a:rPr kumimoji="1" lang="ja-JP" altLang="en-US" sz="857" dirty="0"/>
              <a:t>環境配慮の</a:t>
            </a:r>
            <a:endParaRPr kumimoji="1" lang="en-US" altLang="ja-JP" sz="857" dirty="0"/>
          </a:p>
          <a:p>
            <a:r>
              <a:rPr kumimoji="1" lang="ja-JP" altLang="en-US" sz="857" dirty="0"/>
              <a:t>あり方について</a:t>
            </a:r>
          </a:p>
          <a:p>
            <a:endParaRPr kumimoji="1" lang="ja-JP" altLang="en-US" sz="857" dirty="0"/>
          </a:p>
        </p:txBody>
      </p:sp>
      <p:sp>
        <p:nvSpPr>
          <p:cNvPr id="42" name="大かっこ 41"/>
          <p:cNvSpPr/>
          <p:nvPr/>
        </p:nvSpPr>
        <p:spPr>
          <a:xfrm>
            <a:off x="93621" y="4365095"/>
            <a:ext cx="811254" cy="464393"/>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286"/>
          </a:p>
        </p:txBody>
      </p:sp>
      <p:sp>
        <p:nvSpPr>
          <p:cNvPr id="44" name="テキスト ボックス 43"/>
          <p:cNvSpPr txBox="1"/>
          <p:nvPr/>
        </p:nvSpPr>
        <p:spPr>
          <a:xfrm>
            <a:off x="2776637" y="3896036"/>
            <a:ext cx="1114420" cy="276999"/>
          </a:xfrm>
          <a:prstGeom prst="rect">
            <a:avLst/>
          </a:prstGeom>
          <a:solidFill>
            <a:srgbClr val="F2F2F2"/>
          </a:solidFill>
        </p:spPr>
        <p:txBody>
          <a:bodyPr wrap="square" rtlCol="0">
            <a:spAutoFit/>
          </a:bodyPr>
          <a:lstStyle/>
          <a:p>
            <a:pPr algn="ctr"/>
            <a:r>
              <a:rPr lang="ja-JP" altLang="en-US" sz="1200" dirty="0">
                <a:latin typeface="メイリオ" panose="020B0604030504040204" pitchFamily="50" charset="-128"/>
                <a:ea typeface="メイリオ" panose="020B0604030504040204" pitchFamily="50" charset="-128"/>
              </a:rPr>
              <a:t>部会報告案</a:t>
            </a:r>
          </a:p>
        </p:txBody>
      </p:sp>
      <p:sp>
        <p:nvSpPr>
          <p:cNvPr id="51" name="テキスト ボックス 50"/>
          <p:cNvSpPr txBox="1"/>
          <p:nvPr/>
        </p:nvSpPr>
        <p:spPr>
          <a:xfrm>
            <a:off x="3843133" y="2882267"/>
            <a:ext cx="650090" cy="442035"/>
          </a:xfrm>
          <a:prstGeom prst="rect">
            <a:avLst/>
          </a:prstGeom>
          <a:solidFill>
            <a:srgbClr val="F2F2F2"/>
          </a:solidFill>
        </p:spPr>
        <p:txBody>
          <a:bodyPr wrap="square" lIns="0" tIns="36000" rIns="0" bIns="36000" rtlCol="0">
            <a:spAutoFit/>
          </a:bodyPr>
          <a:lstStyle/>
          <a:p>
            <a:pPr algn="ctr"/>
            <a:r>
              <a:rPr lang="ja-JP" altLang="en-US" sz="1200" dirty="0">
                <a:latin typeface="メイリオ" panose="020B0604030504040204" pitchFamily="50" charset="-128"/>
                <a:ea typeface="メイリオ" panose="020B0604030504040204" pitchFamily="50" charset="-128"/>
              </a:rPr>
              <a:t>答申</a:t>
            </a:r>
            <a:endParaRPr lang="en-US" altLang="ja-JP" sz="1200" dirty="0">
              <a:latin typeface="メイリオ" panose="020B0604030504040204" pitchFamily="50" charset="-128"/>
              <a:ea typeface="メイリオ" panose="020B0604030504040204" pitchFamily="50" charset="-128"/>
            </a:endParaRPr>
          </a:p>
          <a:p>
            <a:pPr algn="ctr"/>
            <a:r>
              <a:rPr lang="ja-JP" altLang="en-US" sz="1200" dirty="0">
                <a:latin typeface="メイリオ" panose="020B0604030504040204" pitchFamily="50" charset="-128"/>
                <a:ea typeface="メイリオ" panose="020B0604030504040204" pitchFamily="50" charset="-128"/>
              </a:rPr>
              <a:t>（環農）</a:t>
            </a:r>
          </a:p>
        </p:txBody>
      </p:sp>
      <p:sp>
        <p:nvSpPr>
          <p:cNvPr id="46" name="スライド番号プレースホルダー 1"/>
          <p:cNvSpPr>
            <a:spLocks noGrp="1"/>
          </p:cNvSpPr>
          <p:nvPr>
            <p:ph type="sldNum" sz="quarter" idx="12"/>
          </p:nvPr>
        </p:nvSpPr>
        <p:spPr>
          <a:xfrm>
            <a:off x="8077416" y="6435269"/>
            <a:ext cx="984019" cy="365125"/>
          </a:xfrm>
        </p:spPr>
        <p:txBody>
          <a:bodyPr/>
          <a:lstStyle/>
          <a:p>
            <a:fld id="{139EBC2B-BF77-430A-B67D-4C5A4847E674}" type="slidenum">
              <a:rPr kumimoji="1" lang="ja-JP" altLang="en-US" sz="2400" smtClean="0"/>
              <a:t>8</a:t>
            </a:fld>
            <a:endParaRPr kumimoji="1" lang="ja-JP" altLang="en-US" sz="2400" dirty="0"/>
          </a:p>
        </p:txBody>
      </p:sp>
      <p:pic>
        <p:nvPicPr>
          <p:cNvPr id="9" name="図 8">
            <a:extLst>
              <a:ext uri="{FF2B5EF4-FFF2-40B4-BE49-F238E27FC236}">
                <a16:creationId xmlns:a16="http://schemas.microsoft.com/office/drawing/2014/main" id="{2B9F671C-DC3B-4BA6-8271-FFDCB5DC60F1}"/>
              </a:ext>
            </a:extLst>
          </p:cNvPr>
          <p:cNvPicPr>
            <a:picLocks noChangeAspect="1"/>
          </p:cNvPicPr>
          <p:nvPr/>
        </p:nvPicPr>
        <p:blipFill>
          <a:blip r:embed="rId2"/>
          <a:stretch>
            <a:fillRect/>
          </a:stretch>
        </p:blipFill>
        <p:spPr>
          <a:xfrm>
            <a:off x="19926" y="513709"/>
            <a:ext cx="9144000" cy="138728"/>
          </a:xfrm>
          <a:prstGeom prst="rect">
            <a:avLst/>
          </a:prstGeom>
        </p:spPr>
      </p:pic>
      <p:sp>
        <p:nvSpPr>
          <p:cNvPr id="52" name="テキスト ボックス 51"/>
          <p:cNvSpPr txBox="1"/>
          <p:nvPr/>
        </p:nvSpPr>
        <p:spPr>
          <a:xfrm>
            <a:off x="4895733" y="4356692"/>
            <a:ext cx="551334" cy="461665"/>
          </a:xfrm>
          <a:prstGeom prst="rect">
            <a:avLst/>
          </a:prstGeom>
          <a:solidFill>
            <a:schemeClr val="bg1">
              <a:lumMod val="95000"/>
            </a:schemeClr>
          </a:solidFill>
        </p:spPr>
        <p:txBody>
          <a:bodyPr wrap="square" lIns="0" rIns="0" rtlCol="0">
            <a:spAutoFit/>
          </a:bodyPr>
          <a:lstStyle/>
          <a:p>
            <a:pPr algn="ctr"/>
            <a:r>
              <a:rPr lang="ja-JP" altLang="en-US" sz="1200" dirty="0">
                <a:latin typeface="メイリオ" panose="020B0604030504040204" pitchFamily="50" charset="-128"/>
                <a:ea typeface="メイリオ" panose="020B0604030504040204" pitchFamily="50" charset="-128"/>
              </a:rPr>
              <a:t>④</a:t>
            </a:r>
            <a:endParaRPr lang="en-US" altLang="ja-JP" sz="1200" dirty="0">
              <a:latin typeface="メイリオ" panose="020B0604030504040204" pitchFamily="50" charset="-128"/>
              <a:ea typeface="メイリオ" panose="020B0604030504040204" pitchFamily="50" charset="-128"/>
            </a:endParaRPr>
          </a:p>
          <a:p>
            <a:pPr algn="ctr"/>
            <a:r>
              <a:rPr lang="en-US" altLang="ja-JP" sz="1200" dirty="0" smtClean="0">
                <a:latin typeface="メイリオ" panose="020B0604030504040204" pitchFamily="50" charset="-128"/>
                <a:ea typeface="メイリオ" panose="020B0604030504040204" pitchFamily="50" charset="-128"/>
              </a:rPr>
              <a:t>2/12</a:t>
            </a:r>
            <a:endParaRPr lang="en-US" altLang="ja-JP" sz="1200" dirty="0">
              <a:latin typeface="メイリオ" panose="020B0604030504040204" pitchFamily="50" charset="-128"/>
              <a:ea typeface="メイリオ" panose="020B0604030504040204" pitchFamily="50" charset="-128"/>
            </a:endParaRPr>
          </a:p>
        </p:txBody>
      </p:sp>
      <p:sp>
        <p:nvSpPr>
          <p:cNvPr id="2" name="角丸四角形 1"/>
          <p:cNvSpPr/>
          <p:nvPr/>
        </p:nvSpPr>
        <p:spPr>
          <a:xfrm>
            <a:off x="5818482" y="5112953"/>
            <a:ext cx="372729" cy="1211499"/>
          </a:xfrm>
          <a:prstGeom prst="roundRect">
            <a:avLst/>
          </a:prstGeom>
          <a:solidFill>
            <a:schemeClr val="accent6">
              <a:lumMod val="20000"/>
              <a:lumOff val="80000"/>
            </a:schemeClr>
          </a:solidFill>
          <a:ln w="5397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lIns="36000" rIns="36000" rtlCol="0" anchor="ctr"/>
          <a:lstStyle/>
          <a:p>
            <a:pPr algn="ctr"/>
            <a:r>
              <a:rPr kumimoji="1" lang="ja-JP" altLang="en-US" sz="1050" dirty="0">
                <a:solidFill>
                  <a:schemeClr val="tx1"/>
                </a:solidFill>
                <a:latin typeface="メイリオ" panose="020B0604030504040204" pitchFamily="50" charset="-128"/>
                <a:ea typeface="メイリオ" panose="020B0604030504040204" pitchFamily="50" charset="-128"/>
              </a:rPr>
              <a:t>対策実行</a:t>
            </a:r>
            <a:r>
              <a:rPr kumimoji="1" lang="ja-JP" altLang="en-US" sz="1050" dirty="0" smtClean="0">
                <a:solidFill>
                  <a:schemeClr val="tx1"/>
                </a:solidFill>
                <a:latin typeface="メイリオ" panose="020B0604030504040204" pitchFamily="50" charset="-128"/>
                <a:ea typeface="メイリオ" panose="020B0604030504040204" pitchFamily="50" charset="-128"/>
              </a:rPr>
              <a:t>計画</a:t>
            </a:r>
            <a:endParaRPr kumimoji="1" lang="en-US" altLang="ja-JP" sz="105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050" dirty="0" smtClean="0">
                <a:solidFill>
                  <a:schemeClr val="tx1"/>
                </a:solidFill>
                <a:latin typeface="メイリオ" panose="020B0604030504040204" pitchFamily="50" charset="-128"/>
                <a:ea typeface="メイリオ" panose="020B0604030504040204" pitchFamily="50" charset="-128"/>
              </a:rPr>
              <a:t>大阪府地球温暖化</a:t>
            </a:r>
            <a:endParaRPr kumimoji="1" lang="en-US" altLang="ja-JP" sz="1050" dirty="0" smtClean="0">
              <a:solidFill>
                <a:schemeClr val="tx1"/>
              </a:solidFill>
              <a:latin typeface="メイリオ" panose="020B0604030504040204" pitchFamily="50" charset="-128"/>
              <a:ea typeface="メイリオ" panose="020B0604030504040204" pitchFamily="50" charset="-128"/>
            </a:endParaRPr>
          </a:p>
        </p:txBody>
      </p:sp>
      <p:sp>
        <p:nvSpPr>
          <p:cNvPr id="8" name="ひし形 7"/>
          <p:cNvSpPr/>
          <p:nvPr/>
        </p:nvSpPr>
        <p:spPr>
          <a:xfrm>
            <a:off x="2070623" y="4375732"/>
            <a:ext cx="288032" cy="239830"/>
          </a:xfrm>
          <a:prstGeom prst="diamo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500">
              <a:latin typeface="メイリオ" panose="020B0604030504040204" pitchFamily="50" charset="-128"/>
              <a:ea typeface="メイリオ" panose="020B0604030504040204" pitchFamily="50" charset="-128"/>
            </a:endParaRPr>
          </a:p>
        </p:txBody>
      </p:sp>
      <p:sp>
        <p:nvSpPr>
          <p:cNvPr id="16" name="ひし形 15"/>
          <p:cNvSpPr/>
          <p:nvPr/>
        </p:nvSpPr>
        <p:spPr>
          <a:xfrm>
            <a:off x="6329750" y="4384781"/>
            <a:ext cx="288032" cy="216000"/>
          </a:xfrm>
          <a:prstGeom prst="diamo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500">
              <a:latin typeface="メイリオ" panose="020B0604030504040204" pitchFamily="50" charset="-128"/>
              <a:ea typeface="メイリオ" panose="020B0604030504040204" pitchFamily="50" charset="-128"/>
            </a:endParaRPr>
          </a:p>
        </p:txBody>
      </p:sp>
      <p:sp>
        <p:nvSpPr>
          <p:cNvPr id="29" name="ひし形 28"/>
          <p:cNvSpPr/>
          <p:nvPr/>
        </p:nvSpPr>
        <p:spPr>
          <a:xfrm>
            <a:off x="5762290" y="4375608"/>
            <a:ext cx="288032" cy="216000"/>
          </a:xfrm>
          <a:prstGeom prst="diamo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500">
              <a:latin typeface="メイリオ" panose="020B0604030504040204" pitchFamily="50" charset="-128"/>
              <a:ea typeface="メイリオ" panose="020B0604030504040204" pitchFamily="50" charset="-128"/>
            </a:endParaRPr>
          </a:p>
        </p:txBody>
      </p:sp>
      <p:sp>
        <p:nvSpPr>
          <p:cNvPr id="47" name="ひし形 46"/>
          <p:cNvSpPr/>
          <p:nvPr/>
        </p:nvSpPr>
        <p:spPr>
          <a:xfrm>
            <a:off x="3772988" y="4369479"/>
            <a:ext cx="288032" cy="216000"/>
          </a:xfrm>
          <a:prstGeom prst="diamo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500">
              <a:latin typeface="メイリオ" panose="020B0604030504040204" pitchFamily="50" charset="-128"/>
              <a:ea typeface="メイリオ" panose="020B0604030504040204" pitchFamily="50" charset="-128"/>
            </a:endParaRPr>
          </a:p>
        </p:txBody>
      </p:sp>
      <p:sp>
        <p:nvSpPr>
          <p:cNvPr id="48" name="ひし形 47"/>
          <p:cNvSpPr/>
          <p:nvPr/>
        </p:nvSpPr>
        <p:spPr>
          <a:xfrm>
            <a:off x="3181757" y="4380765"/>
            <a:ext cx="288032" cy="225712"/>
          </a:xfrm>
          <a:prstGeom prst="diamo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500">
              <a:latin typeface="メイリオ" panose="020B0604030504040204" pitchFamily="50" charset="-128"/>
              <a:ea typeface="メイリオ" panose="020B0604030504040204" pitchFamily="50" charset="-128"/>
            </a:endParaRPr>
          </a:p>
        </p:txBody>
      </p:sp>
      <p:sp>
        <p:nvSpPr>
          <p:cNvPr id="49" name="ひし形 48"/>
          <p:cNvSpPr/>
          <p:nvPr/>
        </p:nvSpPr>
        <p:spPr>
          <a:xfrm>
            <a:off x="5310636" y="4380765"/>
            <a:ext cx="288032" cy="216000"/>
          </a:xfrm>
          <a:prstGeom prst="diamo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500">
              <a:latin typeface="メイリオ" panose="020B0604030504040204" pitchFamily="50" charset="-128"/>
              <a:ea typeface="メイリオ" panose="020B0604030504040204" pitchFamily="50" charset="-128"/>
            </a:endParaRPr>
          </a:p>
        </p:txBody>
      </p:sp>
      <p:cxnSp>
        <p:nvCxnSpPr>
          <p:cNvPr id="25" name="直線矢印コネクタ 24"/>
          <p:cNvCxnSpPr>
            <a:cxnSpLocks/>
          </p:cNvCxnSpPr>
          <p:nvPr/>
        </p:nvCxnSpPr>
        <p:spPr>
          <a:xfrm>
            <a:off x="1353338" y="5054795"/>
            <a:ext cx="7047234" cy="6"/>
          </a:xfrm>
          <a:prstGeom prst="straightConnector1">
            <a:avLst/>
          </a:prstGeom>
          <a:ln w="57150">
            <a:headEnd type="triangle"/>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832093880"/>
      </p:ext>
    </p:extLst>
  </p:cSld>
  <p:clrMapOvr>
    <a:masterClrMapping/>
  </p:clrMapOvr>
  <p:timing>
    <p:tnLst>
      <p:par>
        <p:cTn id="1" dur="indefinite" restart="never" nodeType="tmRoot"/>
      </p:par>
    </p:tnLst>
  </p:timing>
</p:sld>
</file>

<file path=ppt/theme/theme1.xml><?xml version="1.0" encoding="utf-8"?>
<a:theme xmlns:a="http://schemas.openxmlformats.org/drawingml/2006/main" name="レトロスペクト">
  <a:themeElements>
    <a:clrScheme name="レトロスペクト">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2597</Words>
  <Application>Microsoft Office PowerPoint</Application>
  <PresentationFormat>画面に合わせる (4:3)</PresentationFormat>
  <Paragraphs>334</Paragraphs>
  <Slides>8</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8</vt:i4>
      </vt:variant>
    </vt:vector>
  </HeadingPairs>
  <TitlesOfParts>
    <vt:vector size="16" baseType="lpstr">
      <vt:lpstr>Meiryo UI</vt:lpstr>
      <vt:lpstr>ＭＳ Ｐゴシック</vt:lpstr>
      <vt:lpstr>メイリオ</vt:lpstr>
      <vt:lpstr>游ゴシック</vt:lpstr>
      <vt:lpstr>Calibri</vt:lpstr>
      <vt:lpstr>Calibri Light</vt:lpstr>
      <vt:lpstr>Times New Roman</vt:lpstr>
      <vt:lpstr>レトロスペクト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2021-02-15T04:17:56Z</dcterms:created>
  <dcterms:modified xsi:type="dcterms:W3CDTF">2021-02-16T02:30:39Z</dcterms:modified>
</cp:coreProperties>
</file>