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2"/>
  </p:notesMasterIdLst>
  <p:handoutMasterIdLst>
    <p:handoutMasterId r:id="rId23"/>
  </p:handoutMasterIdLst>
  <p:sldIdLst>
    <p:sldId id="259" r:id="rId2"/>
    <p:sldId id="315" r:id="rId3"/>
    <p:sldId id="347" r:id="rId4"/>
    <p:sldId id="348" r:id="rId5"/>
    <p:sldId id="313" r:id="rId6"/>
    <p:sldId id="340" r:id="rId7"/>
    <p:sldId id="326" r:id="rId8"/>
    <p:sldId id="317" r:id="rId9"/>
    <p:sldId id="316" r:id="rId10"/>
    <p:sldId id="336" r:id="rId11"/>
    <p:sldId id="332" r:id="rId12"/>
    <p:sldId id="342" r:id="rId13"/>
    <p:sldId id="319" r:id="rId14"/>
    <p:sldId id="329" r:id="rId15"/>
    <p:sldId id="337" r:id="rId16"/>
    <p:sldId id="343" r:id="rId17"/>
    <p:sldId id="314" r:id="rId18"/>
    <p:sldId id="345" r:id="rId19"/>
    <p:sldId id="341" r:id="rId20"/>
    <p:sldId id="344" r:id="rId21"/>
  </p:sldIdLst>
  <p:sldSz cx="9144000" cy="6858000" type="screen4x3"/>
  <p:notesSz cx="6807200" cy="9939338"/>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66"/>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50" autoAdjust="0"/>
    <p:restoredTop sz="94434" autoAdjust="0"/>
  </p:normalViewPr>
  <p:slideViewPr>
    <p:cSldViewPr>
      <p:cViewPr varScale="1">
        <p:scale>
          <a:sx n="70" d="100"/>
          <a:sy n="70" d="100"/>
        </p:scale>
        <p:origin x="1164"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94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0"/>
            <a:ext cx="2949190" cy="498662"/>
          </a:xfrm>
          <a:prstGeom prst="rect">
            <a:avLst/>
          </a:prstGeom>
        </p:spPr>
        <p:txBody>
          <a:bodyPr vert="horz" lIns="93209" tIns="46603" rIns="93209" bIns="46603"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384" y="0"/>
            <a:ext cx="2949190" cy="498662"/>
          </a:xfrm>
          <a:prstGeom prst="rect">
            <a:avLst/>
          </a:prstGeom>
        </p:spPr>
        <p:txBody>
          <a:bodyPr vert="horz" lIns="93209" tIns="46603" rIns="93209" bIns="46603" rtlCol="0"/>
          <a:lstStyle>
            <a:lvl1pPr algn="r">
              <a:defRPr sz="1200"/>
            </a:lvl1pPr>
          </a:lstStyle>
          <a:p>
            <a:fld id="{64C9E5AD-B317-4C0D-A523-5E245AF58A84}" type="datetimeFigureOut">
              <a:rPr kumimoji="1" lang="ja-JP" altLang="en-US" smtClean="0"/>
              <a:t>2021/2/17</a:t>
            </a:fld>
            <a:endParaRPr kumimoji="1" lang="ja-JP" altLang="en-US"/>
          </a:p>
        </p:txBody>
      </p:sp>
      <p:sp>
        <p:nvSpPr>
          <p:cNvPr id="4" name="フッター プレースホルダー 3"/>
          <p:cNvSpPr>
            <a:spLocks noGrp="1"/>
          </p:cNvSpPr>
          <p:nvPr>
            <p:ph type="ftr" sz="quarter" idx="2"/>
          </p:nvPr>
        </p:nvSpPr>
        <p:spPr>
          <a:xfrm>
            <a:off x="4" y="9440677"/>
            <a:ext cx="2949190" cy="498662"/>
          </a:xfrm>
          <a:prstGeom prst="rect">
            <a:avLst/>
          </a:prstGeom>
        </p:spPr>
        <p:txBody>
          <a:bodyPr vert="horz" lIns="93209" tIns="46603" rIns="93209" bIns="4660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384" y="9440677"/>
            <a:ext cx="2949190" cy="498662"/>
          </a:xfrm>
          <a:prstGeom prst="rect">
            <a:avLst/>
          </a:prstGeom>
        </p:spPr>
        <p:txBody>
          <a:bodyPr vert="horz" lIns="93209" tIns="46603" rIns="93209" bIns="46603" rtlCol="0" anchor="b"/>
          <a:lstStyle>
            <a:lvl1pPr algn="r">
              <a:defRPr sz="1200"/>
            </a:lvl1pPr>
          </a:lstStyle>
          <a:p>
            <a:fld id="{C2B530E2-4519-4DB9-BEB7-B070939E129A}" type="slidenum">
              <a:rPr kumimoji="1" lang="ja-JP" altLang="en-US" smtClean="0"/>
              <a:t>‹#›</a:t>
            </a:fld>
            <a:endParaRPr kumimoji="1" lang="ja-JP" altLang="en-US"/>
          </a:p>
        </p:txBody>
      </p:sp>
    </p:spTree>
    <p:extLst>
      <p:ext uri="{BB962C8B-B14F-4D97-AF65-F5344CB8AC3E}">
        <p14:creationId xmlns:p14="http://schemas.microsoft.com/office/powerpoint/2010/main" val="41791744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49575" cy="496888"/>
          </a:xfrm>
          <a:prstGeom prst="rect">
            <a:avLst/>
          </a:prstGeom>
        </p:spPr>
        <p:txBody>
          <a:bodyPr vert="horz" lIns="91410" tIns="45707" rIns="91410" bIns="4570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2" y="0"/>
            <a:ext cx="2949575" cy="496888"/>
          </a:xfrm>
          <a:prstGeom prst="rect">
            <a:avLst/>
          </a:prstGeom>
        </p:spPr>
        <p:txBody>
          <a:bodyPr vert="horz" lIns="91410" tIns="45707" rIns="91410" bIns="45707" rtlCol="0"/>
          <a:lstStyle>
            <a:lvl1pPr algn="r">
              <a:defRPr sz="1200"/>
            </a:lvl1pPr>
          </a:lstStyle>
          <a:p>
            <a:fld id="{E786524D-9D30-4F28-9A77-09A8B3F4127D}" type="datetimeFigureOut">
              <a:rPr kumimoji="1" lang="ja-JP" altLang="en-US" smtClean="0"/>
              <a:t>2021/2/17</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10" tIns="45707" rIns="91410" bIns="45707" rtlCol="0" anchor="ctr"/>
          <a:lstStyle/>
          <a:p>
            <a:endParaRPr lang="ja-JP" altLang="en-US"/>
          </a:p>
        </p:txBody>
      </p:sp>
      <p:sp>
        <p:nvSpPr>
          <p:cNvPr id="5" name="ノート プレースホルダー 4"/>
          <p:cNvSpPr>
            <a:spLocks noGrp="1"/>
          </p:cNvSpPr>
          <p:nvPr>
            <p:ph type="body" sz="quarter" idx="3"/>
          </p:nvPr>
        </p:nvSpPr>
        <p:spPr>
          <a:xfrm>
            <a:off x="681039" y="4721226"/>
            <a:ext cx="5445125" cy="4471988"/>
          </a:xfrm>
          <a:prstGeom prst="rect">
            <a:avLst/>
          </a:prstGeom>
        </p:spPr>
        <p:txBody>
          <a:bodyPr vert="horz" lIns="91410" tIns="45707" rIns="91410" bIns="4570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440864"/>
            <a:ext cx="2949575" cy="496887"/>
          </a:xfrm>
          <a:prstGeom prst="rect">
            <a:avLst/>
          </a:prstGeom>
        </p:spPr>
        <p:txBody>
          <a:bodyPr vert="horz" lIns="91410" tIns="45707" rIns="91410" bIns="4570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2" y="9440864"/>
            <a:ext cx="2949575" cy="496887"/>
          </a:xfrm>
          <a:prstGeom prst="rect">
            <a:avLst/>
          </a:prstGeom>
        </p:spPr>
        <p:txBody>
          <a:bodyPr vert="horz" lIns="91410" tIns="45707" rIns="91410" bIns="45707" rtlCol="0" anchor="b"/>
          <a:lstStyle>
            <a:lvl1pPr algn="r">
              <a:defRPr sz="1200"/>
            </a:lvl1pPr>
          </a:lstStyle>
          <a:p>
            <a:fld id="{F9D83328-8ABD-4BA1-BEFC-DDC17FF7E69A}" type="slidenum">
              <a:rPr kumimoji="1" lang="ja-JP" altLang="en-US" smtClean="0"/>
              <a:t>‹#›</a:t>
            </a:fld>
            <a:endParaRPr kumimoji="1" lang="ja-JP" altLang="en-US"/>
          </a:p>
        </p:txBody>
      </p:sp>
    </p:spTree>
    <p:extLst>
      <p:ext uri="{BB962C8B-B14F-4D97-AF65-F5344CB8AC3E}">
        <p14:creationId xmlns:p14="http://schemas.microsoft.com/office/powerpoint/2010/main" val="19238937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2</a:t>
            </a:fld>
            <a:endParaRPr kumimoji="1" lang="ja-JP" altLang="en-US"/>
          </a:p>
        </p:txBody>
      </p:sp>
    </p:spTree>
    <p:extLst>
      <p:ext uri="{BB962C8B-B14F-4D97-AF65-F5344CB8AC3E}">
        <p14:creationId xmlns:p14="http://schemas.microsoft.com/office/powerpoint/2010/main" val="762424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093">
              <a:defRPr/>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12</a:t>
            </a:fld>
            <a:endParaRPr kumimoji="1" lang="ja-JP" altLang="en-US"/>
          </a:p>
        </p:txBody>
      </p:sp>
    </p:spTree>
    <p:extLst>
      <p:ext uri="{BB962C8B-B14F-4D97-AF65-F5344CB8AC3E}">
        <p14:creationId xmlns:p14="http://schemas.microsoft.com/office/powerpoint/2010/main" val="3086008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13</a:t>
            </a:fld>
            <a:endParaRPr kumimoji="1" lang="ja-JP" altLang="en-US"/>
          </a:p>
        </p:txBody>
      </p:sp>
    </p:spTree>
    <p:extLst>
      <p:ext uri="{BB962C8B-B14F-4D97-AF65-F5344CB8AC3E}">
        <p14:creationId xmlns:p14="http://schemas.microsoft.com/office/powerpoint/2010/main" val="3772234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14</a:t>
            </a:fld>
            <a:endParaRPr kumimoji="1" lang="ja-JP" altLang="en-US"/>
          </a:p>
        </p:txBody>
      </p:sp>
    </p:spTree>
    <p:extLst>
      <p:ext uri="{BB962C8B-B14F-4D97-AF65-F5344CB8AC3E}">
        <p14:creationId xmlns:p14="http://schemas.microsoft.com/office/powerpoint/2010/main" val="3004878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15</a:t>
            </a:fld>
            <a:endParaRPr kumimoji="1" lang="ja-JP" altLang="en-US"/>
          </a:p>
        </p:txBody>
      </p:sp>
    </p:spTree>
    <p:extLst>
      <p:ext uri="{BB962C8B-B14F-4D97-AF65-F5344CB8AC3E}">
        <p14:creationId xmlns:p14="http://schemas.microsoft.com/office/powerpoint/2010/main" val="540321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16</a:t>
            </a:fld>
            <a:endParaRPr kumimoji="1" lang="ja-JP" altLang="en-US"/>
          </a:p>
        </p:txBody>
      </p:sp>
    </p:spTree>
    <p:extLst>
      <p:ext uri="{BB962C8B-B14F-4D97-AF65-F5344CB8AC3E}">
        <p14:creationId xmlns:p14="http://schemas.microsoft.com/office/powerpoint/2010/main" val="7941321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17</a:t>
            </a:fld>
            <a:endParaRPr kumimoji="1" lang="ja-JP" altLang="en-US"/>
          </a:p>
        </p:txBody>
      </p:sp>
    </p:spTree>
    <p:extLst>
      <p:ext uri="{BB962C8B-B14F-4D97-AF65-F5344CB8AC3E}">
        <p14:creationId xmlns:p14="http://schemas.microsoft.com/office/powerpoint/2010/main" val="826532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18</a:t>
            </a:fld>
            <a:endParaRPr kumimoji="1" lang="ja-JP" altLang="en-US"/>
          </a:p>
        </p:txBody>
      </p:sp>
    </p:spTree>
    <p:extLst>
      <p:ext uri="{BB962C8B-B14F-4D97-AF65-F5344CB8AC3E}">
        <p14:creationId xmlns:p14="http://schemas.microsoft.com/office/powerpoint/2010/main" val="37285638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19</a:t>
            </a:fld>
            <a:endParaRPr kumimoji="1" lang="ja-JP" altLang="en-US"/>
          </a:p>
        </p:txBody>
      </p:sp>
    </p:spTree>
    <p:extLst>
      <p:ext uri="{BB962C8B-B14F-4D97-AF65-F5344CB8AC3E}">
        <p14:creationId xmlns:p14="http://schemas.microsoft.com/office/powerpoint/2010/main" val="21521640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20</a:t>
            </a:fld>
            <a:endParaRPr kumimoji="1" lang="ja-JP" altLang="en-US"/>
          </a:p>
        </p:txBody>
      </p:sp>
    </p:spTree>
    <p:extLst>
      <p:ext uri="{BB962C8B-B14F-4D97-AF65-F5344CB8AC3E}">
        <p14:creationId xmlns:p14="http://schemas.microsoft.com/office/powerpoint/2010/main" val="4141908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3</a:t>
            </a:fld>
            <a:endParaRPr kumimoji="1" lang="ja-JP" altLang="en-US"/>
          </a:p>
        </p:txBody>
      </p:sp>
    </p:spTree>
    <p:extLst>
      <p:ext uri="{BB962C8B-B14F-4D97-AF65-F5344CB8AC3E}">
        <p14:creationId xmlns:p14="http://schemas.microsoft.com/office/powerpoint/2010/main" val="2580775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4</a:t>
            </a:fld>
            <a:endParaRPr kumimoji="1" lang="ja-JP" altLang="en-US"/>
          </a:p>
        </p:txBody>
      </p:sp>
    </p:spTree>
    <p:extLst>
      <p:ext uri="{BB962C8B-B14F-4D97-AF65-F5344CB8AC3E}">
        <p14:creationId xmlns:p14="http://schemas.microsoft.com/office/powerpoint/2010/main" val="3018522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6</a:t>
            </a:fld>
            <a:endParaRPr kumimoji="1" lang="ja-JP" altLang="en-US"/>
          </a:p>
        </p:txBody>
      </p:sp>
    </p:spTree>
    <p:extLst>
      <p:ext uri="{BB962C8B-B14F-4D97-AF65-F5344CB8AC3E}">
        <p14:creationId xmlns:p14="http://schemas.microsoft.com/office/powerpoint/2010/main" val="487029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7</a:t>
            </a:fld>
            <a:endParaRPr kumimoji="1" lang="ja-JP" altLang="en-US"/>
          </a:p>
        </p:txBody>
      </p:sp>
    </p:spTree>
    <p:extLst>
      <p:ext uri="{BB962C8B-B14F-4D97-AF65-F5344CB8AC3E}">
        <p14:creationId xmlns:p14="http://schemas.microsoft.com/office/powerpoint/2010/main" val="858304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8</a:t>
            </a:fld>
            <a:endParaRPr kumimoji="1" lang="ja-JP" altLang="en-US"/>
          </a:p>
        </p:txBody>
      </p:sp>
    </p:spTree>
    <p:extLst>
      <p:ext uri="{BB962C8B-B14F-4D97-AF65-F5344CB8AC3E}">
        <p14:creationId xmlns:p14="http://schemas.microsoft.com/office/powerpoint/2010/main" val="2915160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9</a:t>
            </a:fld>
            <a:endParaRPr kumimoji="1" lang="ja-JP" altLang="en-US"/>
          </a:p>
        </p:txBody>
      </p:sp>
    </p:spTree>
    <p:extLst>
      <p:ext uri="{BB962C8B-B14F-4D97-AF65-F5344CB8AC3E}">
        <p14:creationId xmlns:p14="http://schemas.microsoft.com/office/powerpoint/2010/main" val="4046399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10</a:t>
            </a:fld>
            <a:endParaRPr kumimoji="1" lang="ja-JP" altLang="en-US"/>
          </a:p>
        </p:txBody>
      </p:sp>
    </p:spTree>
    <p:extLst>
      <p:ext uri="{BB962C8B-B14F-4D97-AF65-F5344CB8AC3E}">
        <p14:creationId xmlns:p14="http://schemas.microsoft.com/office/powerpoint/2010/main" val="1218283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11</a:t>
            </a:fld>
            <a:endParaRPr kumimoji="1" lang="ja-JP" altLang="en-US"/>
          </a:p>
        </p:txBody>
      </p:sp>
    </p:spTree>
    <p:extLst>
      <p:ext uri="{BB962C8B-B14F-4D97-AF65-F5344CB8AC3E}">
        <p14:creationId xmlns:p14="http://schemas.microsoft.com/office/powerpoint/2010/main" val="677526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F3D141BB-DDAC-49EB-83EE-86318DB06272}" type="datetimeFigureOut">
              <a:rPr lang="ja-JP" altLang="en-US"/>
              <a:pPr>
                <a:defRPr/>
              </a:pPr>
              <a:t>2021/2/17</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B13D0A75-B5AC-4B44-A9E6-5C468718EDE7}" type="slidenum">
              <a:rPr lang="ja-JP" altLang="en-US"/>
              <a:pPr>
                <a:defRPr/>
              </a:pPr>
              <a:t>‹#›</a:t>
            </a:fld>
            <a:endParaRPr lang="ja-JP" altLang="en-US"/>
          </a:p>
        </p:txBody>
      </p:sp>
    </p:spTree>
    <p:extLst>
      <p:ext uri="{BB962C8B-B14F-4D97-AF65-F5344CB8AC3E}">
        <p14:creationId xmlns:p14="http://schemas.microsoft.com/office/powerpoint/2010/main" val="3675959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C67426E8-C73A-412F-BEF7-389FE39EC4B7}" type="datetimeFigureOut">
              <a:rPr lang="ja-JP" altLang="en-US"/>
              <a:pPr>
                <a:defRPr/>
              </a:pPr>
              <a:t>2021/2/17</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183BA9B7-A8C5-455A-9417-8018CE896041}" type="slidenum">
              <a:rPr lang="ja-JP" altLang="en-US"/>
              <a:pPr>
                <a:defRPr/>
              </a:pPr>
              <a:t>‹#›</a:t>
            </a:fld>
            <a:endParaRPr lang="ja-JP" altLang="en-US"/>
          </a:p>
        </p:txBody>
      </p:sp>
    </p:spTree>
    <p:extLst>
      <p:ext uri="{BB962C8B-B14F-4D97-AF65-F5344CB8AC3E}">
        <p14:creationId xmlns:p14="http://schemas.microsoft.com/office/powerpoint/2010/main" val="977233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E3FF8EF2-3D0F-40A3-A8F8-01C7BFE36A79}" type="datetimeFigureOut">
              <a:rPr lang="ja-JP" altLang="en-US"/>
              <a:pPr>
                <a:defRPr/>
              </a:pPr>
              <a:t>2021/2/17</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AD3E8509-0D8F-4AFC-8F09-571DF9DEEFED}" type="slidenum">
              <a:rPr lang="ja-JP" altLang="en-US"/>
              <a:pPr>
                <a:defRPr/>
              </a:pPr>
              <a:t>‹#›</a:t>
            </a:fld>
            <a:endParaRPr lang="ja-JP" altLang="en-US"/>
          </a:p>
        </p:txBody>
      </p:sp>
    </p:spTree>
    <p:extLst>
      <p:ext uri="{BB962C8B-B14F-4D97-AF65-F5344CB8AC3E}">
        <p14:creationId xmlns:p14="http://schemas.microsoft.com/office/powerpoint/2010/main" val="2803011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3FA3957F-7473-4BF7-A524-45DFC386330F}" type="datetimeFigureOut">
              <a:rPr lang="ja-JP" altLang="en-US"/>
              <a:pPr>
                <a:defRPr/>
              </a:pPr>
              <a:t>2021/2/17</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A4A0DCBF-9C28-4B95-8AAC-A3FF3DF71C00}" type="slidenum">
              <a:rPr lang="ja-JP" altLang="en-US"/>
              <a:pPr>
                <a:defRPr/>
              </a:pPr>
              <a:t>‹#›</a:t>
            </a:fld>
            <a:endParaRPr lang="ja-JP" altLang="en-US"/>
          </a:p>
        </p:txBody>
      </p:sp>
    </p:spTree>
    <p:extLst>
      <p:ext uri="{BB962C8B-B14F-4D97-AF65-F5344CB8AC3E}">
        <p14:creationId xmlns:p14="http://schemas.microsoft.com/office/powerpoint/2010/main" val="2515836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2C02A1C8-4683-48AD-8A68-94EDF88F24E2}" type="datetimeFigureOut">
              <a:rPr lang="ja-JP" altLang="en-US"/>
              <a:pPr>
                <a:defRPr/>
              </a:pPr>
              <a:t>2021/2/17</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072DB042-77C0-476D-98E1-6360DE2FC909}" type="slidenum">
              <a:rPr lang="ja-JP" altLang="en-US"/>
              <a:pPr>
                <a:defRPr/>
              </a:pPr>
              <a:t>‹#›</a:t>
            </a:fld>
            <a:endParaRPr lang="ja-JP" altLang="en-US"/>
          </a:p>
        </p:txBody>
      </p:sp>
    </p:spTree>
    <p:extLst>
      <p:ext uri="{BB962C8B-B14F-4D97-AF65-F5344CB8AC3E}">
        <p14:creationId xmlns:p14="http://schemas.microsoft.com/office/powerpoint/2010/main" val="2692010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6F124BAC-FF2A-4B93-8D43-A5ED873B10DE}" type="datetimeFigureOut">
              <a:rPr lang="ja-JP" altLang="en-US"/>
              <a:pPr>
                <a:defRPr/>
              </a:pPr>
              <a:t>2021/2/17</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B3E4EE7E-C446-46D2-A85E-FB50BC46B6EE}" type="slidenum">
              <a:rPr lang="ja-JP" altLang="en-US"/>
              <a:pPr>
                <a:defRPr/>
              </a:pPr>
              <a:t>‹#›</a:t>
            </a:fld>
            <a:endParaRPr lang="ja-JP" altLang="en-US"/>
          </a:p>
        </p:txBody>
      </p:sp>
    </p:spTree>
    <p:extLst>
      <p:ext uri="{BB962C8B-B14F-4D97-AF65-F5344CB8AC3E}">
        <p14:creationId xmlns:p14="http://schemas.microsoft.com/office/powerpoint/2010/main" val="3908187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0FCA4925-8BC3-42C4-B529-8950C76D73B3}" type="datetimeFigureOut">
              <a:rPr lang="ja-JP" altLang="en-US"/>
              <a:pPr>
                <a:defRPr/>
              </a:pPr>
              <a:t>2021/2/17</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FA97FA98-62F8-44B6-BADB-B86E48034368}" type="slidenum">
              <a:rPr lang="ja-JP" altLang="en-US"/>
              <a:pPr>
                <a:defRPr/>
              </a:pPr>
              <a:t>‹#›</a:t>
            </a:fld>
            <a:endParaRPr lang="ja-JP" altLang="en-US"/>
          </a:p>
        </p:txBody>
      </p:sp>
    </p:spTree>
    <p:extLst>
      <p:ext uri="{BB962C8B-B14F-4D97-AF65-F5344CB8AC3E}">
        <p14:creationId xmlns:p14="http://schemas.microsoft.com/office/powerpoint/2010/main" val="2482737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2B0373AD-D20B-4F37-A633-AE00A2C0DADE}" type="datetimeFigureOut">
              <a:rPr lang="ja-JP" altLang="en-US"/>
              <a:pPr>
                <a:defRPr/>
              </a:pPr>
              <a:t>2021/2/17</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C3A0600F-89AC-4E21-AE12-2F59CCF5C11A}" type="slidenum">
              <a:rPr lang="ja-JP" altLang="en-US"/>
              <a:pPr>
                <a:defRPr/>
              </a:pPr>
              <a:t>‹#›</a:t>
            </a:fld>
            <a:endParaRPr lang="ja-JP" altLang="en-US"/>
          </a:p>
        </p:txBody>
      </p:sp>
    </p:spTree>
    <p:extLst>
      <p:ext uri="{BB962C8B-B14F-4D97-AF65-F5344CB8AC3E}">
        <p14:creationId xmlns:p14="http://schemas.microsoft.com/office/powerpoint/2010/main" val="81182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AD89591C-07E5-4123-878E-07FEAAFD9107}" type="datetimeFigureOut">
              <a:rPr lang="ja-JP" altLang="en-US"/>
              <a:pPr>
                <a:defRPr/>
              </a:pPr>
              <a:t>2021/2/17</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45CEF2A0-89B8-43D0-92BF-BE323AD38D54}" type="slidenum">
              <a:rPr lang="ja-JP" altLang="en-US"/>
              <a:pPr>
                <a:defRPr/>
              </a:pPr>
              <a:t>‹#›</a:t>
            </a:fld>
            <a:endParaRPr lang="ja-JP" altLang="en-US"/>
          </a:p>
        </p:txBody>
      </p:sp>
    </p:spTree>
    <p:extLst>
      <p:ext uri="{BB962C8B-B14F-4D97-AF65-F5344CB8AC3E}">
        <p14:creationId xmlns:p14="http://schemas.microsoft.com/office/powerpoint/2010/main" val="3599912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22ADFAF6-7A2F-4F13-A460-82C0FAF2D6AD}" type="datetimeFigureOut">
              <a:rPr lang="ja-JP" altLang="en-US"/>
              <a:pPr>
                <a:defRPr/>
              </a:pPr>
              <a:t>2021/2/17</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C6D3C2DD-D373-4529-BC42-53726378F1DA}" type="slidenum">
              <a:rPr lang="ja-JP" altLang="en-US"/>
              <a:pPr>
                <a:defRPr/>
              </a:pPr>
              <a:t>‹#›</a:t>
            </a:fld>
            <a:endParaRPr lang="ja-JP" altLang="en-US"/>
          </a:p>
        </p:txBody>
      </p:sp>
    </p:spTree>
    <p:extLst>
      <p:ext uri="{BB962C8B-B14F-4D97-AF65-F5344CB8AC3E}">
        <p14:creationId xmlns:p14="http://schemas.microsoft.com/office/powerpoint/2010/main" val="3426803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6B1247D5-9EEE-43CE-B111-83143CDC9519}" type="datetimeFigureOut">
              <a:rPr lang="ja-JP" altLang="en-US"/>
              <a:pPr>
                <a:defRPr/>
              </a:pPr>
              <a:t>2021/2/17</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F8C23185-F718-4E79-A4A5-6A8A294A15A8}" type="slidenum">
              <a:rPr lang="ja-JP" altLang="en-US"/>
              <a:pPr>
                <a:defRPr/>
              </a:pPr>
              <a:t>‹#›</a:t>
            </a:fld>
            <a:endParaRPr lang="ja-JP" altLang="en-US"/>
          </a:p>
        </p:txBody>
      </p:sp>
    </p:spTree>
    <p:extLst>
      <p:ext uri="{BB962C8B-B14F-4D97-AF65-F5344CB8AC3E}">
        <p14:creationId xmlns:p14="http://schemas.microsoft.com/office/powerpoint/2010/main" val="3286736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BFE1AF88-CEAC-4E96-A9D1-1925FD5836A8}" type="datetimeFigureOut">
              <a:rPr lang="ja-JP" altLang="en-US"/>
              <a:pPr>
                <a:defRPr/>
              </a:pPr>
              <a:t>2021/2/17</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1F02226C-96EF-427A-A5AE-4D92E288489A}"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3.emf"/><Relationship Id="rId4" Type="http://schemas.openxmlformats.org/officeDocument/2006/relationships/image" Target="../media/image22.emf"/></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hyperlink" Target="http://www.pref.osaka.lg.jp/kannosomu/midoritokazenogekan/aria_kitaosaka.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480" y="-20707"/>
            <a:ext cx="9145480" cy="286224"/>
          </a:xfrm>
          <a:prstGeom prst="rect">
            <a:avLst/>
          </a:prstGeom>
          <a:solidFill>
            <a:srgbClr val="002060"/>
          </a:solidFill>
          <a:ln>
            <a:noFill/>
          </a:ln>
          <a:effectLst/>
        </p:spPr>
        <p:txBody>
          <a:bodyPr wrap="square" lIns="91190" tIns="57908" rIns="91190" bIns="57908" rtlCol="0" anchor="ctr">
            <a:spAutoFit/>
          </a:bodyPr>
          <a:lstStyle/>
          <a:p>
            <a:pPr algn="r"/>
            <a:r>
              <a:rPr kumimoji="0" lang="ja-JP" altLang="en-US" sz="11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令和</a:t>
            </a:r>
            <a:r>
              <a:rPr kumimoji="0" lang="en-US" altLang="ja-JP" sz="11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2</a:t>
            </a:r>
            <a:r>
              <a:rPr kumimoji="0" lang="ja-JP" altLang="en-US" sz="11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kumimoji="0" lang="en-US" altLang="ja-JP" sz="11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kumimoji="0" lang="en-US" altLang="ja-JP" sz="11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a:t>
            </a:r>
            <a:r>
              <a:rPr kumimoji="0" lang="ja-JP" altLang="en-US" sz="11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月時点</a:t>
            </a:r>
            <a:endParaRPr kumimoji="0" lang="en-US" altLang="zh-TW" sz="1100" b="1" strike="sngStrik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dirty="0">
                <a:latin typeface="Meiryo UI" panose="020B0604030504040204" pitchFamily="50" charset="-128"/>
                <a:ea typeface="Meiryo UI" panose="020B0604030504040204" pitchFamily="50" charset="-128"/>
              </a:rPr>
              <a:t>１</a:t>
            </a:r>
          </a:p>
        </p:txBody>
      </p:sp>
      <p:cxnSp>
        <p:nvCxnSpPr>
          <p:cNvPr id="3" name="直線コネクタ 2"/>
          <p:cNvCxnSpPr/>
          <p:nvPr/>
        </p:nvCxnSpPr>
        <p:spPr>
          <a:xfrm>
            <a:off x="302472" y="3502443"/>
            <a:ext cx="8537575"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タイトル 1"/>
          <p:cNvSpPr txBox="1">
            <a:spLocks/>
          </p:cNvSpPr>
          <p:nvPr/>
        </p:nvSpPr>
        <p:spPr bwMode="auto">
          <a:xfrm>
            <a:off x="1475656" y="2708920"/>
            <a:ext cx="6181704"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b="1" dirty="0">
                <a:solidFill>
                  <a:schemeClr val="accent1">
                    <a:lumMod val="75000"/>
                  </a:schemeClr>
                </a:solidFill>
                <a:latin typeface="Meiryo UI" panose="020B0604030504040204" pitchFamily="50" charset="-128"/>
                <a:ea typeface="Meiryo UI" panose="020B0604030504040204" pitchFamily="50" charset="-128"/>
              </a:rPr>
              <a:t>府における</a:t>
            </a:r>
            <a:r>
              <a:rPr lang="en-US" altLang="ja-JP" sz="3200" b="1" dirty="0">
                <a:solidFill>
                  <a:schemeClr val="accent1">
                    <a:lumMod val="75000"/>
                  </a:schemeClr>
                </a:solidFill>
                <a:latin typeface="Meiryo UI" panose="020B0604030504040204" pitchFamily="50" charset="-128"/>
                <a:ea typeface="Meiryo UI" panose="020B0604030504040204" pitchFamily="50" charset="-128"/>
              </a:rPr>
              <a:t>2020</a:t>
            </a:r>
            <a:r>
              <a:rPr lang="ja-JP" altLang="en-US" sz="3200" b="1" dirty="0">
                <a:solidFill>
                  <a:schemeClr val="accent1">
                    <a:lumMod val="75000"/>
                  </a:schemeClr>
                </a:solidFill>
                <a:latin typeface="Meiryo UI" panose="020B0604030504040204" pitchFamily="50" charset="-128"/>
                <a:ea typeface="Meiryo UI" panose="020B0604030504040204" pitchFamily="50" charset="-128"/>
              </a:rPr>
              <a:t>夏の暑さ対策</a:t>
            </a:r>
          </a:p>
        </p:txBody>
      </p:sp>
      <p:sp>
        <p:nvSpPr>
          <p:cNvPr id="8" name="タイトル 1"/>
          <p:cNvSpPr txBox="1">
            <a:spLocks/>
          </p:cNvSpPr>
          <p:nvPr/>
        </p:nvSpPr>
        <p:spPr bwMode="auto">
          <a:xfrm>
            <a:off x="1475656" y="3276826"/>
            <a:ext cx="6181704"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b="1" dirty="0">
                <a:solidFill>
                  <a:schemeClr val="accent1">
                    <a:lumMod val="75000"/>
                  </a:schemeClr>
                </a:solidFill>
                <a:latin typeface="Meiryo UI" panose="020B0604030504040204" pitchFamily="50" charset="-128"/>
                <a:ea typeface="Meiryo UI" panose="020B0604030504040204" pitchFamily="50" charset="-128"/>
              </a:rPr>
              <a:t>＜取組実績＞</a:t>
            </a:r>
          </a:p>
        </p:txBody>
      </p:sp>
      <p:sp>
        <p:nvSpPr>
          <p:cNvPr id="2" name="テキスト ボックス 1"/>
          <p:cNvSpPr txBox="1"/>
          <p:nvPr/>
        </p:nvSpPr>
        <p:spPr>
          <a:xfrm>
            <a:off x="7657360" y="452676"/>
            <a:ext cx="1322116" cy="369332"/>
          </a:xfrm>
          <a:prstGeom prst="rect">
            <a:avLst/>
          </a:prstGeom>
          <a:noFill/>
          <a:ln>
            <a:solidFill>
              <a:schemeClr val="tx1"/>
            </a:solidFill>
          </a:ln>
        </p:spPr>
        <p:txBody>
          <a:bodyPr wrap="square" rtlCol="0">
            <a:spAutoFit/>
          </a:bodyPr>
          <a:lstStyle/>
          <a:p>
            <a:pPr algn="ctr"/>
            <a:r>
              <a:rPr kumimoji="1" lang="ja-JP" altLang="en-US" smtClean="0"/>
              <a:t>資料</a:t>
            </a:r>
            <a:r>
              <a:rPr lang="ja-JP" altLang="en-US" smtClean="0"/>
              <a:t>３－</a:t>
            </a:r>
            <a:r>
              <a:rPr lang="ja-JP" altLang="en-US" dirty="0"/>
              <a:t>１</a:t>
            </a:r>
            <a:endParaRPr kumimoji="1" lang="en-US" altLang="ja-JP"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a:t>
            </a: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暑さ対策・熱中症予防に関する啓発</a:t>
            </a:r>
            <a:endParaRPr kumimoji="0" lang="ja-JP" altLang="en-US" sz="2400" b="1" strike="sngStrik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1802680" y="514079"/>
            <a:ext cx="7271410" cy="683096"/>
            <a:chOff x="3075868" y="2420887"/>
            <a:chExt cx="3579313" cy="890838"/>
          </a:xfrm>
        </p:grpSpPr>
        <p:sp>
          <p:nvSpPr>
            <p:cNvPr id="4" name="角丸四角形 3"/>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088198" y="2446228"/>
              <a:ext cx="3566983" cy="541834"/>
            </a:xfrm>
            <a:prstGeom prst="rect">
              <a:avLst/>
            </a:prstGeom>
          </p:spPr>
          <p:txBody>
            <a:bodyPr wrap="square">
              <a:spAutoFit/>
            </a:bodyPr>
            <a:lstStyle/>
            <a:p>
              <a:r>
                <a:rPr lang="ja-JP" altLang="en-US" sz="2000" b="1" spc="-150" dirty="0">
                  <a:latin typeface="Meiryo UI" panose="020B0604030504040204" pitchFamily="50" charset="-128"/>
                  <a:ea typeface="Meiryo UI" panose="020B0604030504040204" pitchFamily="50" charset="-128"/>
                  <a:cs typeface="Meiryo UI" panose="020B0604030504040204" pitchFamily="50" charset="-128"/>
                </a:rPr>
                <a:t>大阪府等が実施する周知機会を活用した注意喚起・啓発</a:t>
              </a:r>
            </a:p>
          </p:txBody>
        </p:sp>
      </p:grpSp>
      <p:sp>
        <p:nvSpPr>
          <p:cNvPr id="11" name="角丸四角形 10"/>
          <p:cNvSpPr/>
          <p:nvPr/>
        </p:nvSpPr>
        <p:spPr>
          <a:xfrm>
            <a:off x="234316" y="526777"/>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取組⑤</a:t>
            </a:r>
            <a:endParaRPr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4" name="表 23"/>
          <p:cNvGraphicFramePr>
            <a:graphicFrameLocks noGrp="1"/>
          </p:cNvGraphicFramePr>
          <p:nvPr>
            <p:extLst>
              <p:ext uri="{D42A27DB-BD31-4B8C-83A1-F6EECF244321}">
                <p14:modId xmlns:p14="http://schemas.microsoft.com/office/powerpoint/2010/main" val="1931701025"/>
              </p:ext>
            </p:extLst>
          </p:nvPr>
        </p:nvGraphicFramePr>
        <p:xfrm>
          <a:off x="234316" y="1227310"/>
          <a:ext cx="8818195" cy="5111882"/>
        </p:xfrm>
        <a:graphic>
          <a:graphicData uri="http://schemas.openxmlformats.org/drawingml/2006/table">
            <a:tbl>
              <a:tblPr firstRow="1" bandRow="1">
                <a:tableStyleId>{5C22544A-7EE6-4342-B048-85BDC9FD1C3A}</a:tableStyleId>
              </a:tblPr>
              <a:tblGrid>
                <a:gridCol w="8818195">
                  <a:extLst>
                    <a:ext uri="{9D8B030D-6E8A-4147-A177-3AD203B41FA5}">
                      <a16:colId xmlns:a16="http://schemas.microsoft.com/office/drawing/2014/main" val="20000"/>
                    </a:ext>
                  </a:extLst>
                </a:gridCol>
              </a:tblGrid>
              <a:tr h="310794">
                <a:tc>
                  <a:txBody>
                    <a:bodyP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主な取組内容</a:t>
                      </a:r>
                    </a:p>
                  </a:txBody>
                  <a:tcPr marL="0" marR="0" marT="0" marB="0" anchor="ctr">
                    <a:solidFill>
                      <a:srgbClr val="0070C0"/>
                    </a:solidFill>
                  </a:tcPr>
                </a:tc>
                <a:extLst>
                  <a:ext uri="{0D108BD9-81ED-4DB2-BD59-A6C34878D82A}">
                    <a16:rowId xmlns:a16="http://schemas.microsoft.com/office/drawing/2014/main" val="10000"/>
                  </a:ext>
                </a:extLst>
              </a:tr>
              <a:tr h="4801088">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a:t>
                      </a: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30" name="角丸四角形 29"/>
          <p:cNvSpPr/>
          <p:nvPr/>
        </p:nvSpPr>
        <p:spPr>
          <a:xfrm>
            <a:off x="394100" y="6353335"/>
            <a:ext cx="7857890" cy="427840"/>
          </a:xfrm>
          <a:prstGeom prst="roundRect">
            <a:avLst/>
          </a:prstGeom>
          <a:solidFill>
            <a:srgbClr val="FFFF00"/>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0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関係者向けの</a:t>
            </a:r>
            <a:r>
              <a:rPr lang="ja-JP" altLang="en-US" sz="20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既存の周知機会</a:t>
            </a:r>
            <a:r>
              <a:rPr lang="ja-JP" altLang="en-US" sz="20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を活用し、セミナーに準じた啓発</a:t>
            </a:r>
            <a:endParaRPr lang="ja-JP" altLang="ja-JP" sz="20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28" name="正方形/長方形 1"/>
          <p:cNvSpPr>
            <a:spLocks noChangeArrowheads="1"/>
          </p:cNvSpPr>
          <p:nvPr/>
        </p:nvSpPr>
        <p:spPr bwMode="auto">
          <a:xfrm>
            <a:off x="270579" y="1836363"/>
            <a:ext cx="8333869" cy="4361813"/>
          </a:xfrm>
          <a:prstGeom prst="rect">
            <a:avLst/>
          </a:prstGeom>
          <a:noFill/>
          <a:ln w="9525" algn="ctr">
            <a:noFill/>
            <a:round/>
            <a:headEnd/>
            <a:tailEnd/>
          </a:ln>
        </p:spPr>
        <p:txBody>
          <a:bodyPr/>
          <a:lstStyle/>
          <a:p>
            <a:pPr>
              <a:lnSpc>
                <a:spcPts val="3000"/>
              </a:lnSpc>
            </a:pPr>
            <a:r>
              <a:rPr lang="ja-JP" altLang="en-US" sz="1400" spc="-150" dirty="0">
                <a:latin typeface="Meiryo UI" panose="020B0604030504040204" pitchFamily="50" charset="-128"/>
                <a:ea typeface="Meiryo UI" panose="020B0604030504040204" pitchFamily="50" charset="-128"/>
                <a:cs typeface="Meiryo UI" panose="020B0604030504040204" pitchFamily="50" charset="-128"/>
              </a:rPr>
              <a:t>①</a:t>
            </a:r>
            <a:r>
              <a:rPr lang="ja-JP" altLang="en-US" sz="1400" b="1" spc="-150" dirty="0" err="1" smtClean="0">
                <a:latin typeface="Meiryo UI" panose="020B0604030504040204" pitchFamily="50" charset="-128"/>
                <a:ea typeface="Meiryo UI" panose="020B0604030504040204" pitchFamily="50" charset="-128"/>
                <a:cs typeface="Meiryo UI" panose="020B0604030504040204" pitchFamily="50" charset="-128"/>
              </a:rPr>
              <a:t>指定障</a:t>
            </a:r>
            <a:r>
              <a:rPr lang="ja-JP" altLang="en-US" sz="1400" b="1" spc="-150" dirty="0" err="1">
                <a:latin typeface="Meiryo UI" panose="020B0604030504040204" pitchFamily="50" charset="-128"/>
                <a:ea typeface="Meiryo UI" panose="020B0604030504040204" pitchFamily="50" charset="-128"/>
                <a:cs typeface="Meiryo UI" panose="020B0604030504040204" pitchFamily="50" charset="-128"/>
              </a:rPr>
              <a:t>がい</a:t>
            </a:r>
            <a:r>
              <a:rPr lang="ja-JP" altLang="en-US" sz="1400" b="1" spc="-150" dirty="0">
                <a:latin typeface="Meiryo UI" panose="020B0604030504040204" pitchFamily="50" charset="-128"/>
                <a:ea typeface="Meiryo UI" panose="020B0604030504040204" pitchFamily="50" charset="-128"/>
                <a:cs typeface="Meiryo UI" panose="020B0604030504040204" pitchFamily="50" charset="-128"/>
              </a:rPr>
              <a:t>児支援事業者・障がい福祉サービス事業者集団</a:t>
            </a:r>
            <a:r>
              <a:rPr lang="ja-JP" altLang="en-US" sz="1400" b="1" spc="-150" dirty="0" smtClean="0">
                <a:latin typeface="Meiryo UI" panose="020B0604030504040204" pitchFamily="50" charset="-128"/>
                <a:ea typeface="Meiryo UI" panose="020B0604030504040204" pitchFamily="50" charset="-128"/>
                <a:cs typeface="Meiryo UI" panose="020B0604030504040204" pitchFamily="50" charset="-128"/>
              </a:rPr>
              <a:t>指導（</a:t>
            </a:r>
            <a:r>
              <a:rPr lang="en-US" altLang="ja-JP" sz="1400" b="1" spc="-150" dirty="0">
                <a:latin typeface="Meiryo UI" panose="020B0604030504040204" pitchFamily="50" charset="-128"/>
                <a:ea typeface="Meiryo UI" panose="020B0604030504040204" pitchFamily="50" charset="-128"/>
                <a:cs typeface="Meiryo UI" panose="020B0604030504040204" pitchFamily="50" charset="-128"/>
              </a:rPr>
              <a:t>WEB</a:t>
            </a:r>
            <a:r>
              <a:rPr lang="ja-JP" altLang="en-US" sz="1400" b="1" spc="-150" dirty="0">
                <a:latin typeface="Meiryo UI" panose="020B0604030504040204" pitchFamily="50" charset="-128"/>
                <a:ea typeface="Meiryo UI" panose="020B0604030504040204" pitchFamily="50" charset="-128"/>
                <a:cs typeface="Meiryo UI" panose="020B0604030504040204" pitchFamily="50" charset="-128"/>
              </a:rPr>
              <a:t>研修）</a:t>
            </a:r>
            <a:r>
              <a:rPr lang="en-US" altLang="ja-JP" sz="1400" b="1" spc="-150" dirty="0">
                <a:latin typeface="Meiryo UI" panose="020B0604030504040204" pitchFamily="50" charset="-128"/>
                <a:ea typeface="Meiryo UI" panose="020B0604030504040204" pitchFamily="50" charset="-128"/>
                <a:cs typeface="Meiryo UI" panose="020B0604030504040204" pitchFamily="50" charset="-128"/>
              </a:rPr>
              <a:t>(9</a:t>
            </a:r>
            <a:r>
              <a:rPr lang="ja-JP" altLang="en-US" sz="1400" b="1" spc="-15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spc="-150" dirty="0">
                <a:latin typeface="Meiryo UI" panose="020B0604030504040204" pitchFamily="50" charset="-128"/>
                <a:ea typeface="Meiryo UI" panose="020B0604030504040204" pitchFamily="50" charset="-128"/>
                <a:cs typeface="Meiryo UI" panose="020B0604030504040204" pitchFamily="50" charset="-128"/>
              </a:rPr>
              <a:t>) </a:t>
            </a:r>
            <a:endParaRPr lang="en-US" altLang="zh-TW" sz="1400" b="1" spc="-150" dirty="0">
              <a:latin typeface="Meiryo UI" panose="020B0604030504040204" pitchFamily="50" charset="-128"/>
              <a:ea typeface="Meiryo UI" panose="020B0604030504040204" pitchFamily="50" charset="-128"/>
              <a:cs typeface="Meiryo UI" panose="020B0604030504040204" pitchFamily="50" charset="-128"/>
            </a:endParaRPr>
          </a:p>
          <a:p>
            <a:pPr>
              <a:lnSpc>
                <a:spcPts val="3000"/>
              </a:lnSpc>
            </a:pPr>
            <a:r>
              <a:rPr lang="ja-JP" altLang="en-US" sz="1400" b="1" spc="-150" dirty="0">
                <a:latin typeface="Meiryo UI" panose="020B0604030504040204" pitchFamily="50" charset="-128"/>
                <a:ea typeface="Meiryo UI" panose="020B0604030504040204" pitchFamily="50" charset="-128"/>
                <a:cs typeface="Meiryo UI" panose="020B0604030504040204" pitchFamily="50" charset="-128"/>
              </a:rPr>
              <a:t>②</a:t>
            </a:r>
            <a:r>
              <a:rPr lang="ja-JP" altLang="en-US" sz="1400" b="1" spc="-150" dirty="0" smtClean="0">
                <a:latin typeface="Meiryo UI" panose="020B0604030504040204" pitchFamily="50" charset="-128"/>
                <a:ea typeface="Meiryo UI" panose="020B0604030504040204" pitchFamily="50" charset="-128"/>
                <a:cs typeface="Meiryo UI" panose="020B0604030504040204" pitchFamily="50" charset="-128"/>
              </a:rPr>
              <a:t>民</a:t>
            </a:r>
            <a:r>
              <a:rPr lang="ja-JP" altLang="en-US" sz="1400" b="1" spc="-150" dirty="0">
                <a:latin typeface="Meiryo UI" panose="020B0604030504040204" pitchFamily="50" charset="-128"/>
                <a:ea typeface="Meiryo UI" panose="020B0604030504040204" pitchFamily="50" charset="-128"/>
                <a:cs typeface="Meiryo UI" panose="020B0604030504040204" pitchFamily="50" charset="-128"/>
              </a:rPr>
              <a:t>生</a:t>
            </a:r>
            <a:r>
              <a:rPr lang="zh-TW" altLang="en-US" sz="1400" b="1" spc="-150" dirty="0">
                <a:latin typeface="Meiryo UI" panose="020B0604030504040204" pitchFamily="50" charset="-128"/>
                <a:ea typeface="Meiryo UI" panose="020B0604030504040204" pitchFamily="50" charset="-128"/>
                <a:cs typeface="Meiryo UI" panose="020B0604030504040204" pitchFamily="50" charset="-128"/>
              </a:rPr>
              <a:t>委員協議会会長連絡会</a:t>
            </a:r>
            <a:r>
              <a:rPr lang="ja-JP" altLang="en-US" sz="1400" b="1" spc="-15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b="1" spc="-150"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1400" b="1" spc="-150"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sz="1400" spc="-150" dirty="0">
              <a:latin typeface="Meiryo UI" panose="020B0604030504040204" pitchFamily="50" charset="-128"/>
              <a:ea typeface="Meiryo UI" panose="020B0604030504040204" pitchFamily="50" charset="-128"/>
              <a:cs typeface="Meiryo UI" panose="020B0604030504040204" pitchFamily="50" charset="-128"/>
            </a:endParaRPr>
          </a:p>
          <a:p>
            <a:pPr>
              <a:lnSpc>
                <a:spcPts val="30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③</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学校</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体育活動等における事故防止に関する</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研修会</a:t>
            </a:r>
            <a:r>
              <a:rPr lang="zh-TW" altLang="en-US" sz="1400" b="1" dirty="0">
                <a:latin typeface="Meiryo UI" panose="020B0604030504040204" pitchFamily="50" charset="-128"/>
                <a:ea typeface="Meiryo UI" panose="020B0604030504040204" pitchFamily="50" charset="-128"/>
                <a:cs typeface="Meiryo UI" panose="020B0604030504040204" pitchFamily="50" charset="-128"/>
              </a:rPr>
              <a:t>（書面開催）</a:t>
            </a:r>
          </a:p>
          <a:p>
            <a:pPr>
              <a:lnSpc>
                <a:spcPts val="1800"/>
              </a:lnSpc>
            </a:pP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nSpc>
                <a:spcPts val="3000"/>
              </a:lnSpc>
            </a:pP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3000"/>
              </a:lnSpc>
            </a:pPr>
            <a:r>
              <a:rPr lang="ja-JP" altLang="en-US" sz="1400" b="1" spc="-150" dirty="0">
                <a:latin typeface="Meiryo UI" panose="020B0604030504040204" pitchFamily="50" charset="-128"/>
                <a:ea typeface="Meiryo UI" panose="020B0604030504040204" pitchFamily="50" charset="-128"/>
                <a:cs typeface="Meiryo UI" panose="020B0604030504040204" pitchFamily="50" charset="-128"/>
              </a:rPr>
              <a:t>①</a:t>
            </a:r>
            <a:r>
              <a:rPr lang="ja-JP" altLang="en-US" sz="1400" b="1" spc="-150" dirty="0" smtClean="0">
                <a:latin typeface="Meiryo UI" panose="020B0604030504040204" pitchFamily="50" charset="-128"/>
                <a:ea typeface="Meiryo UI" panose="020B0604030504040204" pitchFamily="50" charset="-128"/>
                <a:cs typeface="Meiryo UI" panose="020B0604030504040204" pitchFamily="50" charset="-128"/>
              </a:rPr>
              <a:t>介護</a:t>
            </a:r>
            <a:r>
              <a:rPr lang="ja-JP" altLang="en-US" sz="1400" b="1" spc="-150" dirty="0">
                <a:latin typeface="Meiryo UI" panose="020B0604030504040204" pitchFamily="50" charset="-128"/>
                <a:ea typeface="Meiryo UI" panose="020B0604030504040204" pitchFamily="50" charset="-128"/>
                <a:cs typeface="Meiryo UI" panose="020B0604030504040204" pitchFamily="50" charset="-128"/>
              </a:rPr>
              <a:t>保険施設</a:t>
            </a:r>
            <a:r>
              <a:rPr lang="ja-JP" altLang="en-US" sz="1400" b="1" spc="-150" dirty="0" smtClean="0">
                <a:latin typeface="Meiryo UI" panose="020B0604030504040204" pitchFamily="50" charset="-128"/>
                <a:ea typeface="Meiryo UI" panose="020B0604030504040204" pitchFamily="50" charset="-128"/>
                <a:cs typeface="Meiryo UI" panose="020B0604030504040204" pitchFamily="50" charset="-128"/>
              </a:rPr>
              <a:t>への注意</a:t>
            </a:r>
            <a:r>
              <a:rPr lang="ja-JP" altLang="en-US" sz="1400" b="1" spc="-150" dirty="0">
                <a:latin typeface="Meiryo UI" panose="020B0604030504040204" pitchFamily="50" charset="-128"/>
                <a:ea typeface="Meiryo UI" panose="020B0604030504040204" pitchFamily="50" charset="-128"/>
                <a:cs typeface="Meiryo UI" panose="020B0604030504040204" pitchFamily="50" charset="-128"/>
              </a:rPr>
              <a:t>喚起</a:t>
            </a:r>
            <a:endParaRPr lang="en-US" altLang="ja-JP" sz="1400" b="1" spc="-150" dirty="0">
              <a:latin typeface="Meiryo UI" panose="020B0604030504040204" pitchFamily="50" charset="-128"/>
              <a:ea typeface="Meiryo UI" panose="020B0604030504040204" pitchFamily="50" charset="-128"/>
              <a:cs typeface="Meiryo UI" panose="020B0604030504040204" pitchFamily="50" charset="-128"/>
            </a:endParaRPr>
          </a:p>
          <a:p>
            <a:pPr>
              <a:lnSpc>
                <a:spcPts val="3000"/>
              </a:lnSpc>
            </a:pPr>
            <a:r>
              <a:rPr lang="ja-JP" altLang="en-US" sz="1400" b="1" spc="-150" dirty="0">
                <a:latin typeface="Meiryo UI" panose="020B0604030504040204" pitchFamily="50" charset="-128"/>
                <a:ea typeface="Meiryo UI" panose="020B0604030504040204" pitchFamily="50" charset="-128"/>
                <a:cs typeface="Meiryo UI" panose="020B0604030504040204" pitchFamily="50" charset="-128"/>
              </a:rPr>
              <a:t>②</a:t>
            </a:r>
            <a:r>
              <a:rPr lang="ja-JP" altLang="en-US" sz="1400" b="1" spc="-150" dirty="0" smtClean="0">
                <a:latin typeface="Meiryo UI" panose="020B0604030504040204" pitchFamily="50" charset="-128"/>
                <a:ea typeface="Meiryo UI" panose="020B0604030504040204" pitchFamily="50" charset="-128"/>
                <a:cs typeface="Meiryo UI" panose="020B0604030504040204" pitchFamily="50" charset="-128"/>
              </a:rPr>
              <a:t>高齢者</a:t>
            </a:r>
            <a:r>
              <a:rPr lang="ja-JP" altLang="en-US" sz="1400" b="1" spc="-150" dirty="0">
                <a:latin typeface="Meiryo UI" panose="020B0604030504040204" pitchFamily="50" charset="-128"/>
                <a:ea typeface="Meiryo UI" panose="020B0604030504040204" pitchFamily="50" charset="-128"/>
                <a:cs typeface="Meiryo UI" panose="020B0604030504040204" pitchFamily="50" charset="-128"/>
              </a:rPr>
              <a:t>施設</a:t>
            </a:r>
            <a:r>
              <a:rPr lang="ja-JP" altLang="en-US" sz="1400" b="1" spc="-150" dirty="0" smtClean="0">
                <a:latin typeface="Meiryo UI" panose="020B0604030504040204" pitchFamily="50" charset="-128"/>
                <a:ea typeface="Meiryo UI" panose="020B0604030504040204" pitchFamily="50" charset="-128"/>
                <a:cs typeface="Meiryo UI" panose="020B0604030504040204" pitchFamily="50" charset="-128"/>
              </a:rPr>
              <a:t>へ</a:t>
            </a:r>
            <a:r>
              <a:rPr lang="ja-JP" altLang="en-US" sz="1400" b="1" spc="-15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400" b="1" spc="-150" dirty="0" smtClean="0">
                <a:latin typeface="Meiryo UI" panose="020B0604030504040204" pitchFamily="50" charset="-128"/>
                <a:ea typeface="Meiryo UI" panose="020B0604030504040204" pitchFamily="50" charset="-128"/>
                <a:cs typeface="Meiryo UI" panose="020B0604030504040204" pitchFamily="50" charset="-128"/>
              </a:rPr>
              <a:t>注意喚起</a:t>
            </a:r>
            <a:endParaRPr lang="en-US" altLang="ja-JP" sz="1400" b="1" spc="-15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3000"/>
              </a:lnSpc>
            </a:pPr>
            <a:r>
              <a:rPr lang="ja-JP" altLang="en-US" sz="1400" b="1" spc="-150" dirty="0">
                <a:latin typeface="Meiryo UI" panose="020B0604030504040204" pitchFamily="50" charset="-128"/>
                <a:ea typeface="Meiryo UI" panose="020B0604030504040204" pitchFamily="50" charset="-128"/>
                <a:cs typeface="Meiryo UI" panose="020B0604030504040204" pitchFamily="50" charset="-128"/>
              </a:rPr>
              <a:t>③</a:t>
            </a:r>
            <a:r>
              <a:rPr lang="ja-JP" altLang="en-US" sz="1400" b="1" spc="-150" dirty="0" smtClean="0">
                <a:latin typeface="Meiryo UI" panose="020B0604030504040204" pitchFamily="50" charset="-128"/>
                <a:ea typeface="Meiryo UI" panose="020B0604030504040204" pitchFamily="50" charset="-128"/>
                <a:cs typeface="Meiryo UI" panose="020B0604030504040204" pitchFamily="50" charset="-128"/>
              </a:rPr>
              <a:t>府</a:t>
            </a:r>
            <a:r>
              <a:rPr lang="ja-JP" altLang="en-US" sz="1400" b="1" spc="-150" dirty="0">
                <a:latin typeface="Meiryo UI" panose="020B0604030504040204" pitchFamily="50" charset="-128"/>
                <a:ea typeface="Meiryo UI" panose="020B0604030504040204" pitchFamily="50" charset="-128"/>
                <a:cs typeface="Meiryo UI" panose="020B0604030504040204" pitchFamily="50" charset="-128"/>
              </a:rPr>
              <a:t>所管の認可外保育施設への巡回支援指導時に啓発</a:t>
            </a:r>
            <a:endParaRPr lang="en-US" altLang="ja-JP" sz="1400" b="1" spc="-150" dirty="0">
              <a:latin typeface="Meiryo UI" panose="020B0604030504040204" pitchFamily="50" charset="-128"/>
              <a:ea typeface="Meiryo UI" panose="020B0604030504040204" pitchFamily="50" charset="-128"/>
              <a:cs typeface="Meiryo UI" panose="020B0604030504040204" pitchFamily="50" charset="-128"/>
            </a:endParaRPr>
          </a:p>
          <a:p>
            <a:pPr>
              <a:lnSpc>
                <a:spcPts val="3000"/>
              </a:lnSpc>
            </a:pPr>
            <a:r>
              <a:rPr lang="ja-JP" altLang="en-US" sz="1400" b="1" spc="-150" dirty="0">
                <a:latin typeface="Meiryo UI" panose="020B0604030504040204" pitchFamily="50" charset="-128"/>
                <a:ea typeface="Meiryo UI" panose="020B0604030504040204" pitchFamily="50" charset="-128"/>
                <a:cs typeface="Meiryo UI" panose="020B0604030504040204" pitchFamily="50" charset="-128"/>
              </a:rPr>
              <a:t>④</a:t>
            </a:r>
            <a:r>
              <a:rPr lang="ja-JP" altLang="en-US" sz="1400" b="1" spc="-150" dirty="0" smtClean="0">
                <a:latin typeface="Meiryo UI" panose="020B0604030504040204" pitchFamily="50" charset="-128"/>
                <a:ea typeface="Meiryo UI" panose="020B0604030504040204" pitchFamily="50" charset="-128"/>
                <a:cs typeface="Meiryo UI" panose="020B0604030504040204" pitchFamily="50" charset="-128"/>
              </a:rPr>
              <a:t>市町村</a:t>
            </a:r>
            <a:r>
              <a:rPr lang="ja-JP" altLang="en-US" sz="1400" b="1" spc="-150" dirty="0">
                <a:latin typeface="Meiryo UI" panose="020B0604030504040204" pitchFamily="50" charset="-128"/>
                <a:ea typeface="Meiryo UI" panose="020B0604030504040204" pitchFamily="50" charset="-128"/>
                <a:cs typeface="Meiryo UI" panose="020B0604030504040204" pitchFamily="50" charset="-128"/>
              </a:rPr>
              <a:t>、保健所を通じた熱中症予防リーフレットの送付・</a:t>
            </a:r>
            <a:r>
              <a:rPr lang="ja-JP" altLang="en-US" sz="1400" b="1" spc="-150" dirty="0" smtClean="0">
                <a:latin typeface="Meiryo UI" panose="020B0604030504040204" pitchFamily="50" charset="-128"/>
                <a:ea typeface="Meiryo UI" panose="020B0604030504040204" pitchFamily="50" charset="-128"/>
                <a:cs typeface="Meiryo UI" panose="020B0604030504040204" pitchFamily="50" charset="-128"/>
              </a:rPr>
              <a:t>周知</a:t>
            </a:r>
            <a:endParaRPr lang="en-US" altLang="ja-JP" sz="1400" b="1" spc="-15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3000"/>
              </a:lnSpc>
            </a:pPr>
            <a:r>
              <a:rPr lang="ja-JP" altLang="en-US" sz="1400" b="1" spc="-150" dirty="0">
                <a:latin typeface="Meiryo UI" panose="020B0604030504040204" pitchFamily="50" charset="-128"/>
                <a:ea typeface="Meiryo UI" panose="020B0604030504040204" pitchFamily="50" charset="-128"/>
                <a:cs typeface="Meiryo UI" panose="020B0604030504040204" pitchFamily="50" charset="-128"/>
              </a:rPr>
              <a:t>⑤</a:t>
            </a:r>
            <a:r>
              <a:rPr lang="ja-JP" altLang="en-US" sz="1400" b="1" spc="-150" dirty="0" smtClean="0">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400" b="1" spc="-150" dirty="0">
                <a:latin typeface="Meiryo UI" panose="020B0604030504040204" pitchFamily="50" charset="-128"/>
                <a:ea typeface="Meiryo UI" panose="020B0604030504040204" pitchFamily="50" charset="-128"/>
                <a:cs typeface="Meiryo UI" panose="020B0604030504040204" pitchFamily="50" charset="-128"/>
              </a:rPr>
              <a:t>社会福祉協議会へメールによる</a:t>
            </a:r>
            <a:r>
              <a:rPr lang="ja-JP" altLang="en-US" sz="1400" b="1" spc="-150" dirty="0" smtClean="0">
                <a:latin typeface="Meiryo UI" panose="020B0604030504040204" pitchFamily="50" charset="-128"/>
                <a:ea typeface="Meiryo UI" panose="020B0604030504040204" pitchFamily="50" charset="-128"/>
                <a:cs typeface="Meiryo UI" panose="020B0604030504040204" pitchFamily="50" charset="-128"/>
              </a:rPr>
              <a:t>注意喚起</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1"/>
          <p:cNvSpPr>
            <a:spLocks noChangeArrowheads="1"/>
          </p:cNvSpPr>
          <p:nvPr/>
        </p:nvSpPr>
        <p:spPr bwMode="auto">
          <a:xfrm>
            <a:off x="4138458" y="847891"/>
            <a:ext cx="4783252" cy="349284"/>
          </a:xfrm>
          <a:prstGeom prst="rect">
            <a:avLst/>
          </a:prstGeom>
          <a:noFill/>
          <a:ln w="9525" algn="ctr">
            <a:noFill/>
            <a:round/>
            <a:headEnd/>
            <a:tailEnd/>
          </a:ln>
        </p:spPr>
        <p:txBody>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（福祉部・健康医療部・環境農林水産部・教育庁）</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角丸四角形 26"/>
          <p:cNvSpPr/>
          <p:nvPr/>
        </p:nvSpPr>
        <p:spPr>
          <a:xfrm>
            <a:off x="312487" y="1586470"/>
            <a:ext cx="4020595" cy="252000"/>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r>
              <a:rPr lang="ja-JP" altLang="en-US" sz="1600" b="1" dirty="0">
                <a:latin typeface="Meiryo UI" pitchFamily="50" charset="-128"/>
                <a:ea typeface="Meiryo UI" pitchFamily="50" charset="-128"/>
                <a:cs typeface="Meiryo UI" pitchFamily="50" charset="-128"/>
              </a:rPr>
              <a:t>セミナー、会合での周知啓発</a:t>
            </a:r>
            <a:endParaRPr kumimoji="1" lang="ja-JP" altLang="en-US" sz="1600" b="1" dirty="0">
              <a:latin typeface="Meiryo UI" pitchFamily="50" charset="-128"/>
              <a:ea typeface="Meiryo UI" pitchFamily="50" charset="-128"/>
              <a:cs typeface="Meiryo UI" pitchFamily="50" charset="-128"/>
            </a:endParaRPr>
          </a:p>
        </p:txBody>
      </p:sp>
      <p:sp>
        <p:nvSpPr>
          <p:cNvPr id="32" name="角丸四角形 31"/>
          <p:cNvSpPr/>
          <p:nvPr/>
        </p:nvSpPr>
        <p:spPr>
          <a:xfrm>
            <a:off x="234316" y="3700705"/>
            <a:ext cx="4034615" cy="288000"/>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r>
              <a:rPr lang="ja-JP" altLang="en-US" sz="1600" b="1" dirty="0">
                <a:latin typeface="Meiryo UI" pitchFamily="50" charset="-128"/>
                <a:ea typeface="Meiryo UI" pitchFamily="50" charset="-128"/>
                <a:cs typeface="Meiryo UI" pitchFamily="50" charset="-128"/>
              </a:rPr>
              <a:t>各機関等への周知啓発の依頼等</a:t>
            </a:r>
            <a:endParaRPr kumimoji="1" lang="ja-JP" altLang="en-US" sz="1600" b="1" dirty="0">
              <a:latin typeface="Meiryo UI" pitchFamily="50" charset="-128"/>
              <a:ea typeface="Meiryo UI" pitchFamily="50" charset="-128"/>
              <a:cs typeface="Meiryo UI" pitchFamily="50" charset="-128"/>
            </a:endParaRPr>
          </a:p>
        </p:txBody>
      </p:sp>
      <p:sp>
        <p:nvSpPr>
          <p:cNvPr id="33" name="正方形/長方形 1"/>
          <p:cNvSpPr>
            <a:spLocks noChangeArrowheads="1"/>
          </p:cNvSpPr>
          <p:nvPr/>
        </p:nvSpPr>
        <p:spPr bwMode="auto">
          <a:xfrm>
            <a:off x="6720523" y="5958151"/>
            <a:ext cx="1704013" cy="304331"/>
          </a:xfrm>
          <a:prstGeom prst="rect">
            <a:avLst/>
          </a:prstGeom>
          <a:noFill/>
          <a:ln w="9525" algn="ctr">
            <a:noFill/>
            <a:round/>
            <a:headEnd/>
            <a:tailEnd/>
          </a:ln>
        </p:spPr>
        <p:txBody>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高齢者向けリーフレット</a:t>
            </a:r>
          </a:p>
        </p:txBody>
      </p:sp>
      <p:pic>
        <p:nvPicPr>
          <p:cNvPr id="3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89910" y="3632342"/>
            <a:ext cx="1823213" cy="233691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dirty="0">
                <a:latin typeface="Meiryo UI" panose="020B0604030504040204" pitchFamily="50" charset="-128"/>
                <a:ea typeface="Meiryo UI" panose="020B0604030504040204" pitchFamily="50" charset="-128"/>
              </a:rPr>
              <a:t>８</a:t>
            </a:r>
          </a:p>
        </p:txBody>
      </p:sp>
    </p:spTree>
    <p:extLst>
      <p:ext uri="{BB962C8B-B14F-4D97-AF65-F5344CB8AC3E}">
        <p14:creationId xmlns:p14="http://schemas.microsoft.com/office/powerpoint/2010/main" val="1452889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a:t>
            </a: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暑さ対策・熱中症予防に関する啓発</a:t>
            </a:r>
            <a:endParaRPr kumimoji="0" lang="ja-JP" altLang="en-US" sz="2400" b="1" strike="sngStrik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1691680" y="545722"/>
            <a:ext cx="7271091" cy="657827"/>
            <a:chOff x="3075868" y="2420887"/>
            <a:chExt cx="3579156" cy="890838"/>
          </a:xfrm>
        </p:grpSpPr>
        <p:sp>
          <p:nvSpPr>
            <p:cNvPr id="4" name="角丸四角形 3"/>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088041" y="2466726"/>
              <a:ext cx="3566983" cy="541834"/>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民間事業者の広報媒体による注意喚起・啓発</a:t>
              </a:r>
            </a:p>
          </p:txBody>
        </p:sp>
      </p:grpSp>
      <p:sp>
        <p:nvSpPr>
          <p:cNvPr id="11" name="角丸四角形 10"/>
          <p:cNvSpPr/>
          <p:nvPr/>
        </p:nvSpPr>
        <p:spPr>
          <a:xfrm>
            <a:off x="156063" y="558420"/>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取組⑥</a:t>
            </a:r>
            <a:endPar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4" name="表 23"/>
          <p:cNvGraphicFramePr>
            <a:graphicFrameLocks noGrp="1"/>
          </p:cNvGraphicFramePr>
          <p:nvPr>
            <p:extLst>
              <p:ext uri="{D42A27DB-BD31-4B8C-83A1-F6EECF244321}">
                <p14:modId xmlns:p14="http://schemas.microsoft.com/office/powerpoint/2010/main" val="1978322203"/>
              </p:ext>
            </p:extLst>
          </p:nvPr>
        </p:nvGraphicFramePr>
        <p:xfrm>
          <a:off x="162162" y="1251365"/>
          <a:ext cx="8818195" cy="5007923"/>
        </p:xfrm>
        <a:graphic>
          <a:graphicData uri="http://schemas.openxmlformats.org/drawingml/2006/table">
            <a:tbl>
              <a:tblPr firstRow="1" bandRow="1">
                <a:tableStyleId>{5C22544A-7EE6-4342-B048-85BDC9FD1C3A}</a:tableStyleId>
              </a:tblPr>
              <a:tblGrid>
                <a:gridCol w="8818195">
                  <a:extLst>
                    <a:ext uri="{9D8B030D-6E8A-4147-A177-3AD203B41FA5}">
                      <a16:colId xmlns:a16="http://schemas.microsoft.com/office/drawing/2014/main" val="20000"/>
                    </a:ext>
                  </a:extLst>
                </a:gridCol>
              </a:tblGrid>
              <a:tr h="477582">
                <a:tc>
                  <a:txBody>
                    <a:bodyPr/>
                    <a:lstStyle/>
                    <a:p>
                      <a:pPr algn="ctr">
                        <a:lnSpc>
                          <a:spcPts val="2100"/>
                        </a:lnSpc>
                      </a:pP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主な取組内容</a:t>
                      </a:r>
                    </a:p>
                  </a:txBody>
                  <a:tcPr marL="0" marR="0" marT="0" marB="0" anchor="ctr">
                    <a:solidFill>
                      <a:srgbClr val="0070C0"/>
                    </a:solidFill>
                  </a:tcPr>
                </a:tc>
                <a:extLst>
                  <a:ext uri="{0D108BD9-81ED-4DB2-BD59-A6C34878D82A}">
                    <a16:rowId xmlns:a16="http://schemas.microsoft.com/office/drawing/2014/main" val="10000"/>
                  </a:ext>
                </a:extLst>
              </a:tr>
              <a:tr h="4530341">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a:t>
                      </a: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30" name="角丸四角形 29"/>
          <p:cNvSpPr/>
          <p:nvPr/>
        </p:nvSpPr>
        <p:spPr>
          <a:xfrm>
            <a:off x="596540" y="6323342"/>
            <a:ext cx="7712612" cy="427840"/>
          </a:xfrm>
          <a:prstGeom prst="roundRect">
            <a:avLst/>
          </a:prstGeom>
          <a:solidFill>
            <a:srgbClr val="FFFF00"/>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0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府民に関心のある媒体から発信することによる、</a:t>
            </a:r>
            <a:r>
              <a:rPr lang="ja-JP" altLang="en-US" sz="20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啓発機会の増加</a:t>
            </a:r>
            <a:endParaRPr lang="ja-JP" altLang="ja-JP" sz="20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36" name="正方形/長方形 1"/>
          <p:cNvSpPr>
            <a:spLocks noChangeArrowheads="1"/>
          </p:cNvSpPr>
          <p:nvPr/>
        </p:nvSpPr>
        <p:spPr bwMode="auto">
          <a:xfrm>
            <a:off x="155593" y="1774546"/>
            <a:ext cx="7793724" cy="4367461"/>
          </a:xfrm>
          <a:prstGeom prst="rect">
            <a:avLst/>
          </a:prstGeom>
          <a:noFill/>
          <a:ln w="9525" algn="ctr">
            <a:noFill/>
            <a:round/>
            <a:headEnd/>
            <a:tailEnd/>
          </a:ln>
        </p:spPr>
        <p:txBody>
          <a:bodyPr/>
          <a:lstStyle/>
          <a:p>
            <a:pPr>
              <a:lnSpc>
                <a:spcPts val="15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そのほかの団体等の連携協力</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①</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大阪府薬剤師会会報誌（約</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9</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千部）</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3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➡会員向け：</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err="1">
                <a:latin typeface="Meiryo UI" panose="020B0604030504040204" pitchFamily="50" charset="-128"/>
                <a:ea typeface="Meiryo UI" panose="020B0604030504040204" pitchFamily="50" charset="-128"/>
                <a:cs typeface="Meiryo UI" panose="020B0604030504040204" pitchFamily="50" charset="-128"/>
              </a:rPr>
              <a:t>つの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習慣を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啓発</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②大阪府老人クラブ連合会会報誌（</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約</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18</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万人</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➡会員向け：</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err="1">
                <a:latin typeface="Meiryo UI" panose="020B0604030504040204" pitchFamily="50" charset="-128"/>
                <a:ea typeface="Meiryo UI" panose="020B0604030504040204" pitchFamily="50" charset="-128"/>
                <a:cs typeface="Meiryo UI" panose="020B0604030504040204" pitchFamily="50" charset="-128"/>
              </a:rPr>
              <a:t>つの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習慣を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啓発</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③大</a:t>
            </a:r>
            <a:r>
              <a:rPr lang="zh-TW" altLang="en-US" sz="1400" b="1" dirty="0">
                <a:latin typeface="Meiryo UI" panose="020B0604030504040204" pitchFamily="50" charset="-128"/>
                <a:ea typeface="Meiryo UI" panose="020B0604030504040204" pitchFamily="50" charset="-128"/>
                <a:cs typeface="Meiryo UI" panose="020B0604030504040204" pitchFamily="50" charset="-128"/>
              </a:rPr>
              <a:t>阪府農業会議広報</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誌（</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4400</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部）</a:t>
            </a:r>
            <a:endParaRPr lang="en-US" altLang="zh-TW" sz="14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➡農業関係者向け：</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err="1">
                <a:latin typeface="Meiryo UI" panose="020B0604030504040204" pitchFamily="50" charset="-128"/>
                <a:ea typeface="Meiryo UI" panose="020B0604030504040204" pitchFamily="50" charset="-128"/>
                <a:cs typeface="Meiryo UI" panose="020B0604030504040204" pitchFamily="50" charset="-128"/>
              </a:rPr>
              <a:t>つの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習慣を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啓発</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④大阪府国民健康保険団体連合会会報誌「こく</a:t>
            </a:r>
            <a:r>
              <a:rPr lang="ja-JP" altLang="en-US" sz="1400" b="1" dirty="0" err="1">
                <a:latin typeface="Meiryo UI" panose="020B0604030504040204" pitchFamily="50" charset="-128"/>
                <a:ea typeface="Meiryo UI" panose="020B0604030504040204" pitchFamily="50" charset="-128"/>
                <a:cs typeface="Meiryo UI" panose="020B0604030504040204" pitchFamily="50" charset="-128"/>
              </a:rPr>
              <a:t>ほ</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zh-TW" sz="14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➡保険者向け：「大阪府だより」において熱中症予防</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啓発</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b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⑤銭湯にある企業のバナー広告</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7</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9</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➡７月：暑さに備える３つの習慣</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➡８～</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9</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：新しい生活様式における熱中症予防</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⑥</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トンボリステーション</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における知事動画</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放映</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コロナウイルス注意喚起と共にマスクの取り扱いなど熱中症啓発）</a:t>
            </a:r>
          </a:p>
          <a:p>
            <a:pPr>
              <a:lnSpc>
                <a:spcPts val="1300"/>
              </a:lnSpc>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⑦</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梅田</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大規模ビジョンにおけるもずやん啓発動画</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放映</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コロナウイルス注意喚起と共にマスクの取り扱いなど熱中症啓発</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⓼㈱ハークスレイ</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（ほっかほっか亭）情報誌啓発記事の掲載</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
            </a:r>
            <a:br>
              <a:rPr lang="en-US" altLang="ja-JP" sz="1400" b="1" dirty="0">
                <a:latin typeface="Meiryo UI" panose="020B0604030504040204" pitchFamily="50" charset="-128"/>
                <a:ea typeface="Meiryo UI" panose="020B0604030504040204" pitchFamily="50" charset="-128"/>
                <a:cs typeface="Meiryo UI" panose="020B0604030504040204" pitchFamily="50" charset="-128"/>
              </a:rPr>
            </a:b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➡会員向け情報誌「食楽通信」</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月号に、熱中症対策啓発記事を掲載</a:t>
            </a:r>
          </a:p>
          <a:p>
            <a:pPr>
              <a:lnSpc>
                <a:spcPts val="13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➡本社屋上の電光掲示板（</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HOKKAVISION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）で啓発</a:t>
            </a:r>
          </a:p>
          <a:p>
            <a:pPr>
              <a:lnSpc>
                <a:spcPts val="1200"/>
              </a:lnSpc>
            </a:pP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zh-TW" sz="14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1"/>
          <p:cNvSpPr>
            <a:spLocks noChangeArrowheads="1"/>
          </p:cNvSpPr>
          <p:nvPr/>
        </p:nvSpPr>
        <p:spPr bwMode="auto">
          <a:xfrm>
            <a:off x="4231567" y="902081"/>
            <a:ext cx="4783252" cy="349284"/>
          </a:xfrm>
          <a:prstGeom prst="rect">
            <a:avLst/>
          </a:prstGeom>
          <a:noFill/>
          <a:ln w="9525" algn="ctr">
            <a:noFill/>
            <a:round/>
            <a:headEnd/>
            <a:tailEnd/>
          </a:ln>
        </p:spPr>
        <p:txBody>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（府民文化部・福祉部・健康医療部・環境農林水産部）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1"/>
          <p:cNvSpPr>
            <a:spLocks noChangeArrowheads="1"/>
          </p:cNvSpPr>
          <p:nvPr/>
        </p:nvSpPr>
        <p:spPr bwMode="auto">
          <a:xfrm>
            <a:off x="5737604" y="3503473"/>
            <a:ext cx="1729608" cy="360024"/>
          </a:xfrm>
          <a:prstGeom prst="rect">
            <a:avLst/>
          </a:prstGeom>
          <a:noFill/>
          <a:ln w="9525" algn="ctr">
            <a:noFill/>
            <a:round/>
            <a:headEnd/>
            <a:tailEnd/>
          </a:ln>
        </p:spPr>
        <p:txBody>
          <a:bodyPr/>
          <a:lstStyle/>
          <a:p>
            <a:r>
              <a:rPr lang="ja-JP" altLang="en-US" sz="1200" b="1" spc="-150" dirty="0">
                <a:latin typeface="Meiryo UI" panose="020B0604030504040204" pitchFamily="50" charset="-128"/>
                <a:ea typeface="Meiryo UI" panose="020B0604030504040204" pitchFamily="50" charset="-128"/>
              </a:rPr>
              <a:t>▲大阪府老人クラブ連合会</a:t>
            </a:r>
            <a:endParaRPr lang="en-US" altLang="ja-JP" sz="1200" b="1" spc="-150" dirty="0">
              <a:latin typeface="Meiryo UI" panose="020B0604030504040204" pitchFamily="50" charset="-128"/>
              <a:ea typeface="Meiryo UI" panose="020B0604030504040204" pitchFamily="50" charset="-128"/>
            </a:endParaRPr>
          </a:p>
          <a:p>
            <a:r>
              <a:rPr lang="ja-JP" altLang="en-US" sz="1200" b="1" spc="-150" dirty="0">
                <a:latin typeface="Meiryo UI" panose="020B0604030504040204" pitchFamily="50" charset="-128"/>
                <a:ea typeface="Meiryo UI" panose="020B0604030504040204" pitchFamily="50" charset="-128"/>
              </a:rPr>
              <a:t>　会報誌（抜粋）</a:t>
            </a:r>
            <a:endParaRPr lang="ja-JP" altLang="en-US" sz="1200" spc="-150" dirty="0">
              <a:latin typeface="Meiryo UI" panose="020B0604030504040204" pitchFamily="50" charset="-128"/>
              <a:ea typeface="Meiryo UI" panose="020B0604030504040204" pitchFamily="50" charset="-128"/>
            </a:endParaRPr>
          </a:p>
        </p:txBody>
      </p:sp>
      <p:sp>
        <p:nvSpPr>
          <p:cNvPr id="25" name="正方形/長方形 1"/>
          <p:cNvSpPr>
            <a:spLocks noChangeArrowheads="1"/>
          </p:cNvSpPr>
          <p:nvPr/>
        </p:nvSpPr>
        <p:spPr bwMode="auto">
          <a:xfrm>
            <a:off x="7739310" y="3699505"/>
            <a:ext cx="1182400" cy="517545"/>
          </a:xfrm>
          <a:prstGeom prst="rect">
            <a:avLst/>
          </a:prstGeom>
          <a:noFill/>
          <a:ln w="9525" algn="ctr">
            <a:noFill/>
            <a:round/>
            <a:headEnd/>
            <a:tailEnd/>
          </a:ln>
        </p:spPr>
        <p:txBody>
          <a:bodyPr/>
          <a:lstStyle/>
          <a:p>
            <a:r>
              <a:rPr lang="ja-JP" altLang="en-US" sz="1200" b="1" spc="-150" dirty="0">
                <a:latin typeface="Meiryo UI" panose="020B0604030504040204" pitchFamily="50" charset="-128"/>
                <a:ea typeface="Meiryo UI" panose="020B0604030504040204" pitchFamily="50" charset="-128"/>
              </a:rPr>
              <a:t>▲大阪府農業</a:t>
            </a:r>
            <a:endParaRPr lang="en-US" altLang="ja-JP" sz="1200" b="1" spc="-150" dirty="0">
              <a:latin typeface="Meiryo UI" panose="020B0604030504040204" pitchFamily="50" charset="-128"/>
              <a:ea typeface="Meiryo UI" panose="020B0604030504040204" pitchFamily="50" charset="-128"/>
            </a:endParaRPr>
          </a:p>
          <a:p>
            <a:r>
              <a:rPr lang="ja-JP" altLang="en-US" sz="1200" b="1" spc="-150" dirty="0">
                <a:latin typeface="Meiryo UI" panose="020B0604030504040204" pitchFamily="50" charset="-128"/>
                <a:ea typeface="Meiryo UI" panose="020B0604030504040204" pitchFamily="50" charset="-128"/>
              </a:rPr>
              <a:t>　時報（抜粋）</a:t>
            </a:r>
            <a:endParaRPr lang="ja-JP" altLang="en-US" sz="1200" spc="-150" dirty="0">
              <a:latin typeface="Meiryo UI" panose="020B0604030504040204" pitchFamily="50" charset="-128"/>
              <a:ea typeface="Meiryo UI" panose="020B0604030504040204" pitchFamily="50" charset="-128"/>
            </a:endParaRPr>
          </a:p>
        </p:txBody>
      </p:sp>
      <p:sp>
        <p:nvSpPr>
          <p:cNvPr id="26"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dirty="0" smtClean="0">
                <a:latin typeface="Meiryo UI" panose="020B0604030504040204" pitchFamily="50" charset="-128"/>
                <a:ea typeface="Meiryo UI" panose="020B0604030504040204" pitchFamily="50" charset="-128"/>
              </a:rPr>
              <a:t>９</a:t>
            </a:r>
            <a:endParaRPr lang="ja-JP" altLang="en-US" sz="2200" b="1" dirty="0">
              <a:latin typeface="Meiryo UI" panose="020B0604030504040204" pitchFamily="50" charset="-128"/>
              <a:ea typeface="Meiryo UI" panose="020B0604030504040204" pitchFamily="50" charset="-128"/>
            </a:endParaRPr>
          </a:p>
        </p:txBody>
      </p:sp>
      <p:sp>
        <p:nvSpPr>
          <p:cNvPr id="38" name="角丸四角形 37"/>
          <p:cNvSpPr/>
          <p:nvPr/>
        </p:nvSpPr>
        <p:spPr bwMode="auto">
          <a:xfrm>
            <a:off x="3303633" y="2101595"/>
            <a:ext cx="1007890" cy="204311"/>
          </a:xfrm>
          <a:prstGeom prst="roundRect">
            <a:avLst/>
          </a:prstGeom>
          <a:solidFill>
            <a:srgbClr val="0070C0"/>
          </a:solidFill>
          <a:ln w="25400">
            <a:noFill/>
          </a:ln>
          <a:effectLst/>
        </p:spPr>
        <p:txBody>
          <a:bodyPr wrap="square" lIns="0" tIns="0" rIns="0" bIns="0" anchor="ctr">
            <a:spAutoFit/>
          </a:bodyPr>
          <a:lstStyle/>
          <a:p>
            <a:pPr algn="ctr">
              <a:defRPr/>
            </a:pPr>
            <a:r>
              <a:rPr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2020</a:t>
            </a:r>
            <a:r>
              <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新規</a:t>
            </a:r>
          </a:p>
        </p:txBody>
      </p:sp>
      <p:sp>
        <p:nvSpPr>
          <p:cNvPr id="39" name="角丸四角形 38"/>
          <p:cNvSpPr/>
          <p:nvPr/>
        </p:nvSpPr>
        <p:spPr bwMode="auto">
          <a:xfrm>
            <a:off x="4597293" y="3584702"/>
            <a:ext cx="1007890" cy="204311"/>
          </a:xfrm>
          <a:prstGeom prst="roundRect">
            <a:avLst/>
          </a:prstGeom>
          <a:solidFill>
            <a:srgbClr val="0070C0"/>
          </a:solidFill>
          <a:ln w="25400">
            <a:noFill/>
          </a:ln>
          <a:effectLst/>
        </p:spPr>
        <p:txBody>
          <a:bodyPr wrap="square" lIns="0" tIns="0" rIns="0" bIns="0" anchor="ctr">
            <a:spAutoFit/>
          </a:bodyPr>
          <a:lstStyle/>
          <a:p>
            <a:pPr algn="ctr">
              <a:defRPr/>
            </a:pPr>
            <a:r>
              <a:rPr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2020</a:t>
            </a:r>
            <a:r>
              <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新規</a:t>
            </a:r>
          </a:p>
        </p:txBody>
      </p:sp>
      <p:pic>
        <p:nvPicPr>
          <p:cNvPr id="6" name="図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222338" y="4211257"/>
            <a:ext cx="1569899" cy="1666015"/>
          </a:xfrm>
          <a:prstGeom prst="rect">
            <a:avLst/>
          </a:prstGeom>
        </p:spPr>
      </p:pic>
      <p:sp>
        <p:nvSpPr>
          <p:cNvPr id="22" name="正方形/長方形 1"/>
          <p:cNvSpPr>
            <a:spLocks noChangeArrowheads="1"/>
          </p:cNvSpPr>
          <p:nvPr/>
        </p:nvSpPr>
        <p:spPr bwMode="auto">
          <a:xfrm>
            <a:off x="7382223" y="5877272"/>
            <a:ext cx="1438249" cy="304696"/>
          </a:xfrm>
          <a:prstGeom prst="rect">
            <a:avLst/>
          </a:prstGeom>
          <a:noFill/>
          <a:ln w="9525" algn="ctr">
            <a:noFill/>
            <a:round/>
            <a:headEnd/>
            <a:tailEnd/>
          </a:ln>
        </p:spPr>
        <p:txBody>
          <a:bodyPr/>
          <a:lstStyle/>
          <a:p>
            <a:r>
              <a:rPr lang="ja-JP" altLang="en-US" sz="1200" b="1" spc="-150" dirty="0">
                <a:latin typeface="Meiryo UI" panose="020B0604030504040204" pitchFamily="50" charset="-128"/>
                <a:ea typeface="Meiryo UI" panose="020B0604030504040204" pitchFamily="50" charset="-128"/>
              </a:rPr>
              <a:t>▲こく</a:t>
            </a:r>
            <a:r>
              <a:rPr lang="ja-JP" altLang="en-US" sz="1200" b="1" spc="-150" dirty="0" err="1">
                <a:latin typeface="Meiryo UI" panose="020B0604030504040204" pitchFamily="50" charset="-128"/>
                <a:ea typeface="Meiryo UI" panose="020B0604030504040204" pitchFamily="50" charset="-128"/>
              </a:rPr>
              <a:t>ほ</a:t>
            </a:r>
            <a:r>
              <a:rPr lang="ja-JP" altLang="en-US" sz="1200" b="1" spc="-150" dirty="0">
                <a:latin typeface="Meiryo UI" panose="020B0604030504040204" pitchFamily="50" charset="-128"/>
                <a:ea typeface="Meiryo UI" panose="020B0604030504040204" pitchFamily="50" charset="-128"/>
              </a:rPr>
              <a:t>大阪（抜粋）</a:t>
            </a:r>
            <a:endParaRPr lang="ja-JP" altLang="en-US" sz="1200" spc="-150" dirty="0">
              <a:latin typeface="Meiryo UI" panose="020B0604030504040204" pitchFamily="50" charset="-128"/>
              <a:ea typeface="Meiryo UI" panose="020B0604030504040204" pitchFamily="50" charset="-128"/>
            </a:endParaRPr>
          </a:p>
        </p:txBody>
      </p:sp>
      <p:pic>
        <p:nvPicPr>
          <p:cNvPr id="10" name="図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37604" y="1943558"/>
            <a:ext cx="1555131" cy="1495861"/>
          </a:xfrm>
          <a:prstGeom prst="rect">
            <a:avLst/>
          </a:prstGeom>
        </p:spPr>
      </p:pic>
      <p:pic>
        <p:nvPicPr>
          <p:cNvPr id="12" name="図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99634" y="1870900"/>
            <a:ext cx="1283269" cy="1812585"/>
          </a:xfrm>
          <a:prstGeom prst="rect">
            <a:avLst/>
          </a:prstGeom>
        </p:spPr>
      </p:pic>
      <p:sp>
        <p:nvSpPr>
          <p:cNvPr id="27" name="角丸四角形 26"/>
          <p:cNvSpPr/>
          <p:nvPr/>
        </p:nvSpPr>
        <p:spPr bwMode="auto">
          <a:xfrm>
            <a:off x="5128039" y="4730262"/>
            <a:ext cx="1007890" cy="204311"/>
          </a:xfrm>
          <a:prstGeom prst="roundRect">
            <a:avLst/>
          </a:prstGeom>
          <a:solidFill>
            <a:srgbClr val="0070C0"/>
          </a:solidFill>
          <a:ln w="25400">
            <a:noFill/>
          </a:ln>
          <a:effectLst/>
        </p:spPr>
        <p:txBody>
          <a:bodyPr wrap="square" lIns="0" tIns="0" rIns="0" bIns="0" anchor="ctr">
            <a:spAutoFit/>
          </a:bodyPr>
          <a:lstStyle/>
          <a:p>
            <a:pPr algn="ctr">
              <a:defRPr/>
            </a:pPr>
            <a:r>
              <a:rPr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2020</a:t>
            </a:r>
            <a:r>
              <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新規</a:t>
            </a:r>
          </a:p>
        </p:txBody>
      </p:sp>
      <p:sp>
        <p:nvSpPr>
          <p:cNvPr id="29" name="角丸四角形 28"/>
          <p:cNvSpPr/>
          <p:nvPr/>
        </p:nvSpPr>
        <p:spPr bwMode="auto">
          <a:xfrm>
            <a:off x="4331700" y="5206257"/>
            <a:ext cx="1007890" cy="204311"/>
          </a:xfrm>
          <a:prstGeom prst="roundRect">
            <a:avLst/>
          </a:prstGeom>
          <a:solidFill>
            <a:srgbClr val="0070C0"/>
          </a:solidFill>
          <a:ln w="25400">
            <a:noFill/>
          </a:ln>
          <a:effectLst/>
        </p:spPr>
        <p:txBody>
          <a:bodyPr wrap="square" lIns="0" tIns="0" rIns="0" bIns="0" anchor="ctr">
            <a:spAutoFit/>
          </a:bodyPr>
          <a:lstStyle/>
          <a:p>
            <a:pPr algn="ctr">
              <a:defRPr/>
            </a:pPr>
            <a:r>
              <a:rPr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2020</a:t>
            </a:r>
            <a:r>
              <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新規</a:t>
            </a:r>
          </a:p>
        </p:txBody>
      </p:sp>
    </p:spTree>
    <p:extLst>
      <p:ext uri="{BB962C8B-B14F-4D97-AF65-F5344CB8AC3E}">
        <p14:creationId xmlns:p14="http://schemas.microsoft.com/office/powerpoint/2010/main" val="3690258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表 15"/>
          <p:cNvGraphicFramePr>
            <a:graphicFrameLocks noGrp="1"/>
          </p:cNvGraphicFramePr>
          <p:nvPr>
            <p:extLst/>
          </p:nvPr>
        </p:nvGraphicFramePr>
        <p:xfrm>
          <a:off x="155342" y="1268760"/>
          <a:ext cx="8831835" cy="5286964"/>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3883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具体的な取組内容</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extLst>
                  <a:ext uri="{0D108BD9-81ED-4DB2-BD59-A6C34878D82A}">
                    <a16:rowId xmlns:a16="http://schemas.microsoft.com/office/drawing/2014/main" val="10000"/>
                  </a:ext>
                </a:extLst>
              </a:tr>
              <a:tr h="4898650">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（１）暑さ対策・熱中症予防に関する啓発</a:t>
            </a:r>
            <a:endParaRPr kumimoji="0" lang="ja-JP" altLang="en-US" sz="2400" b="1" strike="sngStrik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9" name="グループ化 38"/>
          <p:cNvGrpSpPr/>
          <p:nvPr/>
        </p:nvGrpSpPr>
        <p:grpSpPr>
          <a:xfrm>
            <a:off x="1747876" y="536138"/>
            <a:ext cx="7292953" cy="657827"/>
            <a:chOff x="3075868" y="2420887"/>
            <a:chExt cx="3589917" cy="890838"/>
          </a:xfrm>
        </p:grpSpPr>
        <p:sp>
          <p:nvSpPr>
            <p:cNvPr id="42" name="角丸四角形 41"/>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3098802" y="2456820"/>
              <a:ext cx="3566983" cy="541834"/>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民間事業者との連携による熱中症予防の注意喚起・啓発</a:t>
              </a:r>
            </a:p>
          </p:txBody>
        </p:sp>
      </p:grpSp>
      <p:sp>
        <p:nvSpPr>
          <p:cNvPr id="45" name="角丸四角形 44"/>
          <p:cNvSpPr/>
          <p:nvPr/>
        </p:nvSpPr>
        <p:spPr>
          <a:xfrm>
            <a:off x="179512" y="54883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取組⑧</a:t>
            </a:r>
          </a:p>
        </p:txBody>
      </p:sp>
      <p:sp>
        <p:nvSpPr>
          <p:cNvPr id="46" name="正方形/長方形 1"/>
          <p:cNvSpPr>
            <a:spLocks noChangeArrowheads="1"/>
          </p:cNvSpPr>
          <p:nvPr/>
        </p:nvSpPr>
        <p:spPr bwMode="auto">
          <a:xfrm>
            <a:off x="7575578" y="890328"/>
            <a:ext cx="1676941" cy="349284"/>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（健康医療部）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正方形/長方形 1"/>
          <p:cNvSpPr>
            <a:spLocks noChangeArrowheads="1"/>
          </p:cNvSpPr>
          <p:nvPr/>
        </p:nvSpPr>
        <p:spPr bwMode="auto">
          <a:xfrm>
            <a:off x="4635779" y="2132825"/>
            <a:ext cx="4458705" cy="1368183"/>
          </a:xfrm>
          <a:prstGeom prst="rect">
            <a:avLst/>
          </a:prstGeom>
          <a:noFill/>
          <a:ln w="9525" algn="ctr">
            <a:noFill/>
            <a:round/>
            <a:headEnd/>
            <a:tailEnd/>
          </a:ln>
        </p:spPr>
        <p:txBody>
          <a:bodyPr/>
          <a:lstStyle/>
          <a:p>
            <a:pPr>
              <a:lnSpc>
                <a:spcPts val="2200"/>
              </a:lnSpc>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①情報誌「アピエ」における記事の掲載</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zh-TW" altLang="en-US" sz="1200" dirty="0">
                <a:latin typeface="Meiryo UI" panose="020B0604030504040204" pitchFamily="50" charset="-128"/>
                <a:ea typeface="Meiryo UI" panose="020B0604030504040204" pitchFamily="50" charset="-128"/>
                <a:cs typeface="Meiryo UI" panose="020B0604030504040204" pitchFamily="50" charset="-128"/>
              </a:rPr>
              <a:t>宅配利用</a:t>
            </a:r>
            <a:r>
              <a:rPr lang="zh-TW" altLang="en-US" sz="1200" dirty="0" smtClean="0">
                <a:latin typeface="Meiryo UI" panose="020B0604030504040204" pitchFamily="50" charset="-128"/>
                <a:ea typeface="Meiryo UI" panose="020B0604030504040204" pitchFamily="50" charset="-128"/>
                <a:cs typeface="Meiryo UI" panose="020B0604030504040204" pitchFamily="50" charset="-128"/>
              </a:rPr>
              <a:t>組合員</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約</a:t>
            </a:r>
            <a:r>
              <a:rPr lang="en-US" altLang="zh-TW" sz="1200" dirty="0" smtClean="0">
                <a:latin typeface="Meiryo UI" panose="020B0604030504040204" pitchFamily="50" charset="-128"/>
                <a:ea typeface="Meiryo UI" panose="020B0604030504040204" pitchFamily="50" charset="-128"/>
                <a:cs typeface="Meiryo UI" panose="020B0604030504040204" pitchFamily="50" charset="-128"/>
              </a:rPr>
              <a:t>27</a:t>
            </a:r>
            <a:r>
              <a:rPr lang="zh-TW" altLang="en-US" sz="1200" dirty="0" smtClean="0">
                <a:latin typeface="Meiryo UI" panose="020B0604030504040204" pitchFamily="50" charset="-128"/>
                <a:ea typeface="Meiryo UI" panose="020B0604030504040204" pitchFamily="50" charset="-128"/>
                <a:cs typeface="Meiryo UI" panose="020B0604030504040204" pitchFamily="50" charset="-128"/>
              </a:rPr>
              <a:t>万人</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に</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配布</a:t>
            </a:r>
            <a:endParaRPr lang="en-US" altLang="zh-TW"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②移動販売車「コープお買い物便」における注意喚起</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
            </a:r>
            <a:br>
              <a:rPr lang="en-US" altLang="ja-JP" sz="1400" b="1" dirty="0">
                <a:latin typeface="Meiryo UI" panose="020B0604030504040204" pitchFamily="50" charset="-128"/>
                <a:ea typeface="Meiryo UI" panose="020B0604030504040204" pitchFamily="50" charset="-128"/>
                <a:cs typeface="Meiryo UI" panose="020B0604030504040204" pitchFamily="50" charset="-128"/>
              </a:rPr>
            </a:b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移動販売車を利用する機会の多い高齢者に対しチラシなどを活用</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し注意喚起を実施</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正方形/長方形 1"/>
          <p:cNvSpPr>
            <a:spLocks noChangeArrowheads="1"/>
          </p:cNvSpPr>
          <p:nvPr/>
        </p:nvSpPr>
        <p:spPr bwMode="auto">
          <a:xfrm>
            <a:off x="209351" y="2213547"/>
            <a:ext cx="4372776" cy="2054409"/>
          </a:xfrm>
          <a:prstGeom prst="rect">
            <a:avLst/>
          </a:prstGeom>
          <a:noFill/>
          <a:ln w="9525" algn="ctr">
            <a:noFill/>
            <a:round/>
            <a:headEnd/>
            <a:tailEnd/>
          </a:ln>
        </p:spPr>
        <p:txBody>
          <a:bodyPr wrap="square">
            <a:spAutoFit/>
          </a:bodyPr>
          <a:lstStyle/>
          <a:p>
            <a:pPr>
              <a:lnSpc>
                <a:spcPts val="17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①予防啓発ポスターの</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作成（約</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600</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枚）</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
            </a:r>
            <a:br>
              <a:rPr lang="en-US" altLang="ja-JP" sz="1400" b="1" dirty="0">
                <a:latin typeface="Meiryo UI" panose="020B0604030504040204" pitchFamily="50" charset="-128"/>
                <a:ea typeface="Meiryo UI" panose="020B0604030504040204" pitchFamily="50" charset="-128"/>
                <a:cs typeface="Meiryo UI" panose="020B0604030504040204" pitchFamily="50" charset="-128"/>
              </a:rPr>
            </a:b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⇒オーエスドラッグ、コクミンドラッグに配布したほか、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も</a:t>
            </a:r>
            <a:r>
              <a:rPr lang="ja-JP" altLang="en-US" sz="1200" dirty="0" err="1" smtClean="0">
                <a:latin typeface="Meiryo UI" panose="020B0604030504040204" pitchFamily="50" charset="-128"/>
                <a:ea typeface="Meiryo UI" panose="020B0604030504040204" pitchFamily="50" charset="-128"/>
                <a:cs typeface="Meiryo UI" panose="020B0604030504040204" pitchFamily="50" charset="-128"/>
              </a:rPr>
              <a:t>ずやん</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パネルに掲示（計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か所</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
            </a:r>
            <a:br>
              <a:rPr lang="en-US" altLang="ja-JP" sz="1200" dirty="0">
                <a:latin typeface="Meiryo UI" panose="020B0604030504040204" pitchFamily="50" charset="-128"/>
                <a:ea typeface="Meiryo UI" panose="020B0604030504040204" pitchFamily="50" charset="-128"/>
                <a:cs typeface="Meiryo UI" panose="020B0604030504040204" pitchFamily="50" charset="-128"/>
              </a:rPr>
            </a:b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②</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予防啓発チラシの作成（</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約</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2</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,000</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枚）</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
            </a:r>
            <a:br>
              <a:rPr lang="en-US" altLang="ja-JP" sz="1400" b="1" dirty="0">
                <a:latin typeface="Meiryo UI" panose="020B0604030504040204" pitchFamily="50" charset="-128"/>
                <a:ea typeface="Meiryo UI" panose="020B0604030504040204" pitchFamily="50" charset="-128"/>
                <a:cs typeface="Meiryo UI" panose="020B0604030504040204" pitchFamily="50" charset="-128"/>
              </a:rPr>
            </a:b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ローソン</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イオンに</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おいて配架</a:t>
            </a:r>
          </a:p>
          <a:p>
            <a:pP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⇒市町村</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、府内各出先</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機関</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③</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商品販売ポップでの普及</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⇒薬局・スーパーなど啓発</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④</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庁内</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放送における熱中症啓発</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角丸四角形 68"/>
          <p:cNvSpPr/>
          <p:nvPr/>
        </p:nvSpPr>
        <p:spPr>
          <a:xfrm>
            <a:off x="155342" y="1698207"/>
            <a:ext cx="4286601" cy="425563"/>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大塚製薬㈱との啓発事業</a:t>
            </a:r>
          </a:p>
        </p:txBody>
      </p:sp>
      <p:sp>
        <p:nvSpPr>
          <p:cNvPr id="70" name="角丸四角形 69"/>
          <p:cNvSpPr/>
          <p:nvPr/>
        </p:nvSpPr>
        <p:spPr>
          <a:xfrm>
            <a:off x="4662182" y="1680630"/>
            <a:ext cx="4286601" cy="446979"/>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大塚製薬㈱・大阪いずみ市民生活協同組合</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との啓発事業</a:t>
            </a:r>
          </a:p>
        </p:txBody>
      </p:sp>
      <p:sp>
        <p:nvSpPr>
          <p:cNvPr id="28" name="角丸四角形 27"/>
          <p:cNvSpPr/>
          <p:nvPr/>
        </p:nvSpPr>
        <p:spPr bwMode="auto">
          <a:xfrm>
            <a:off x="3563888" y="2257592"/>
            <a:ext cx="536859" cy="204311"/>
          </a:xfrm>
          <a:prstGeom prst="roundRect">
            <a:avLst/>
          </a:prstGeom>
          <a:solidFill>
            <a:srgbClr val="FFC000"/>
          </a:solidFill>
          <a:ln w="25400">
            <a:noFill/>
          </a:ln>
          <a:effectLst/>
        </p:spPr>
        <p:txBody>
          <a:bodyPr wrap="square" lIns="0" tIns="0" rIns="0" bIns="0" anchor="ctr">
            <a:spAutoFit/>
          </a:bodyPr>
          <a:lstStyle/>
          <a:p>
            <a:pPr algn="ctr">
              <a:defRPr/>
            </a:pPr>
            <a:r>
              <a:rPr lang="ja-JP" altLang="en-US" sz="1200" b="1"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拡充</a:t>
            </a:r>
          </a:p>
        </p:txBody>
      </p:sp>
      <p:sp>
        <p:nvSpPr>
          <p:cNvPr id="38"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200" b="1" dirty="0" smtClean="0">
                <a:latin typeface="Meiryo UI" panose="020B0604030504040204" pitchFamily="50" charset="-128"/>
                <a:ea typeface="Meiryo UI" panose="020B0604030504040204" pitchFamily="50" charset="-128"/>
              </a:rPr>
              <a:t>10</a:t>
            </a:r>
            <a:endParaRPr lang="ja-JP" altLang="en-US" sz="2200" b="1" dirty="0">
              <a:latin typeface="Meiryo UI" panose="020B0604030504040204" pitchFamily="50" charset="-128"/>
              <a:ea typeface="Meiryo UI" panose="020B0604030504040204" pitchFamily="50" charset="-128"/>
            </a:endParaRPr>
          </a:p>
        </p:txBody>
      </p:sp>
      <p:sp>
        <p:nvSpPr>
          <p:cNvPr id="37" name="角丸四角形 36"/>
          <p:cNvSpPr/>
          <p:nvPr/>
        </p:nvSpPr>
        <p:spPr>
          <a:xfrm>
            <a:off x="142809" y="4251600"/>
            <a:ext cx="4286601" cy="425563"/>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小林製薬㈱と</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の啓発事業</a:t>
            </a:r>
          </a:p>
        </p:txBody>
      </p:sp>
      <p:sp>
        <p:nvSpPr>
          <p:cNvPr id="40" name="正方形/長方形 1"/>
          <p:cNvSpPr>
            <a:spLocks noChangeArrowheads="1"/>
          </p:cNvSpPr>
          <p:nvPr/>
        </p:nvSpPr>
        <p:spPr bwMode="auto">
          <a:xfrm>
            <a:off x="236177" y="4776225"/>
            <a:ext cx="4372776" cy="1400383"/>
          </a:xfrm>
          <a:prstGeom prst="rect">
            <a:avLst/>
          </a:prstGeom>
          <a:noFill/>
          <a:ln w="9525" algn="ctr">
            <a:noFill/>
            <a:round/>
            <a:headEnd/>
            <a:tailEnd/>
          </a:ln>
        </p:spPr>
        <p:txBody>
          <a:bodyPr wrap="square">
            <a:spAutoFit/>
          </a:bodyPr>
          <a:lstStyle/>
          <a:p>
            <a:pPr>
              <a:lnSpc>
                <a:spcPts val="1700"/>
              </a:lnSpc>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①予防啓発チラシの作成（</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20,000</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枚）</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
            </a:r>
            <a:br>
              <a:rPr lang="en-US" altLang="ja-JP" sz="1400" b="1" dirty="0">
                <a:latin typeface="Meiryo UI" panose="020B0604030504040204" pitchFamily="50" charset="-128"/>
                <a:ea typeface="Meiryo UI" panose="020B0604030504040204" pitchFamily="50" charset="-128"/>
                <a:cs typeface="Meiryo UI" panose="020B0604030504040204" pitchFamily="50" charset="-128"/>
              </a:rPr>
            </a:b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⇒新型コロナウイルス感染症を踏まえた「新しい生活様式」における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熱中症予防行動を注視した予防啓発チラシを作成</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⇒出先機関、アカカベ薬局、府立病院機構、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民生委員児童委員協議会、</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その他、府立関係施設に配布</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角丸四角形 43"/>
          <p:cNvSpPr/>
          <p:nvPr/>
        </p:nvSpPr>
        <p:spPr>
          <a:xfrm>
            <a:off x="4630053" y="3763367"/>
            <a:ext cx="4286601" cy="425563"/>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キリン堂</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と</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の啓発事業</a:t>
            </a:r>
          </a:p>
        </p:txBody>
      </p:sp>
      <p:sp>
        <p:nvSpPr>
          <p:cNvPr id="47" name="角丸四角形 46"/>
          <p:cNvSpPr/>
          <p:nvPr/>
        </p:nvSpPr>
        <p:spPr>
          <a:xfrm>
            <a:off x="4620601" y="4815938"/>
            <a:ext cx="4286601" cy="425563"/>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上新電機㈱と</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の啓発事業</a:t>
            </a:r>
          </a:p>
        </p:txBody>
      </p:sp>
      <p:sp>
        <p:nvSpPr>
          <p:cNvPr id="48" name="正方形/長方形 1"/>
          <p:cNvSpPr>
            <a:spLocks noChangeArrowheads="1"/>
          </p:cNvSpPr>
          <p:nvPr/>
        </p:nvSpPr>
        <p:spPr bwMode="auto">
          <a:xfrm>
            <a:off x="4718876" y="4164020"/>
            <a:ext cx="4458705" cy="725126"/>
          </a:xfrm>
          <a:prstGeom prst="rect">
            <a:avLst/>
          </a:prstGeom>
          <a:noFill/>
          <a:ln w="9525" algn="ctr">
            <a:noFill/>
            <a:round/>
            <a:headEnd/>
            <a:tailEnd/>
          </a:ln>
        </p:spPr>
        <p:txBody>
          <a:bodyPr/>
          <a:lstStyle/>
          <a:p>
            <a:pPr>
              <a:lnSpc>
                <a:spcPts val="22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商品</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POP</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の掲示</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府内キリン堂店舗にて熱中症予防啓発</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POP</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を掲示</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正方形/長方形 1"/>
          <p:cNvSpPr>
            <a:spLocks noChangeArrowheads="1"/>
          </p:cNvSpPr>
          <p:nvPr/>
        </p:nvSpPr>
        <p:spPr bwMode="auto">
          <a:xfrm>
            <a:off x="4733647" y="5241501"/>
            <a:ext cx="4458705" cy="725126"/>
          </a:xfrm>
          <a:prstGeom prst="rect">
            <a:avLst/>
          </a:prstGeom>
          <a:noFill/>
          <a:ln w="9525" algn="ctr">
            <a:noFill/>
            <a:round/>
            <a:headEnd/>
            <a:tailEnd/>
          </a:ln>
        </p:spPr>
        <p:txBody>
          <a:bodyPr/>
          <a:lstStyle/>
          <a:p>
            <a:pPr>
              <a:lnSpc>
                <a:spcPts val="22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商品</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POP</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の掲示</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府内ジョーシン店舗にて熱中症予防啓発</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POP</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を掲示</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p:cNvPicPr>
            <a:picLocks noChangeAspect="1"/>
          </p:cNvPicPr>
          <p:nvPr/>
        </p:nvPicPr>
        <p:blipFill>
          <a:blip r:embed="rId3"/>
          <a:stretch>
            <a:fillRect/>
          </a:stretch>
        </p:blipFill>
        <p:spPr>
          <a:xfrm>
            <a:off x="3791253" y="5289673"/>
            <a:ext cx="830233" cy="1177196"/>
          </a:xfrm>
          <a:prstGeom prst="rect">
            <a:avLst/>
          </a:prstGeom>
        </p:spPr>
      </p:pic>
      <p:sp>
        <p:nvSpPr>
          <p:cNvPr id="23" name="正方形/長方形 1"/>
          <p:cNvSpPr>
            <a:spLocks noChangeArrowheads="1"/>
          </p:cNvSpPr>
          <p:nvPr/>
        </p:nvSpPr>
        <p:spPr bwMode="auto">
          <a:xfrm>
            <a:off x="1744627" y="6295174"/>
            <a:ext cx="2293768" cy="243703"/>
          </a:xfrm>
          <a:prstGeom prst="rect">
            <a:avLst/>
          </a:prstGeom>
          <a:noFill/>
          <a:ln w="9525" algn="ctr">
            <a:noFill/>
            <a:round/>
            <a:headEnd/>
            <a:tailEnd/>
          </a:ln>
        </p:spPr>
        <p:txBody>
          <a:bodyPr/>
          <a:lstStyle/>
          <a:p>
            <a:r>
              <a:rPr lang="ja-JP" altLang="en-US" sz="1200" b="1" spc="-150" dirty="0" smtClean="0">
                <a:latin typeface="Meiryo UI" panose="020B0604030504040204" pitchFamily="50" charset="-128"/>
                <a:ea typeface="Meiryo UI" panose="020B0604030504040204" pitchFamily="50" charset="-128"/>
              </a:rPr>
              <a:t>大阪府</a:t>
            </a:r>
            <a:r>
              <a:rPr lang="en-US" altLang="ja-JP" sz="1200" b="1" spc="-150" dirty="0" smtClean="0">
                <a:latin typeface="Meiryo UI" panose="020B0604030504040204" pitchFamily="50" charset="-128"/>
                <a:ea typeface="Meiryo UI" panose="020B0604030504040204" pitchFamily="50" charset="-128"/>
              </a:rPr>
              <a:t>×</a:t>
            </a:r>
            <a:r>
              <a:rPr lang="ja-JP" altLang="en-US" sz="1200" b="1" spc="-150" dirty="0" smtClean="0">
                <a:latin typeface="Meiryo UI" panose="020B0604030504040204" pitchFamily="50" charset="-128"/>
                <a:ea typeface="Meiryo UI" panose="020B0604030504040204" pitchFamily="50" charset="-128"/>
              </a:rPr>
              <a:t>小林製薬㈱作成チラシ▶</a:t>
            </a:r>
            <a:endParaRPr lang="ja-JP" altLang="en-US" sz="1200" spc="-150" dirty="0">
              <a:latin typeface="Meiryo UI" panose="020B0604030504040204" pitchFamily="50" charset="-128"/>
              <a:ea typeface="Meiryo UI" panose="020B0604030504040204" pitchFamily="50" charset="-128"/>
            </a:endParaRPr>
          </a:p>
        </p:txBody>
      </p:sp>
      <p:sp>
        <p:nvSpPr>
          <p:cNvPr id="27" name="角丸四角形 26"/>
          <p:cNvSpPr/>
          <p:nvPr/>
        </p:nvSpPr>
        <p:spPr bwMode="auto">
          <a:xfrm>
            <a:off x="3353094" y="4813843"/>
            <a:ext cx="1003875" cy="204311"/>
          </a:xfrm>
          <a:prstGeom prst="roundRect">
            <a:avLst/>
          </a:prstGeom>
          <a:solidFill>
            <a:srgbClr val="0070C0"/>
          </a:solidFill>
          <a:ln w="25400">
            <a:noFill/>
          </a:ln>
          <a:effectLst/>
        </p:spPr>
        <p:txBody>
          <a:bodyPr wrap="square" lIns="0" tIns="0" rIns="0" bIns="0" anchor="ctr">
            <a:spAutoFit/>
          </a:bodyPr>
          <a:lstStyle/>
          <a:p>
            <a:pPr algn="ctr">
              <a:defRPr/>
            </a:pPr>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2020</a:t>
            </a: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新規</a:t>
            </a:r>
            <a:endPar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角丸四角形 29"/>
          <p:cNvSpPr/>
          <p:nvPr/>
        </p:nvSpPr>
        <p:spPr bwMode="auto">
          <a:xfrm>
            <a:off x="6504039" y="4271238"/>
            <a:ext cx="1003875" cy="204311"/>
          </a:xfrm>
          <a:prstGeom prst="roundRect">
            <a:avLst/>
          </a:prstGeom>
          <a:solidFill>
            <a:srgbClr val="0070C0"/>
          </a:solidFill>
          <a:ln w="25400">
            <a:noFill/>
          </a:ln>
          <a:effectLst/>
        </p:spPr>
        <p:txBody>
          <a:bodyPr wrap="square" lIns="0" tIns="0" rIns="0" bIns="0" anchor="ctr">
            <a:spAutoFit/>
          </a:bodyPr>
          <a:lstStyle/>
          <a:p>
            <a:pPr algn="ctr">
              <a:defRPr/>
            </a:pPr>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2020</a:t>
            </a: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新規</a:t>
            </a:r>
            <a:endPar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角丸四角形 30"/>
          <p:cNvSpPr/>
          <p:nvPr/>
        </p:nvSpPr>
        <p:spPr bwMode="auto">
          <a:xfrm>
            <a:off x="6501180" y="5351246"/>
            <a:ext cx="1003875" cy="204311"/>
          </a:xfrm>
          <a:prstGeom prst="roundRect">
            <a:avLst/>
          </a:prstGeom>
          <a:solidFill>
            <a:srgbClr val="0070C0"/>
          </a:solidFill>
          <a:ln w="25400">
            <a:noFill/>
          </a:ln>
          <a:effectLst/>
        </p:spPr>
        <p:txBody>
          <a:bodyPr wrap="square" lIns="0" tIns="0" rIns="0" bIns="0" anchor="ctr">
            <a:spAutoFit/>
          </a:bodyPr>
          <a:lstStyle/>
          <a:p>
            <a:pPr algn="ctr">
              <a:defRPr/>
            </a:pPr>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2020</a:t>
            </a: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新規</a:t>
            </a:r>
            <a:endPar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角丸四角形 31"/>
          <p:cNvSpPr/>
          <p:nvPr/>
        </p:nvSpPr>
        <p:spPr bwMode="auto">
          <a:xfrm>
            <a:off x="7635997" y="2236801"/>
            <a:ext cx="1003875" cy="204311"/>
          </a:xfrm>
          <a:prstGeom prst="roundRect">
            <a:avLst/>
          </a:prstGeom>
          <a:solidFill>
            <a:srgbClr val="0070C0"/>
          </a:solidFill>
          <a:ln w="25400">
            <a:noFill/>
          </a:ln>
          <a:effectLst/>
        </p:spPr>
        <p:txBody>
          <a:bodyPr wrap="square" lIns="0" tIns="0" rIns="0" bIns="0" anchor="ctr">
            <a:spAutoFit/>
          </a:bodyPr>
          <a:lstStyle/>
          <a:p>
            <a:pPr algn="ctr">
              <a:defRPr/>
            </a:pPr>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2020</a:t>
            </a: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新規</a:t>
            </a:r>
            <a:endPar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67911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a:t>
            </a: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暑さ対策・熱中症予防に関する啓発</a:t>
            </a:r>
            <a:endParaRPr kumimoji="0" lang="ja-JP" altLang="en-US" sz="2400" b="1" strike="sngStrik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6" name="表 15"/>
          <p:cNvGraphicFramePr>
            <a:graphicFrameLocks noGrp="1"/>
          </p:cNvGraphicFramePr>
          <p:nvPr>
            <p:extLst>
              <p:ext uri="{D42A27DB-BD31-4B8C-83A1-F6EECF244321}">
                <p14:modId xmlns:p14="http://schemas.microsoft.com/office/powerpoint/2010/main" val="4029540273"/>
              </p:ext>
            </p:extLst>
          </p:nvPr>
        </p:nvGraphicFramePr>
        <p:xfrm>
          <a:off x="155342" y="1340767"/>
          <a:ext cx="8831835" cy="5374506"/>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394833">
                <a:tc>
                  <a:txBody>
                    <a:bodyP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具体的な取組内容　</a:t>
                      </a:r>
                    </a:p>
                  </a:txBody>
                  <a:tcPr marL="0" marR="0" marT="0" marB="0" anchor="ctr">
                    <a:solidFill>
                      <a:srgbClr val="0070C0"/>
                    </a:solidFill>
                  </a:tcPr>
                </a:tc>
                <a:extLst>
                  <a:ext uri="{0D108BD9-81ED-4DB2-BD59-A6C34878D82A}">
                    <a16:rowId xmlns:a16="http://schemas.microsoft.com/office/drawing/2014/main" val="10000"/>
                  </a:ext>
                </a:extLst>
              </a:tr>
              <a:tr h="4979673">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12" name="正方形/長方形 1"/>
          <p:cNvSpPr>
            <a:spLocks noChangeArrowheads="1"/>
          </p:cNvSpPr>
          <p:nvPr/>
        </p:nvSpPr>
        <p:spPr bwMode="auto">
          <a:xfrm>
            <a:off x="177775" y="2125112"/>
            <a:ext cx="6482457" cy="4590161"/>
          </a:xfrm>
          <a:prstGeom prst="rect">
            <a:avLst/>
          </a:prstGeom>
          <a:noFill/>
          <a:ln w="9525" algn="ctr">
            <a:noFill/>
            <a:round/>
            <a:headEnd/>
            <a:tailEnd/>
          </a:ln>
        </p:spPr>
        <p:txBody>
          <a:bodyPr/>
          <a:lstStyle/>
          <a:p>
            <a:pPr marL="174625" indent="-174625"/>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①熱中症対策に関する通知とポスター配付</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400" dirty="0">
                <a:latin typeface="Meiryo UI" panose="020B0604030504040204" pitchFamily="50" charset="-128"/>
                <a:ea typeface="Meiryo UI" panose="020B0604030504040204" pitchFamily="50" charset="-128"/>
                <a:cs typeface="Meiryo UI" panose="020B0604030504040204" pitchFamily="50" charset="-128"/>
              </a:rPr>
              <a:t>　➡府立学校・市町村教育委員会</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へ</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ポスターは府内私立高等学校へも配付</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②</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学校</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体育活動等事故防止研修会において熱中症対策の講話を実施</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（書面開催）</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研修会の内容をまとめて冊子を作成し、府立学校・市町村立学校・私立学校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400" dirty="0">
                <a:latin typeface="Meiryo UI" panose="020B0604030504040204" pitchFamily="50" charset="-128"/>
                <a:ea typeface="Meiryo UI" panose="020B0604030504040204" pitchFamily="50" charset="-128"/>
                <a:cs typeface="Meiryo UI" panose="020B0604030504040204" pitchFamily="50" charset="-128"/>
              </a:rPr>
              <a:t>　　 の教職員等を対象に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配付</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③空調</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設備整備を計画的に実施し、教育環境を改善</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➡体育館（</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170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校）を令和元年度より５ケ年計画で実施</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400" dirty="0">
                <a:latin typeface="Meiryo UI" panose="020B0604030504040204" pitchFamily="50" charset="-128"/>
                <a:ea typeface="Meiryo UI" panose="020B0604030504040204" pitchFamily="50" charset="-128"/>
                <a:cs typeface="Meiryo UI" panose="020B0604030504040204" pitchFamily="50" charset="-128"/>
              </a:rPr>
              <a:t>　   令和元年度：府立高校</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校に設置</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400" dirty="0">
                <a:latin typeface="Meiryo UI" panose="020B0604030504040204" pitchFamily="50" charset="-128"/>
                <a:ea typeface="Meiryo UI" panose="020B0604030504040204" pitchFamily="50" charset="-128"/>
                <a:cs typeface="Meiryo UI" panose="020B0604030504040204" pitchFamily="50" charset="-128"/>
              </a:rPr>
              <a:t>　　 令和２年度：府立高校</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校（設置予定）、支援学校</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13</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校（設計）</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支援学校（肢体不自由校）特別教室等（</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13</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校）へ計画的に実施</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400" dirty="0">
                <a:latin typeface="Meiryo UI" panose="020B0604030504040204" pitchFamily="50" charset="-128"/>
                <a:ea typeface="Meiryo UI" panose="020B0604030504040204" pitchFamily="50" charset="-128"/>
                <a:cs typeface="Meiryo UI" panose="020B0604030504040204" pitchFamily="50" charset="-128"/>
              </a:rPr>
              <a:t>　　　令和元年度中に</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13</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校全てに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設置</a:t>
            </a:r>
            <a:endParaRPr lang="en-US" altLang="ja-JP" sz="1400" strike="sngStrike"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endParaRPr lang="en-US" altLang="ja-JP" sz="1400" strike="sngStrike"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④「</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熱中症予防のための運動指針」啓発ポスターのホームページ</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掲載</a:t>
            </a:r>
            <a:endParaRPr lang="en-US" altLang="ja-JP" sz="1400" b="1" strike="sngStrike"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spc="-150" dirty="0">
                <a:latin typeface="Meiryo UI" panose="020B0604030504040204" pitchFamily="50" charset="-128"/>
                <a:ea typeface="Meiryo UI" panose="020B0604030504040204" pitchFamily="50" charset="-128"/>
                <a:cs typeface="Meiryo UI" panose="020B0604030504040204" pitchFamily="50" charset="-128"/>
              </a:rPr>
              <a:t>➡全府立学校に配備している暑さ指数計を活用した「熱中症予防のための運動指針」</a:t>
            </a:r>
            <a:endParaRPr lang="en-US" altLang="ja-JP" sz="1400" spc="-15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400" spc="-150" dirty="0">
                <a:latin typeface="Meiryo UI" panose="020B0604030504040204" pitchFamily="50" charset="-128"/>
                <a:ea typeface="Meiryo UI" panose="020B0604030504040204" pitchFamily="50" charset="-128"/>
                <a:cs typeface="Meiryo UI" panose="020B0604030504040204" pitchFamily="50" charset="-128"/>
              </a:rPr>
              <a:t>　　　啓発ポスターを府ホームページに掲載</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1"/>
          <p:cNvSpPr>
            <a:spLocks noChangeArrowheads="1"/>
          </p:cNvSpPr>
          <p:nvPr/>
        </p:nvSpPr>
        <p:spPr bwMode="auto">
          <a:xfrm>
            <a:off x="204218" y="1852223"/>
            <a:ext cx="3308093" cy="366741"/>
          </a:xfrm>
          <a:prstGeom prst="rect">
            <a:avLst/>
          </a:prstGeom>
          <a:noFill/>
          <a:ln w="9525" algn="ctr">
            <a:noFill/>
            <a:round/>
            <a:headEnd/>
            <a:tailEnd/>
          </a:ln>
        </p:spPr>
        <p:txBody>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＜学校現場等における熱中症対策＞</a:t>
            </a:r>
          </a:p>
          <a:p>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1" name="グループ化 40"/>
          <p:cNvGrpSpPr/>
          <p:nvPr/>
        </p:nvGrpSpPr>
        <p:grpSpPr>
          <a:xfrm>
            <a:off x="1747876" y="536138"/>
            <a:ext cx="7246362" cy="657827"/>
            <a:chOff x="3075868" y="2420887"/>
            <a:chExt cx="3566983" cy="890838"/>
          </a:xfrm>
        </p:grpSpPr>
        <p:sp>
          <p:nvSpPr>
            <p:cNvPr id="42" name="角丸四角形 41"/>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3075868" y="2619882"/>
              <a:ext cx="3566983" cy="541834"/>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学校現場等における熱中症の注意喚起・啓発 </a:t>
              </a:r>
            </a:p>
          </p:txBody>
        </p:sp>
      </p:grpSp>
      <p:sp>
        <p:nvSpPr>
          <p:cNvPr id="44" name="角丸四角形 43"/>
          <p:cNvSpPr/>
          <p:nvPr/>
        </p:nvSpPr>
        <p:spPr>
          <a:xfrm>
            <a:off x="179512" y="54883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取組⑨</a:t>
            </a:r>
          </a:p>
        </p:txBody>
      </p:sp>
      <p:sp>
        <p:nvSpPr>
          <p:cNvPr id="45" name="正方形/長方形 1"/>
          <p:cNvSpPr>
            <a:spLocks noChangeArrowheads="1"/>
          </p:cNvSpPr>
          <p:nvPr/>
        </p:nvSpPr>
        <p:spPr bwMode="auto">
          <a:xfrm>
            <a:off x="7994949" y="877829"/>
            <a:ext cx="1152128" cy="349284"/>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（教育庁）</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6082743" y="5292209"/>
            <a:ext cx="1041009" cy="10382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図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7371930" y="5292200"/>
            <a:ext cx="1032253" cy="10295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2" name="正方形/長方形 1"/>
          <p:cNvSpPr>
            <a:spLocks noChangeArrowheads="1"/>
          </p:cNvSpPr>
          <p:nvPr/>
        </p:nvSpPr>
        <p:spPr bwMode="auto">
          <a:xfrm>
            <a:off x="5814216" y="6361954"/>
            <a:ext cx="2870999" cy="353319"/>
          </a:xfrm>
          <a:prstGeom prst="rect">
            <a:avLst/>
          </a:prstGeom>
          <a:noFill/>
          <a:ln w="9525" algn="ctr">
            <a:noFill/>
            <a:round/>
            <a:headEnd/>
            <a:tailEnd/>
          </a:ln>
        </p:spPr>
        <p:txBody>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全府立学校に</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配備している暑さ</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指数計</a:t>
            </a:r>
          </a:p>
        </p:txBody>
      </p:sp>
      <p:sp>
        <p:nvSpPr>
          <p:cNvPr id="26"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200" b="1" dirty="0" smtClean="0">
                <a:latin typeface="Meiryo UI" panose="020B0604030504040204" pitchFamily="50" charset="-128"/>
                <a:ea typeface="Meiryo UI" panose="020B0604030504040204" pitchFamily="50" charset="-128"/>
              </a:rPr>
              <a:t>11</a:t>
            </a:r>
            <a:endParaRPr lang="ja-JP" altLang="en-US" sz="2200" b="1" dirty="0">
              <a:latin typeface="Meiryo UI" panose="020B0604030504040204" pitchFamily="50" charset="-128"/>
              <a:ea typeface="Meiryo UI" panose="020B0604030504040204" pitchFamily="50" charset="-128"/>
            </a:endParaRPr>
          </a:p>
        </p:txBody>
      </p:sp>
      <p:pic>
        <p:nvPicPr>
          <p:cNvPr id="29" name="図 2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49378" y="1853368"/>
            <a:ext cx="2514201" cy="3159808"/>
          </a:xfrm>
          <a:prstGeom prst="rect">
            <a:avLst/>
          </a:prstGeom>
        </p:spPr>
      </p:pic>
      <p:sp>
        <p:nvSpPr>
          <p:cNvPr id="20" name="フローチャート: 代替処理 19"/>
          <p:cNvSpPr/>
          <p:nvPr/>
        </p:nvSpPr>
        <p:spPr>
          <a:xfrm>
            <a:off x="548932" y="4873675"/>
            <a:ext cx="4761334" cy="427533"/>
          </a:xfrm>
          <a:prstGeom prst="flowChartAlternateProcess">
            <a:avLst/>
          </a:prstGeom>
          <a:solidFill>
            <a:schemeClr val="tx2">
              <a:lumMod val="20000"/>
              <a:lumOff val="80000"/>
            </a:schemeClr>
          </a:solidFill>
          <a:ln>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工事概要</a:t>
            </a:r>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体育館に空調設備と空気搬送ファンを組み合わせたスポット方式の空調設備を設置</a:t>
            </a:r>
            <a:r>
              <a:rPr lang="ja-JP" altLang="en-US" sz="1200" dirty="0" smtClean="0">
                <a:solidFill>
                  <a:schemeClr val="tx1"/>
                </a:solidFill>
                <a:latin typeface="Meiryo UI" panose="020B0604030504040204" pitchFamily="50" charset="-128"/>
                <a:ea typeface="Meiryo UI" panose="020B0604030504040204" pitchFamily="50" charset="-128"/>
              </a:rPr>
              <a:t>する</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8" name="正方形/長方形 1"/>
          <p:cNvSpPr>
            <a:spLocks noChangeArrowheads="1"/>
          </p:cNvSpPr>
          <p:nvPr/>
        </p:nvSpPr>
        <p:spPr bwMode="auto">
          <a:xfrm>
            <a:off x="6309513" y="4941168"/>
            <a:ext cx="2870999" cy="353319"/>
          </a:xfrm>
          <a:prstGeom prst="rect">
            <a:avLst/>
          </a:prstGeom>
          <a:noFill/>
          <a:ln w="9525" algn="ctr">
            <a:noFill/>
            <a:round/>
            <a:headEnd/>
            <a:tailEnd/>
          </a:ln>
        </p:spPr>
        <p:txBody>
          <a:bodyP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▲啓発ポスター</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04724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（２）クールスポットの創出・活用促進</a:t>
            </a:r>
          </a:p>
        </p:txBody>
      </p:sp>
      <p:graphicFrame>
        <p:nvGraphicFramePr>
          <p:cNvPr id="16" name="表 15"/>
          <p:cNvGraphicFramePr>
            <a:graphicFrameLocks noGrp="1"/>
          </p:cNvGraphicFramePr>
          <p:nvPr>
            <p:extLst>
              <p:ext uri="{D42A27DB-BD31-4B8C-83A1-F6EECF244321}">
                <p14:modId xmlns:p14="http://schemas.microsoft.com/office/powerpoint/2010/main" val="1301415029"/>
              </p:ext>
            </p:extLst>
          </p:nvPr>
        </p:nvGraphicFramePr>
        <p:xfrm>
          <a:off x="155342" y="1329405"/>
          <a:ext cx="8831835" cy="5125985"/>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488841">
                <a:tc>
                  <a:txBody>
                    <a:bodyP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具体的な取組内容</a:t>
                      </a:r>
                    </a:p>
                  </a:txBody>
                  <a:tcPr marL="0" marR="0" marT="0" marB="0" anchor="ctr">
                    <a:solidFill>
                      <a:srgbClr val="0070C0"/>
                    </a:solidFill>
                  </a:tcPr>
                </a:tc>
                <a:extLst>
                  <a:ext uri="{0D108BD9-81ED-4DB2-BD59-A6C34878D82A}">
                    <a16:rowId xmlns:a16="http://schemas.microsoft.com/office/drawing/2014/main" val="10000"/>
                  </a:ext>
                </a:extLst>
              </a:tr>
              <a:tr h="4637144">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grpSp>
        <p:nvGrpSpPr>
          <p:cNvPr id="41" name="グループ化 40"/>
          <p:cNvGrpSpPr/>
          <p:nvPr/>
        </p:nvGrpSpPr>
        <p:grpSpPr>
          <a:xfrm>
            <a:off x="1819884" y="536135"/>
            <a:ext cx="7274602" cy="657826"/>
            <a:chOff x="3075868" y="2420887"/>
            <a:chExt cx="3580884" cy="890838"/>
          </a:xfrm>
        </p:grpSpPr>
        <p:sp>
          <p:nvSpPr>
            <p:cNvPr id="42" name="角丸四角形 41"/>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3089769" y="2632904"/>
              <a:ext cx="3566983" cy="541835"/>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クールスポットモデル拠点推進事業</a:t>
              </a:r>
            </a:p>
          </p:txBody>
        </p:sp>
      </p:grpSp>
      <p:sp>
        <p:nvSpPr>
          <p:cNvPr id="44" name="角丸四角形 43"/>
          <p:cNvSpPr/>
          <p:nvPr/>
        </p:nvSpPr>
        <p:spPr>
          <a:xfrm>
            <a:off x="251520" y="54883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取組①</a:t>
            </a:r>
          </a:p>
        </p:txBody>
      </p:sp>
      <p:sp>
        <p:nvSpPr>
          <p:cNvPr id="112" name="正方形/長方形 1"/>
          <p:cNvSpPr>
            <a:spLocks noChangeArrowheads="1"/>
          </p:cNvSpPr>
          <p:nvPr/>
        </p:nvSpPr>
        <p:spPr bwMode="auto">
          <a:xfrm>
            <a:off x="7380312" y="890328"/>
            <a:ext cx="1944216" cy="349284"/>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（環境農林水産部）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7" name="object 41"/>
          <p:cNvSpPr/>
          <p:nvPr/>
        </p:nvSpPr>
        <p:spPr>
          <a:xfrm>
            <a:off x="4537278" y="5629347"/>
            <a:ext cx="1136251" cy="553998"/>
          </a:xfrm>
          <a:custGeom>
            <a:avLst/>
            <a:gdLst/>
            <a:ahLst/>
            <a:cxnLst/>
            <a:rect l="l" t="t" r="r" b="b"/>
            <a:pathLst>
              <a:path w="4608195" h="792480">
                <a:moveTo>
                  <a:pt x="4500016" y="0"/>
                </a:moveTo>
                <a:lnTo>
                  <a:pt x="108000" y="0"/>
                </a:lnTo>
                <a:lnTo>
                  <a:pt x="65965" y="8486"/>
                </a:lnTo>
                <a:lnTo>
                  <a:pt x="31635" y="31630"/>
                </a:lnTo>
                <a:lnTo>
                  <a:pt x="8488" y="65960"/>
                </a:lnTo>
                <a:lnTo>
                  <a:pt x="0" y="108000"/>
                </a:lnTo>
                <a:lnTo>
                  <a:pt x="0" y="683996"/>
                </a:lnTo>
                <a:lnTo>
                  <a:pt x="8488" y="726032"/>
                </a:lnTo>
                <a:lnTo>
                  <a:pt x="31635" y="760361"/>
                </a:lnTo>
                <a:lnTo>
                  <a:pt x="65965" y="783509"/>
                </a:lnTo>
                <a:lnTo>
                  <a:pt x="108000" y="791997"/>
                </a:lnTo>
                <a:lnTo>
                  <a:pt x="4500016" y="791997"/>
                </a:lnTo>
                <a:lnTo>
                  <a:pt x="4542046" y="783509"/>
                </a:lnTo>
                <a:lnTo>
                  <a:pt x="4576376" y="760361"/>
                </a:lnTo>
                <a:lnTo>
                  <a:pt x="4599527" y="726032"/>
                </a:lnTo>
                <a:lnTo>
                  <a:pt x="4608017" y="683996"/>
                </a:lnTo>
                <a:lnTo>
                  <a:pt x="4608017" y="108000"/>
                </a:lnTo>
                <a:lnTo>
                  <a:pt x="4599527" y="65960"/>
                </a:lnTo>
                <a:lnTo>
                  <a:pt x="4576376" y="31630"/>
                </a:lnTo>
                <a:lnTo>
                  <a:pt x="4542046" y="8486"/>
                </a:lnTo>
                <a:lnTo>
                  <a:pt x="4500016" y="0"/>
                </a:lnTo>
                <a:close/>
              </a:path>
            </a:pathLst>
          </a:custGeom>
          <a:solidFill>
            <a:srgbClr val="00A0E9"/>
          </a:solidFill>
        </p:spPr>
        <p:txBody>
          <a:bodyPr wrap="square" lIns="0" tIns="0" rIns="0" bIns="0" rtlCol="0" anchor="ctr" anchorCtr="0">
            <a:spAutoFit/>
          </a:bodyPr>
          <a:lstStyle/>
          <a:p>
            <a:pPr marL="12700" marR="5080" indent="88900" algn="ct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地上部</a:t>
            </a:r>
            <a:endPar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marL="12700" marR="5080" indent="88900" algn="ct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緑化</a:t>
            </a:r>
            <a:endParaRPr sz="1400" dirty="0">
              <a:solidFill>
                <a:schemeClr val="bg1"/>
              </a:solidFill>
            </a:endParaRPr>
          </a:p>
        </p:txBody>
      </p:sp>
      <p:sp>
        <p:nvSpPr>
          <p:cNvPr id="102" name="object 41"/>
          <p:cNvSpPr/>
          <p:nvPr/>
        </p:nvSpPr>
        <p:spPr>
          <a:xfrm>
            <a:off x="3419872" y="3091026"/>
            <a:ext cx="1013179" cy="553998"/>
          </a:xfrm>
          <a:custGeom>
            <a:avLst/>
            <a:gdLst/>
            <a:ahLst/>
            <a:cxnLst/>
            <a:rect l="l" t="t" r="r" b="b"/>
            <a:pathLst>
              <a:path w="4608195" h="792480">
                <a:moveTo>
                  <a:pt x="4500016" y="0"/>
                </a:moveTo>
                <a:lnTo>
                  <a:pt x="108000" y="0"/>
                </a:lnTo>
                <a:lnTo>
                  <a:pt x="65965" y="8486"/>
                </a:lnTo>
                <a:lnTo>
                  <a:pt x="31635" y="31630"/>
                </a:lnTo>
                <a:lnTo>
                  <a:pt x="8488" y="65960"/>
                </a:lnTo>
                <a:lnTo>
                  <a:pt x="0" y="108000"/>
                </a:lnTo>
                <a:lnTo>
                  <a:pt x="0" y="683996"/>
                </a:lnTo>
                <a:lnTo>
                  <a:pt x="8488" y="726032"/>
                </a:lnTo>
                <a:lnTo>
                  <a:pt x="31635" y="760361"/>
                </a:lnTo>
                <a:lnTo>
                  <a:pt x="65965" y="783509"/>
                </a:lnTo>
                <a:lnTo>
                  <a:pt x="108000" y="791997"/>
                </a:lnTo>
                <a:lnTo>
                  <a:pt x="4500016" y="791997"/>
                </a:lnTo>
                <a:lnTo>
                  <a:pt x="4542046" y="783509"/>
                </a:lnTo>
                <a:lnTo>
                  <a:pt x="4576376" y="760361"/>
                </a:lnTo>
                <a:lnTo>
                  <a:pt x="4599527" y="726032"/>
                </a:lnTo>
                <a:lnTo>
                  <a:pt x="4608017" y="683996"/>
                </a:lnTo>
                <a:lnTo>
                  <a:pt x="4608017" y="108000"/>
                </a:lnTo>
                <a:lnTo>
                  <a:pt x="4599527" y="65960"/>
                </a:lnTo>
                <a:lnTo>
                  <a:pt x="4576376" y="31630"/>
                </a:lnTo>
                <a:lnTo>
                  <a:pt x="4542046" y="8486"/>
                </a:lnTo>
                <a:lnTo>
                  <a:pt x="4500016" y="0"/>
                </a:lnTo>
                <a:close/>
              </a:path>
            </a:pathLst>
          </a:custGeom>
          <a:solidFill>
            <a:srgbClr val="00A0E9"/>
          </a:solidFill>
        </p:spPr>
        <p:txBody>
          <a:bodyPr wrap="square" lIns="0" tIns="0" rIns="0" bIns="0" rtlCol="0" anchor="ctr" anchorCtr="0">
            <a:spAutoFit/>
          </a:bodyPr>
          <a:lstStyle/>
          <a:p>
            <a:pPr marL="12700" marR="5080" indent="88900" algn="ct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ミスト</a:t>
            </a:r>
            <a:endPar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marL="12700" marR="5080" indent="88900" algn="ct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発生器</a:t>
            </a:r>
            <a:endParaRPr sz="1400" dirty="0">
              <a:solidFill>
                <a:schemeClr val="bg1"/>
              </a:solidFill>
            </a:endParaRPr>
          </a:p>
        </p:txBody>
      </p:sp>
      <p:sp>
        <p:nvSpPr>
          <p:cNvPr id="93" name="object 41"/>
          <p:cNvSpPr/>
          <p:nvPr/>
        </p:nvSpPr>
        <p:spPr>
          <a:xfrm>
            <a:off x="7667490" y="3755411"/>
            <a:ext cx="1164551" cy="268087"/>
          </a:xfrm>
          <a:custGeom>
            <a:avLst/>
            <a:gdLst/>
            <a:ahLst/>
            <a:cxnLst/>
            <a:rect l="l" t="t" r="r" b="b"/>
            <a:pathLst>
              <a:path w="4608195" h="792480">
                <a:moveTo>
                  <a:pt x="4500016" y="0"/>
                </a:moveTo>
                <a:lnTo>
                  <a:pt x="108000" y="0"/>
                </a:lnTo>
                <a:lnTo>
                  <a:pt x="65965" y="8486"/>
                </a:lnTo>
                <a:lnTo>
                  <a:pt x="31635" y="31630"/>
                </a:lnTo>
                <a:lnTo>
                  <a:pt x="8488" y="65960"/>
                </a:lnTo>
                <a:lnTo>
                  <a:pt x="0" y="108000"/>
                </a:lnTo>
                <a:lnTo>
                  <a:pt x="0" y="683996"/>
                </a:lnTo>
                <a:lnTo>
                  <a:pt x="8488" y="726032"/>
                </a:lnTo>
                <a:lnTo>
                  <a:pt x="31635" y="760361"/>
                </a:lnTo>
                <a:lnTo>
                  <a:pt x="65965" y="783509"/>
                </a:lnTo>
                <a:lnTo>
                  <a:pt x="108000" y="791997"/>
                </a:lnTo>
                <a:lnTo>
                  <a:pt x="4500016" y="791997"/>
                </a:lnTo>
                <a:lnTo>
                  <a:pt x="4542046" y="783509"/>
                </a:lnTo>
                <a:lnTo>
                  <a:pt x="4576376" y="760361"/>
                </a:lnTo>
                <a:lnTo>
                  <a:pt x="4599527" y="726032"/>
                </a:lnTo>
                <a:lnTo>
                  <a:pt x="4608017" y="683996"/>
                </a:lnTo>
                <a:lnTo>
                  <a:pt x="4608017" y="108000"/>
                </a:lnTo>
                <a:lnTo>
                  <a:pt x="4599527" y="65960"/>
                </a:lnTo>
                <a:lnTo>
                  <a:pt x="4576376" y="31630"/>
                </a:lnTo>
                <a:lnTo>
                  <a:pt x="4542046" y="8486"/>
                </a:lnTo>
                <a:lnTo>
                  <a:pt x="4500016" y="0"/>
                </a:lnTo>
                <a:close/>
              </a:path>
            </a:pathLst>
          </a:custGeom>
          <a:solidFill>
            <a:srgbClr val="00A0E9"/>
          </a:solidFill>
        </p:spPr>
        <p:txBody>
          <a:bodyPr wrap="square" lIns="0" tIns="0" rIns="0" bIns="0" rtlCol="0" anchor="ctr" anchorCtr="0">
            <a:spAutoFit/>
          </a:bodyPr>
          <a:lstStyle/>
          <a:p>
            <a:pPr marL="12700" marR="5080" indent="88900" algn="ctr">
              <a:lnSpc>
                <a:spcPct val="107200"/>
              </a:lnSpc>
            </a:pP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日除け</a:t>
            </a:r>
            <a:endParaRPr sz="1400" dirty="0">
              <a:solidFill>
                <a:schemeClr val="bg1"/>
              </a:solidFill>
            </a:endParaRPr>
          </a:p>
        </p:txBody>
      </p:sp>
      <p:sp>
        <p:nvSpPr>
          <p:cNvPr id="38" name="角丸四角形 37"/>
          <p:cNvSpPr/>
          <p:nvPr/>
        </p:nvSpPr>
        <p:spPr>
          <a:xfrm>
            <a:off x="767898" y="6298130"/>
            <a:ext cx="7527465" cy="427840"/>
          </a:xfrm>
          <a:prstGeom prst="roundRect">
            <a:avLst/>
          </a:prstGeom>
          <a:solidFill>
            <a:srgbClr val="FFFF00"/>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ja-JP" sz="2000" b="1" dirty="0" smtClean="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10</a:t>
            </a:r>
            <a:r>
              <a:rPr lang="ja-JP" altLang="en-US" sz="2000" b="1" dirty="0" smtClean="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件のクールスポットを活用し、屋外での</a:t>
            </a:r>
            <a:r>
              <a:rPr lang="ja-JP" altLang="en-US" sz="2000" b="1" dirty="0" smtClean="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涼む習慣</a:t>
            </a:r>
            <a:r>
              <a:rPr lang="ja-JP" altLang="en-US" sz="2000" b="1" dirty="0" smtClean="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を促進</a:t>
            </a:r>
            <a:endParaRPr lang="ja-JP" altLang="ja-JP" sz="20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39" name="テキスト ボックス 38"/>
          <p:cNvSpPr txBox="1"/>
          <p:nvPr/>
        </p:nvSpPr>
        <p:spPr>
          <a:xfrm>
            <a:off x="179512" y="1844824"/>
            <a:ext cx="8614055" cy="1107996"/>
          </a:xfrm>
          <a:prstGeom prst="rect">
            <a:avLst/>
          </a:prstGeom>
          <a:noFill/>
        </p:spPr>
        <p:txBody>
          <a:bodyPr wrap="square" rtlCol="0">
            <a:spAutoFit/>
          </a:bodyPr>
          <a:lstStyle/>
          <a:p>
            <a:r>
              <a:rPr kumimoji="1" lang="ja-JP" altLang="en-US" sz="1100" b="1">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100" b="1">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100" b="1">
                <a:latin typeface="Meiryo UI" panose="020B0604030504040204" pitchFamily="50" charset="-128"/>
                <a:ea typeface="Meiryo UI" panose="020B0604030504040204" pitchFamily="50" charset="-128"/>
                <a:cs typeface="Meiryo UI" panose="020B0604030504040204" pitchFamily="50" charset="-128"/>
              </a:rPr>
              <a:t>年度整備：</a:t>
            </a:r>
            <a:r>
              <a:rPr kumimoji="1" lang="en-US" altLang="ja-JP" sz="1100" b="1">
                <a:latin typeface="Meiryo UI" panose="020B0604030504040204" pitchFamily="50" charset="-128"/>
                <a:ea typeface="Meiryo UI" panose="020B0604030504040204" pitchFamily="50" charset="-128"/>
                <a:cs typeface="Meiryo UI" panose="020B0604030504040204" pitchFamily="50" charset="-128"/>
              </a:rPr>
              <a:t>SENRITO</a:t>
            </a:r>
            <a:r>
              <a:rPr kumimoji="1" lang="ja-JP" altLang="en-US" sz="1100" b="1">
                <a:latin typeface="Meiryo UI" panose="020B0604030504040204" pitchFamily="50" charset="-128"/>
                <a:ea typeface="Meiryo UI" panose="020B0604030504040204" pitchFamily="50" charset="-128"/>
                <a:cs typeface="Meiryo UI" panose="020B0604030504040204" pitchFamily="50" charset="-128"/>
              </a:rPr>
              <a:t>よみうり（</a:t>
            </a:r>
            <a:r>
              <a:rPr lang="ja-JP" altLang="en-US" sz="1100" b="1">
                <a:latin typeface="Meiryo UI" panose="020B0604030504040204" pitchFamily="50" charset="-128"/>
                <a:ea typeface="Meiryo UI" panose="020B0604030504040204" pitchFamily="50" charset="-128"/>
                <a:cs typeface="Meiryo UI" panose="020B0604030504040204" pitchFamily="50" charset="-128"/>
              </a:rPr>
              <a:t>豊中</a:t>
            </a:r>
            <a:r>
              <a:rPr kumimoji="1" lang="ja-JP" altLang="en-US" sz="1100" b="1">
                <a:latin typeface="Meiryo UI" panose="020B0604030504040204" pitchFamily="50" charset="-128"/>
                <a:ea typeface="Meiryo UI" panose="020B0604030504040204" pitchFamily="50" charset="-128"/>
                <a:cs typeface="Meiryo UI" panose="020B0604030504040204" pitchFamily="50" charset="-128"/>
              </a:rPr>
              <a:t>市）、あべのキューズモール（大阪市阿倍野区）</a:t>
            </a:r>
            <a:endParaRPr kumimoji="1" lang="en-US" altLang="ja-JP" sz="1100" b="1">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b="1">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100" b="1">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100" b="1">
                <a:latin typeface="Meiryo UI" panose="020B0604030504040204" pitchFamily="50" charset="-128"/>
                <a:ea typeface="Meiryo UI" panose="020B0604030504040204" pitchFamily="50" charset="-128"/>
                <a:cs typeface="Meiryo UI" panose="020B0604030504040204" pitchFamily="50" charset="-128"/>
              </a:rPr>
              <a:t>年度整備：難波センター街商店街（大阪市中央区）</a:t>
            </a:r>
            <a:endParaRPr kumimoji="1" lang="en-US" altLang="ja-JP" sz="1100" b="1">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a:latin typeface="Meiryo UI" panose="020B0604030504040204" pitchFamily="50" charset="-128"/>
                <a:ea typeface="Meiryo UI" panose="020B0604030504040204" pitchFamily="50" charset="-128"/>
                <a:cs typeface="Meiryo UI" panose="020B0604030504040204" pitchFamily="50" charset="-128"/>
              </a:rPr>
              <a:t>平成</a:t>
            </a:r>
            <a:r>
              <a:rPr lang="en-US" altLang="ja-JP" sz="1100" b="1">
                <a:latin typeface="Meiryo UI" panose="020B0604030504040204" pitchFamily="50" charset="-128"/>
                <a:ea typeface="Meiryo UI" panose="020B0604030504040204" pitchFamily="50" charset="-128"/>
                <a:cs typeface="Meiryo UI" panose="020B0604030504040204" pitchFamily="50" charset="-128"/>
              </a:rPr>
              <a:t>30</a:t>
            </a:r>
            <a:r>
              <a:rPr lang="ja-JP" altLang="en-US" sz="1100" b="1">
                <a:latin typeface="Meiryo UI" panose="020B0604030504040204" pitchFamily="50" charset="-128"/>
                <a:ea typeface="Meiryo UI" panose="020B0604030504040204" pitchFamily="50" charset="-128"/>
                <a:cs typeface="Meiryo UI" panose="020B0604030504040204" pitchFamily="50" charset="-128"/>
              </a:rPr>
              <a:t>年度整備：大阪経済大学（大阪市東淀川区）</a:t>
            </a:r>
            <a:endParaRPr lang="en-US" altLang="ja-JP" sz="1100" b="1">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b="1">
                <a:latin typeface="Meiryo UI" panose="020B0604030504040204" pitchFamily="50" charset="-128"/>
                <a:ea typeface="Meiryo UI" panose="020B0604030504040204" pitchFamily="50" charset="-128"/>
                <a:cs typeface="Meiryo UI" panose="020B0604030504040204" pitchFamily="50" charset="-128"/>
              </a:rPr>
              <a:t>令和元年度整備 ：新宿ごちそうビル（大阪市阿倍野区）、大阪モノレール万博記念公園駅（吹田市）、みくにん広場（堺市）、</a:t>
            </a:r>
            <a:endParaRPr kumimoji="1" lang="en-US" altLang="ja-JP" sz="1100" b="1">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1">
                <a:latin typeface="Meiryo UI" panose="020B0604030504040204" pitchFamily="50" charset="-128"/>
                <a:ea typeface="Meiryo UI" panose="020B0604030504040204" pitchFamily="50" charset="-128"/>
                <a:cs typeface="Meiryo UI" panose="020B0604030504040204" pitchFamily="50" charset="-128"/>
              </a:rPr>
              <a:t>市立東市民体育館芝生広場（茨木市）、粉浜本通商店街（大阪市住之江区）、パナソニックミュージアム（門真市）</a:t>
            </a:r>
            <a:endParaRPr kumimoji="1" lang="en-US" altLang="ja-JP" sz="1100" b="1">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a:latin typeface="Meiryo UI" panose="020B0604030504040204" pitchFamily="50" charset="-128"/>
                <a:ea typeface="Meiryo UI" panose="020B0604030504040204" pitchFamily="50" charset="-128"/>
                <a:cs typeface="Meiryo UI" panose="020B0604030504040204" pitchFamily="50" charset="-128"/>
              </a:rPr>
              <a:t>→合計</a:t>
            </a:r>
            <a:r>
              <a:rPr lang="en-US" altLang="ja-JP" sz="1100" b="1">
                <a:latin typeface="Meiryo UI" panose="020B0604030504040204" pitchFamily="50" charset="-128"/>
                <a:ea typeface="Meiryo UI" panose="020B0604030504040204" pitchFamily="50" charset="-128"/>
                <a:cs typeface="Meiryo UI" panose="020B0604030504040204" pitchFamily="50" charset="-128"/>
              </a:rPr>
              <a:t>10</a:t>
            </a:r>
            <a:r>
              <a:rPr lang="ja-JP" altLang="en-US" sz="1100" b="1">
                <a:latin typeface="Meiryo UI" panose="020B0604030504040204" pitchFamily="50" charset="-128"/>
                <a:ea typeface="Meiryo UI" panose="020B0604030504040204" pitchFamily="50" charset="-128"/>
                <a:cs typeface="Meiryo UI" panose="020B0604030504040204" pitchFamily="50" charset="-128"/>
              </a:rPr>
              <a:t>件採択</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200" b="1" dirty="0">
                <a:latin typeface="Meiryo UI" panose="020B0604030504040204" pitchFamily="50" charset="-128"/>
                <a:ea typeface="Meiryo UI" panose="020B0604030504040204" pitchFamily="50" charset="-128"/>
              </a:rPr>
              <a:t>12</a:t>
            </a:r>
            <a:endParaRPr lang="en-US" altLang="ja-JP" sz="2200" b="1" dirty="0" smtClean="0">
              <a:latin typeface="Meiryo UI" panose="020B0604030504040204" pitchFamily="50" charset="-128"/>
              <a:ea typeface="Meiryo UI" panose="020B0604030504040204" pitchFamily="50" charset="-128"/>
            </a:endParaRPr>
          </a:p>
        </p:txBody>
      </p:sp>
      <p:pic>
        <p:nvPicPr>
          <p:cNvPr id="5" name="図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2626" y="3058991"/>
            <a:ext cx="2969805" cy="1882177"/>
          </a:xfrm>
          <a:prstGeom prst="rect">
            <a:avLst/>
          </a:prstGeom>
        </p:spPr>
      </p:pic>
      <p:pic>
        <p:nvPicPr>
          <p:cNvPr id="7" name="図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591508" y="4336264"/>
            <a:ext cx="2841695" cy="1860353"/>
          </a:xfrm>
          <a:prstGeom prst="rect">
            <a:avLst/>
          </a:prstGeom>
        </p:spPr>
      </p:pic>
      <p:pic>
        <p:nvPicPr>
          <p:cNvPr id="8" name="図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07140" y="3109382"/>
            <a:ext cx="2950106" cy="1947144"/>
          </a:xfrm>
          <a:prstGeom prst="rect">
            <a:avLst/>
          </a:prstGeom>
        </p:spPr>
      </p:pic>
      <p:pic>
        <p:nvPicPr>
          <p:cNvPr id="9" name="図 8"/>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975045" y="4228147"/>
            <a:ext cx="2909452" cy="1982276"/>
          </a:xfrm>
          <a:prstGeom prst="rect">
            <a:avLst/>
          </a:prstGeom>
        </p:spPr>
      </p:pic>
      <p:sp>
        <p:nvSpPr>
          <p:cNvPr id="101" name="object 57"/>
          <p:cNvSpPr/>
          <p:nvPr/>
        </p:nvSpPr>
        <p:spPr>
          <a:xfrm rot="14056271">
            <a:off x="4591781" y="3005839"/>
            <a:ext cx="307542" cy="593034"/>
          </a:xfrm>
          <a:custGeom>
            <a:avLst/>
            <a:gdLst/>
            <a:ahLst/>
            <a:cxnLst/>
            <a:rect l="l" t="t" r="r" b="b"/>
            <a:pathLst>
              <a:path w="347344" h="575944">
                <a:moveTo>
                  <a:pt x="0" y="575729"/>
                </a:moveTo>
                <a:lnTo>
                  <a:pt x="347129" y="0"/>
                </a:lnTo>
              </a:path>
            </a:pathLst>
          </a:custGeom>
          <a:ln w="76200">
            <a:solidFill>
              <a:srgbClr val="00A0E9"/>
            </a:solidFill>
          </a:ln>
        </p:spPr>
        <p:txBody>
          <a:bodyPr wrap="square" lIns="0" tIns="0" rIns="0" bIns="0" rtlCol="0"/>
          <a:lstStyle/>
          <a:p>
            <a:endParaRPr/>
          </a:p>
        </p:txBody>
      </p:sp>
      <p:sp>
        <p:nvSpPr>
          <p:cNvPr id="100" name="object 9"/>
          <p:cNvSpPr/>
          <p:nvPr/>
        </p:nvSpPr>
        <p:spPr>
          <a:xfrm>
            <a:off x="5032172" y="3068960"/>
            <a:ext cx="288000" cy="288000"/>
          </a:xfrm>
          <a:custGeom>
            <a:avLst/>
            <a:gdLst/>
            <a:ahLst/>
            <a:cxnLst/>
            <a:rect l="l" t="t" r="r" b="b"/>
            <a:pathLst>
              <a:path w="144144" h="144144">
                <a:moveTo>
                  <a:pt x="71996" y="0"/>
                </a:moveTo>
                <a:lnTo>
                  <a:pt x="43976" y="5657"/>
                </a:lnTo>
                <a:lnTo>
                  <a:pt x="21091" y="21085"/>
                </a:lnTo>
                <a:lnTo>
                  <a:pt x="5659" y="43966"/>
                </a:lnTo>
                <a:lnTo>
                  <a:pt x="0" y="71983"/>
                </a:lnTo>
                <a:lnTo>
                  <a:pt x="5659" y="100000"/>
                </a:lnTo>
                <a:lnTo>
                  <a:pt x="21091" y="122882"/>
                </a:lnTo>
                <a:lnTo>
                  <a:pt x="43976" y="138309"/>
                </a:lnTo>
                <a:lnTo>
                  <a:pt x="71996" y="143967"/>
                </a:lnTo>
                <a:lnTo>
                  <a:pt x="100015" y="138309"/>
                </a:lnTo>
                <a:lnTo>
                  <a:pt x="122901" y="122882"/>
                </a:lnTo>
                <a:lnTo>
                  <a:pt x="138333" y="100000"/>
                </a:lnTo>
                <a:lnTo>
                  <a:pt x="143992" y="71983"/>
                </a:lnTo>
                <a:lnTo>
                  <a:pt x="138333" y="43966"/>
                </a:lnTo>
                <a:lnTo>
                  <a:pt x="122901" y="21085"/>
                </a:lnTo>
                <a:lnTo>
                  <a:pt x="100015" y="5657"/>
                </a:lnTo>
                <a:lnTo>
                  <a:pt x="71996" y="0"/>
                </a:lnTo>
                <a:close/>
              </a:path>
            </a:pathLst>
          </a:custGeom>
          <a:solidFill>
            <a:srgbClr val="00A0E9"/>
          </a:solidFill>
        </p:spPr>
        <p:txBody>
          <a:bodyPr wrap="square" lIns="0" tIns="0" rIns="0" bIns="0" rtlCol="0"/>
          <a:lstStyle/>
          <a:p>
            <a:endParaRPr/>
          </a:p>
        </p:txBody>
      </p:sp>
      <p:sp>
        <p:nvSpPr>
          <p:cNvPr id="96" name="object 57"/>
          <p:cNvSpPr/>
          <p:nvPr/>
        </p:nvSpPr>
        <p:spPr>
          <a:xfrm rot="12366756" flipH="1" flipV="1">
            <a:off x="3418677" y="5476897"/>
            <a:ext cx="1020684" cy="810368"/>
          </a:xfrm>
          <a:custGeom>
            <a:avLst/>
            <a:gdLst/>
            <a:ahLst/>
            <a:cxnLst/>
            <a:rect l="l" t="t" r="r" b="b"/>
            <a:pathLst>
              <a:path w="347344" h="575944">
                <a:moveTo>
                  <a:pt x="0" y="575729"/>
                </a:moveTo>
                <a:lnTo>
                  <a:pt x="347129" y="0"/>
                </a:lnTo>
              </a:path>
            </a:pathLst>
          </a:custGeom>
          <a:ln w="76200">
            <a:solidFill>
              <a:srgbClr val="00A0E9"/>
            </a:solidFill>
          </a:ln>
        </p:spPr>
        <p:txBody>
          <a:bodyPr wrap="square" lIns="0" tIns="0" rIns="0" bIns="0" rtlCol="0"/>
          <a:lstStyle/>
          <a:p>
            <a:endParaRPr/>
          </a:p>
        </p:txBody>
      </p:sp>
      <p:sp>
        <p:nvSpPr>
          <p:cNvPr id="95" name="object 9"/>
          <p:cNvSpPr/>
          <p:nvPr/>
        </p:nvSpPr>
        <p:spPr>
          <a:xfrm>
            <a:off x="3132181" y="5892338"/>
            <a:ext cx="297176" cy="288000"/>
          </a:xfrm>
          <a:custGeom>
            <a:avLst/>
            <a:gdLst/>
            <a:ahLst/>
            <a:cxnLst/>
            <a:rect l="l" t="t" r="r" b="b"/>
            <a:pathLst>
              <a:path w="144144" h="144144">
                <a:moveTo>
                  <a:pt x="71996" y="0"/>
                </a:moveTo>
                <a:lnTo>
                  <a:pt x="43976" y="5657"/>
                </a:lnTo>
                <a:lnTo>
                  <a:pt x="21091" y="21085"/>
                </a:lnTo>
                <a:lnTo>
                  <a:pt x="5659" y="43966"/>
                </a:lnTo>
                <a:lnTo>
                  <a:pt x="0" y="71983"/>
                </a:lnTo>
                <a:lnTo>
                  <a:pt x="5659" y="100000"/>
                </a:lnTo>
                <a:lnTo>
                  <a:pt x="21091" y="122882"/>
                </a:lnTo>
                <a:lnTo>
                  <a:pt x="43976" y="138309"/>
                </a:lnTo>
                <a:lnTo>
                  <a:pt x="71996" y="143967"/>
                </a:lnTo>
                <a:lnTo>
                  <a:pt x="100015" y="138309"/>
                </a:lnTo>
                <a:lnTo>
                  <a:pt x="122901" y="122882"/>
                </a:lnTo>
                <a:lnTo>
                  <a:pt x="138333" y="100000"/>
                </a:lnTo>
                <a:lnTo>
                  <a:pt x="143992" y="71983"/>
                </a:lnTo>
                <a:lnTo>
                  <a:pt x="138333" y="43966"/>
                </a:lnTo>
                <a:lnTo>
                  <a:pt x="122901" y="21085"/>
                </a:lnTo>
                <a:lnTo>
                  <a:pt x="100015" y="5657"/>
                </a:lnTo>
                <a:lnTo>
                  <a:pt x="71996" y="0"/>
                </a:lnTo>
                <a:close/>
              </a:path>
            </a:pathLst>
          </a:custGeom>
          <a:solidFill>
            <a:srgbClr val="00A0E9"/>
          </a:solidFill>
        </p:spPr>
        <p:txBody>
          <a:bodyPr wrap="square" lIns="0" tIns="0" rIns="0" bIns="0" rtlCol="0"/>
          <a:lstStyle/>
          <a:p>
            <a:endParaRPr/>
          </a:p>
        </p:txBody>
      </p:sp>
      <p:sp>
        <p:nvSpPr>
          <p:cNvPr id="94" name="object 57"/>
          <p:cNvSpPr/>
          <p:nvPr/>
        </p:nvSpPr>
        <p:spPr>
          <a:xfrm rot="1806162" flipV="1">
            <a:off x="7770429" y="4011501"/>
            <a:ext cx="261292" cy="1046693"/>
          </a:xfrm>
          <a:custGeom>
            <a:avLst/>
            <a:gdLst/>
            <a:ahLst/>
            <a:cxnLst/>
            <a:rect l="l" t="t" r="r" b="b"/>
            <a:pathLst>
              <a:path w="347344" h="575944">
                <a:moveTo>
                  <a:pt x="0" y="575729"/>
                </a:moveTo>
                <a:lnTo>
                  <a:pt x="347129" y="0"/>
                </a:lnTo>
              </a:path>
            </a:pathLst>
          </a:custGeom>
          <a:ln w="76200">
            <a:solidFill>
              <a:srgbClr val="00A0E9"/>
            </a:solidFill>
          </a:ln>
        </p:spPr>
        <p:txBody>
          <a:bodyPr wrap="square" lIns="0" tIns="0" rIns="0" bIns="0" rtlCol="0"/>
          <a:lstStyle/>
          <a:p>
            <a:endParaRPr/>
          </a:p>
        </p:txBody>
      </p:sp>
      <p:sp>
        <p:nvSpPr>
          <p:cNvPr id="92" name="object 9"/>
          <p:cNvSpPr/>
          <p:nvPr/>
        </p:nvSpPr>
        <p:spPr>
          <a:xfrm>
            <a:off x="7596699" y="4982101"/>
            <a:ext cx="288000" cy="288000"/>
          </a:xfrm>
          <a:custGeom>
            <a:avLst/>
            <a:gdLst/>
            <a:ahLst/>
            <a:cxnLst/>
            <a:rect l="l" t="t" r="r" b="b"/>
            <a:pathLst>
              <a:path w="144144" h="144144">
                <a:moveTo>
                  <a:pt x="71996" y="0"/>
                </a:moveTo>
                <a:lnTo>
                  <a:pt x="43976" y="5657"/>
                </a:lnTo>
                <a:lnTo>
                  <a:pt x="21091" y="21085"/>
                </a:lnTo>
                <a:lnTo>
                  <a:pt x="5659" y="43966"/>
                </a:lnTo>
                <a:lnTo>
                  <a:pt x="0" y="71983"/>
                </a:lnTo>
                <a:lnTo>
                  <a:pt x="5659" y="100000"/>
                </a:lnTo>
                <a:lnTo>
                  <a:pt x="21091" y="122882"/>
                </a:lnTo>
                <a:lnTo>
                  <a:pt x="43976" y="138309"/>
                </a:lnTo>
                <a:lnTo>
                  <a:pt x="71996" y="143967"/>
                </a:lnTo>
                <a:lnTo>
                  <a:pt x="100015" y="138309"/>
                </a:lnTo>
                <a:lnTo>
                  <a:pt x="122901" y="122882"/>
                </a:lnTo>
                <a:lnTo>
                  <a:pt x="138333" y="100000"/>
                </a:lnTo>
                <a:lnTo>
                  <a:pt x="143992" y="71983"/>
                </a:lnTo>
                <a:lnTo>
                  <a:pt x="138333" y="43966"/>
                </a:lnTo>
                <a:lnTo>
                  <a:pt x="122901" y="21085"/>
                </a:lnTo>
                <a:lnTo>
                  <a:pt x="100015" y="5657"/>
                </a:lnTo>
                <a:lnTo>
                  <a:pt x="71996" y="0"/>
                </a:lnTo>
                <a:close/>
              </a:path>
            </a:pathLst>
          </a:custGeom>
          <a:solidFill>
            <a:srgbClr val="00A0E9"/>
          </a:solidFill>
        </p:spPr>
        <p:txBody>
          <a:bodyPr wrap="square" lIns="0" tIns="0" rIns="0" bIns="0" rtlCol="0"/>
          <a:lstStyle/>
          <a:p>
            <a:endParaRPr/>
          </a:p>
        </p:txBody>
      </p:sp>
      <p:sp>
        <p:nvSpPr>
          <p:cNvPr id="27" name="角丸四角形 26"/>
          <p:cNvSpPr/>
          <p:nvPr/>
        </p:nvSpPr>
        <p:spPr bwMode="auto">
          <a:xfrm>
            <a:off x="8278694" y="2481216"/>
            <a:ext cx="536859" cy="204311"/>
          </a:xfrm>
          <a:prstGeom prst="roundRect">
            <a:avLst/>
          </a:prstGeom>
          <a:solidFill>
            <a:srgbClr val="FFC000"/>
          </a:solidFill>
          <a:ln w="25400">
            <a:noFill/>
          </a:ln>
          <a:effectLst/>
        </p:spPr>
        <p:txBody>
          <a:bodyPr wrap="square" lIns="0" tIns="0" rIns="0" bIns="0" anchor="ctr">
            <a:spAutoFit/>
          </a:bodyPr>
          <a:lstStyle/>
          <a:p>
            <a:pPr algn="ctr">
              <a:defRPr/>
            </a:pPr>
            <a:r>
              <a:rPr lang="ja-JP" altLang="en-US" sz="1200" b="1"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拡充</a:t>
            </a:r>
          </a:p>
        </p:txBody>
      </p:sp>
      <p:sp>
        <p:nvSpPr>
          <p:cNvPr id="26" name="正方形/長方形 1"/>
          <p:cNvSpPr>
            <a:spLocks noChangeArrowheads="1"/>
          </p:cNvSpPr>
          <p:nvPr/>
        </p:nvSpPr>
        <p:spPr bwMode="auto">
          <a:xfrm>
            <a:off x="195185" y="3018741"/>
            <a:ext cx="1944216" cy="349284"/>
          </a:xfrm>
          <a:prstGeom prst="rect">
            <a:avLst/>
          </a:prstGeom>
          <a:noFill/>
          <a:ln w="9525" algn="ctr">
            <a:noFill/>
            <a:round/>
            <a:headEnd/>
            <a:tailEnd/>
          </a:ln>
        </p:spPr>
        <p:txBody>
          <a:bodyPr/>
          <a:lstStyle/>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err="1">
                <a:latin typeface="Meiryo UI" panose="020B0604030504040204" pitchFamily="50" charset="-128"/>
                <a:ea typeface="Meiryo UI" panose="020B0604030504040204" pitchFamily="50" charset="-128"/>
                <a:cs typeface="Meiryo UI" panose="020B0604030504040204" pitchFamily="50" charset="-128"/>
              </a:rPr>
              <a:t>みくにん</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広場）</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1"/>
          <p:cNvSpPr>
            <a:spLocks noChangeArrowheads="1"/>
          </p:cNvSpPr>
          <p:nvPr/>
        </p:nvSpPr>
        <p:spPr bwMode="auto">
          <a:xfrm>
            <a:off x="5901536" y="3122856"/>
            <a:ext cx="1944216" cy="349284"/>
          </a:xfrm>
          <a:prstGeom prst="rect">
            <a:avLst/>
          </a:prstGeom>
          <a:noFill/>
          <a:ln w="9525" algn="ctr">
            <a:noFill/>
            <a:round/>
            <a:headEnd/>
            <a:tailEnd/>
          </a:ln>
        </p:spPr>
        <p:txBody>
          <a:bodyPr/>
          <a:lstStyle/>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（粉浜本通商店街）</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1"/>
          <p:cNvSpPr>
            <a:spLocks noChangeArrowheads="1"/>
          </p:cNvSpPr>
          <p:nvPr/>
        </p:nvSpPr>
        <p:spPr bwMode="auto">
          <a:xfrm>
            <a:off x="1487433" y="4375703"/>
            <a:ext cx="2130694" cy="349284"/>
          </a:xfrm>
          <a:prstGeom prst="rect">
            <a:avLst/>
          </a:prstGeom>
          <a:noFill/>
          <a:ln w="9525" algn="ctr">
            <a:noFill/>
            <a:round/>
            <a:headEnd/>
            <a:tailEnd/>
          </a:ln>
        </p:spPr>
        <p:txBody>
          <a:bodyPr/>
          <a:lstStyle/>
          <a:p>
            <a:r>
              <a:rPr lang="ja-JP" altLang="en-US" sz="1050" b="1" dirty="0">
                <a:latin typeface="Meiryo UI" panose="020B0604030504040204" pitchFamily="50" charset="-128"/>
                <a:ea typeface="Meiryo UI" panose="020B0604030504040204" pitchFamily="50" charset="-128"/>
                <a:cs typeface="Meiryo UI" panose="020B0604030504040204" pitchFamily="50" charset="-128"/>
              </a:rPr>
              <a:t>（市立東市民体育館芝生広場）</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1"/>
          <p:cNvSpPr>
            <a:spLocks noChangeArrowheads="1"/>
          </p:cNvSpPr>
          <p:nvPr/>
        </p:nvSpPr>
        <p:spPr bwMode="auto">
          <a:xfrm>
            <a:off x="5869369" y="4253652"/>
            <a:ext cx="2273609" cy="349284"/>
          </a:xfrm>
          <a:prstGeom prst="rect">
            <a:avLst/>
          </a:prstGeom>
          <a:noFill/>
          <a:ln w="9525" algn="ctr">
            <a:noFill/>
            <a:round/>
            <a:headEnd/>
            <a:tailEnd/>
          </a:ln>
        </p:spPr>
        <p:txBody>
          <a:bodyPr/>
          <a:lstStyle/>
          <a:p>
            <a:r>
              <a:rPr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（パナソニックミュージアム）</a:t>
            </a:r>
            <a:endParaRPr lang="en-US" altLang="ja-JP"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02024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（２）クールスポットの創出・活用促進</a:t>
            </a:r>
          </a:p>
        </p:txBody>
      </p:sp>
      <p:grpSp>
        <p:nvGrpSpPr>
          <p:cNvPr id="3" name="グループ化 2"/>
          <p:cNvGrpSpPr/>
          <p:nvPr/>
        </p:nvGrpSpPr>
        <p:grpSpPr>
          <a:xfrm>
            <a:off x="1819884" y="536135"/>
            <a:ext cx="7274602" cy="657826"/>
            <a:chOff x="3075868" y="2420887"/>
            <a:chExt cx="3580884" cy="890838"/>
          </a:xfrm>
        </p:grpSpPr>
        <p:sp>
          <p:nvSpPr>
            <p:cNvPr id="4" name="角丸四角形 3"/>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089769" y="2703680"/>
              <a:ext cx="3566983" cy="416796"/>
            </a:xfrm>
            <a:prstGeom prst="rect">
              <a:avLst/>
            </a:prstGeom>
          </p:spPr>
          <p:txBody>
            <a:bodyPr wrap="square">
              <a:spAutoFit/>
            </a:bodyPr>
            <a:lstStyle/>
            <a:p>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1" name="角丸四角形 10"/>
          <p:cNvSpPr/>
          <p:nvPr/>
        </p:nvSpPr>
        <p:spPr>
          <a:xfrm>
            <a:off x="251520" y="54883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取組②</a:t>
            </a:r>
          </a:p>
        </p:txBody>
      </p:sp>
      <p:graphicFrame>
        <p:nvGraphicFramePr>
          <p:cNvPr id="16" name="表 15"/>
          <p:cNvGraphicFramePr>
            <a:graphicFrameLocks noGrp="1"/>
          </p:cNvGraphicFramePr>
          <p:nvPr>
            <p:extLst>
              <p:ext uri="{D42A27DB-BD31-4B8C-83A1-F6EECF244321}">
                <p14:modId xmlns:p14="http://schemas.microsoft.com/office/powerpoint/2010/main" val="2841379987"/>
              </p:ext>
            </p:extLst>
          </p:nvPr>
        </p:nvGraphicFramePr>
        <p:xfrm>
          <a:off x="218080" y="1267436"/>
          <a:ext cx="8831835" cy="5148910"/>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386296">
                <a:tc>
                  <a:txBody>
                    <a:bodyP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具体的な取組内容</a:t>
                      </a:r>
                    </a:p>
                  </a:txBody>
                  <a:tcPr marL="0" marR="0" marT="0" marB="0" anchor="ctr">
                    <a:solidFill>
                      <a:srgbClr val="0070C0"/>
                    </a:solidFill>
                  </a:tcPr>
                </a:tc>
                <a:extLst>
                  <a:ext uri="{0D108BD9-81ED-4DB2-BD59-A6C34878D82A}">
                    <a16:rowId xmlns:a16="http://schemas.microsoft.com/office/drawing/2014/main" val="10000"/>
                  </a:ext>
                </a:extLst>
              </a:tr>
              <a:tr h="4762614">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23" name="正方形/長方形 1"/>
          <p:cNvSpPr>
            <a:spLocks noChangeArrowheads="1"/>
          </p:cNvSpPr>
          <p:nvPr/>
        </p:nvSpPr>
        <p:spPr bwMode="auto">
          <a:xfrm>
            <a:off x="2555776" y="4190865"/>
            <a:ext cx="2548562" cy="2043733"/>
          </a:xfrm>
          <a:prstGeom prst="rect">
            <a:avLst/>
          </a:prstGeom>
          <a:solidFill>
            <a:schemeClr val="bg1"/>
          </a:solidFill>
          <a:ln w="9525" algn="ctr">
            <a:solidFill>
              <a:schemeClr val="tx1"/>
            </a:solidFill>
            <a:round/>
            <a:headEnd/>
            <a:tailEnd/>
          </a:ln>
        </p:spPr>
        <p:txBody>
          <a:bodyPr/>
          <a:lstStyle/>
          <a:p>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大阪ヒートアイランド対策技術コンソーシアム</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大阪</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HITEC)</a:t>
            </a: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行政（大阪府・大阪市）、民間事業者（メーカー、コンサル等）、大学等で</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2006</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年１月に設立。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ヒートアイランド対策技術の開発・普及、対策の実施と効果検証、産学官民による協働の実践。</a:t>
            </a:r>
          </a:p>
        </p:txBody>
      </p:sp>
      <p:sp>
        <p:nvSpPr>
          <p:cNvPr id="24" name="正方形/長方形 1"/>
          <p:cNvSpPr>
            <a:spLocks noChangeArrowheads="1"/>
          </p:cNvSpPr>
          <p:nvPr/>
        </p:nvSpPr>
        <p:spPr bwMode="auto">
          <a:xfrm>
            <a:off x="382151" y="2197116"/>
            <a:ext cx="4737464" cy="1169551"/>
          </a:xfrm>
          <a:prstGeom prst="rect">
            <a:avLst/>
          </a:prstGeom>
          <a:noFill/>
          <a:ln w="9525" algn="ctr">
            <a:noFill/>
            <a:round/>
            <a:headEnd/>
            <a:tailEnd/>
          </a:ln>
        </p:spPr>
        <p:txBody>
          <a:bodyPr wrap="square">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暑さマップの涼しいスポット公開</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大阪ヒートアイランド対策技術コンソーシアム</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が選定したクールスポット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100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選及び</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クールロード</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100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選に関する情報を発信</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また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、日本ヒートアイランド学会</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が作成</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した暑さマップ（携帯アプリ）の涼しいスポットにも反映。</a:t>
            </a:r>
          </a:p>
        </p:txBody>
      </p:sp>
      <p:pic>
        <p:nvPicPr>
          <p:cNvPr id="13" name="図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15816" y="5778341"/>
            <a:ext cx="1869854" cy="389998"/>
          </a:xfrm>
          <a:prstGeom prst="rect">
            <a:avLst/>
          </a:prstGeom>
        </p:spPr>
      </p:pic>
      <p:sp>
        <p:nvSpPr>
          <p:cNvPr id="27" name="角丸四角形 26"/>
          <p:cNvSpPr/>
          <p:nvPr/>
        </p:nvSpPr>
        <p:spPr>
          <a:xfrm>
            <a:off x="312587" y="6365151"/>
            <a:ext cx="7931821" cy="427840"/>
          </a:xfrm>
          <a:prstGeom prst="roundRect">
            <a:avLst/>
          </a:prstGeom>
          <a:solidFill>
            <a:srgbClr val="FFFF00"/>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0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その他市町村整備のクールスポット等も府ホームページで紹介</a:t>
            </a:r>
          </a:p>
        </p:txBody>
      </p:sp>
      <p:sp>
        <p:nvSpPr>
          <p:cNvPr id="19" name="正方形/長方形 1"/>
          <p:cNvSpPr>
            <a:spLocks noChangeArrowheads="1"/>
          </p:cNvSpPr>
          <p:nvPr/>
        </p:nvSpPr>
        <p:spPr bwMode="auto">
          <a:xfrm>
            <a:off x="7380312" y="890328"/>
            <a:ext cx="1944216" cy="349284"/>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（環境農林水産部）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200" b="1" dirty="0" smtClean="0">
                <a:latin typeface="Meiryo UI" panose="020B0604030504040204" pitchFamily="50" charset="-128"/>
                <a:ea typeface="Meiryo UI" panose="020B0604030504040204" pitchFamily="50" charset="-128"/>
              </a:rPr>
              <a:t>13</a:t>
            </a:r>
            <a:endParaRPr lang="ja-JP" altLang="en-US" sz="2200" b="1" dirty="0">
              <a:latin typeface="Meiryo UI" panose="020B0604030504040204" pitchFamily="50" charset="-128"/>
              <a:ea typeface="Meiryo UI" panose="020B0604030504040204" pitchFamily="50" charset="-128"/>
            </a:endParaRPr>
          </a:p>
        </p:txBody>
      </p:sp>
      <p:sp>
        <p:nvSpPr>
          <p:cNvPr id="20" name="正方形/長方形 19"/>
          <p:cNvSpPr/>
          <p:nvPr/>
        </p:nvSpPr>
        <p:spPr>
          <a:xfrm>
            <a:off x="1863047" y="678924"/>
            <a:ext cx="7246362" cy="400110"/>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クールスポットの利用促進</a:t>
            </a:r>
          </a:p>
        </p:txBody>
      </p:sp>
      <p:sp>
        <p:nvSpPr>
          <p:cNvPr id="29" name="角丸四角形 28"/>
          <p:cNvSpPr/>
          <p:nvPr/>
        </p:nvSpPr>
        <p:spPr>
          <a:xfrm>
            <a:off x="290191" y="1700869"/>
            <a:ext cx="4829424" cy="425563"/>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大阪ヒートアイランド対策技術コンソーシアムとの連携</a:t>
            </a:r>
            <a:endParaRPr lang="ja-JP" altLang="en-US" sz="1600" dirty="0"/>
          </a:p>
        </p:txBody>
      </p:sp>
      <p:sp>
        <p:nvSpPr>
          <p:cNvPr id="30" name="角丸四角形 29"/>
          <p:cNvSpPr/>
          <p:nvPr/>
        </p:nvSpPr>
        <p:spPr>
          <a:xfrm>
            <a:off x="5337291" y="1724665"/>
            <a:ext cx="3712624" cy="425563"/>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大阪府ホームページでの情報公開</a:t>
            </a:r>
            <a:endParaRPr lang="ja-JP" altLang="en-US" sz="1600" dirty="0"/>
          </a:p>
        </p:txBody>
      </p:sp>
      <p:pic>
        <p:nvPicPr>
          <p:cNvPr id="40" name="Picture 6" descr="大阪市内エリア">
            <a:hlinkClick r:id="rId4"/>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45403" y="3378962"/>
            <a:ext cx="1972105" cy="2183659"/>
          </a:xfrm>
          <a:prstGeom prst="rect">
            <a:avLst/>
          </a:prstGeom>
          <a:noFill/>
          <a:extLst>
            <a:ext uri="{909E8E84-426E-40DD-AFC4-6F175D3DCCD1}">
              <a14:hiddenFill xmlns:a14="http://schemas.microsoft.com/office/drawing/2010/main">
                <a:solidFill>
                  <a:srgbClr val="FFFFFF"/>
                </a:solidFill>
              </a14:hiddenFill>
            </a:ext>
          </a:extLst>
        </p:spPr>
      </p:pic>
      <p:sp>
        <p:nvSpPr>
          <p:cNvPr id="41" name="正方形/長方形 1"/>
          <p:cNvSpPr>
            <a:spLocks noChangeArrowheads="1"/>
          </p:cNvSpPr>
          <p:nvPr/>
        </p:nvSpPr>
        <p:spPr bwMode="auto">
          <a:xfrm>
            <a:off x="5274705" y="2197115"/>
            <a:ext cx="3775209" cy="1169551"/>
          </a:xfrm>
          <a:prstGeom prst="rect">
            <a:avLst/>
          </a:prstGeom>
          <a:noFill/>
          <a:ln w="9525" algn="ctr">
            <a:noFill/>
            <a:round/>
            <a:headEnd/>
            <a:tailEnd/>
          </a:ln>
        </p:spPr>
        <p:txBody>
          <a:bodyPr wrap="square">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①</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大阪みどりのクールスポット</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気温だけでなく、木陰の状況や風にそよぐ木の葉の音など人の感覚的な涼しさや、生き物の生態なども含めたみどりの清涼感に着目して、「大阪みどりのクールスポット」を紹介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（下図）</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正方形/長方形 1"/>
          <p:cNvSpPr>
            <a:spLocks noChangeArrowheads="1"/>
          </p:cNvSpPr>
          <p:nvPr/>
        </p:nvSpPr>
        <p:spPr bwMode="auto">
          <a:xfrm>
            <a:off x="5274705" y="5529946"/>
            <a:ext cx="3793520" cy="738664"/>
          </a:xfrm>
          <a:prstGeom prst="rect">
            <a:avLst/>
          </a:prstGeom>
          <a:noFill/>
          <a:ln w="9525" algn="ctr">
            <a:noFill/>
            <a:round/>
            <a:headEnd/>
            <a:tailEnd/>
          </a:ln>
        </p:spPr>
        <p:txBody>
          <a:bodyPr wrap="square">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②</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クールスポット</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に出かけよう！</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暑い大阪の夏を屋外でも快適に過ごすため、市町村が整備したクールスポットを紹介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6" name="図 5"/>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80462" y="3413982"/>
            <a:ext cx="1867125" cy="2841277"/>
          </a:xfrm>
          <a:prstGeom prst="rect">
            <a:avLst/>
          </a:prstGeom>
        </p:spPr>
      </p:pic>
    </p:spTree>
    <p:extLst>
      <p:ext uri="{BB962C8B-B14F-4D97-AF65-F5344CB8AC3E}">
        <p14:creationId xmlns:p14="http://schemas.microsoft.com/office/powerpoint/2010/main" val="1086067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3</a:t>
            </a: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）緑化・緑陰形成</a:t>
            </a:r>
          </a:p>
        </p:txBody>
      </p:sp>
      <p:grpSp>
        <p:nvGrpSpPr>
          <p:cNvPr id="3" name="グループ化 2"/>
          <p:cNvGrpSpPr/>
          <p:nvPr/>
        </p:nvGrpSpPr>
        <p:grpSpPr>
          <a:xfrm>
            <a:off x="1596854" y="460526"/>
            <a:ext cx="3203275" cy="728763"/>
            <a:chOff x="3067829" y="2324824"/>
            <a:chExt cx="3566983" cy="986901"/>
          </a:xfrm>
        </p:grpSpPr>
        <p:sp>
          <p:nvSpPr>
            <p:cNvPr id="4" name="角丸四角形 3"/>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067829" y="2324824"/>
              <a:ext cx="3566983" cy="791910"/>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実感・みどり事業者認定制度／</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「実感できるみどりづくり事業」</a:t>
              </a:r>
            </a:p>
          </p:txBody>
        </p:sp>
      </p:grpSp>
      <p:sp>
        <p:nvSpPr>
          <p:cNvPr id="11" name="角丸四角形 10"/>
          <p:cNvSpPr/>
          <p:nvPr/>
        </p:nvSpPr>
        <p:spPr>
          <a:xfrm>
            <a:off x="251520" y="548836"/>
            <a:ext cx="12961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①</a:t>
            </a:r>
          </a:p>
        </p:txBody>
      </p:sp>
      <p:graphicFrame>
        <p:nvGraphicFramePr>
          <p:cNvPr id="12" name="表 11"/>
          <p:cNvGraphicFramePr>
            <a:graphicFrameLocks noGrp="1"/>
          </p:cNvGraphicFramePr>
          <p:nvPr>
            <p:extLst>
              <p:ext uri="{D42A27DB-BD31-4B8C-83A1-F6EECF244321}">
                <p14:modId xmlns:p14="http://schemas.microsoft.com/office/powerpoint/2010/main" val="1563392599"/>
              </p:ext>
            </p:extLst>
          </p:nvPr>
        </p:nvGraphicFramePr>
        <p:xfrm>
          <a:off x="218081" y="1292216"/>
          <a:ext cx="4582048" cy="1483084"/>
        </p:xfrm>
        <a:graphic>
          <a:graphicData uri="http://schemas.openxmlformats.org/drawingml/2006/table">
            <a:tbl>
              <a:tblPr firstRow="1" bandRow="1">
                <a:tableStyleId>{5C22544A-7EE6-4342-B048-85BDC9FD1C3A}</a:tableStyleId>
              </a:tblPr>
              <a:tblGrid>
                <a:gridCol w="4582048">
                  <a:extLst>
                    <a:ext uri="{9D8B030D-6E8A-4147-A177-3AD203B41FA5}">
                      <a16:colId xmlns:a16="http://schemas.microsoft.com/office/drawing/2014/main" val="20000"/>
                    </a:ext>
                  </a:extLst>
                </a:gridCol>
              </a:tblGrid>
              <a:tr h="3801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概　要</a:t>
                      </a:r>
                    </a:p>
                  </a:txBody>
                  <a:tcPr marL="0" marR="0" marT="0" marB="0" anchor="ctr">
                    <a:solidFill>
                      <a:srgbClr val="0070C0"/>
                    </a:solidFill>
                  </a:tcPr>
                </a:tc>
                <a:extLst>
                  <a:ext uri="{0D108BD9-81ED-4DB2-BD59-A6C34878D82A}">
                    <a16:rowId xmlns:a16="http://schemas.microsoft.com/office/drawing/2014/main" val="10000"/>
                  </a:ext>
                </a:extLst>
              </a:tr>
              <a:tr h="1102963">
                <a:tc>
                  <a:txBody>
                    <a:bodyPr/>
                    <a:lstStyle/>
                    <a:p>
                      <a:pPr>
                        <a:lnSpc>
                          <a:spcPct val="150000"/>
                        </a:lnSpc>
                      </a:pP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■接道部に緑陰等の整備や緑化を広める民間事業者を支援</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年度から</a:t>
                      </a:r>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までの実績＞　</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・認定事業者数　</a:t>
                      </a: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１１</a:t>
                      </a:r>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件　　・緑化整備面積　約</a:t>
                      </a:r>
                      <a:r>
                        <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3,713</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nchor="ctr">
                    <a:solidFill>
                      <a:schemeClr val="tx2">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16" name="表 15"/>
          <p:cNvGraphicFramePr>
            <a:graphicFrameLocks noGrp="1"/>
          </p:cNvGraphicFramePr>
          <p:nvPr/>
        </p:nvGraphicFramePr>
        <p:xfrm>
          <a:off x="192230" y="2878226"/>
          <a:ext cx="4607899" cy="3652746"/>
        </p:xfrm>
        <a:graphic>
          <a:graphicData uri="http://schemas.openxmlformats.org/drawingml/2006/table">
            <a:tbl>
              <a:tblPr firstRow="1" bandRow="1">
                <a:tableStyleId>{5C22544A-7EE6-4342-B048-85BDC9FD1C3A}</a:tableStyleId>
              </a:tblPr>
              <a:tblGrid>
                <a:gridCol w="4607899">
                  <a:extLst>
                    <a:ext uri="{9D8B030D-6E8A-4147-A177-3AD203B41FA5}">
                      <a16:colId xmlns:a16="http://schemas.microsoft.com/office/drawing/2014/main" val="20000"/>
                    </a:ext>
                  </a:extLst>
                </a:gridCol>
              </a:tblGrid>
              <a:tr h="348345">
                <a:tc>
                  <a:txBody>
                    <a:bodyP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具体的な取組内容</a:t>
                      </a:r>
                    </a:p>
                  </a:txBody>
                  <a:tcPr marL="0" marR="0" marT="0" marB="0" anchor="ctr">
                    <a:solidFill>
                      <a:srgbClr val="0070C0"/>
                    </a:solidFill>
                  </a:tcPr>
                </a:tc>
                <a:extLst>
                  <a:ext uri="{0D108BD9-81ED-4DB2-BD59-A6C34878D82A}">
                    <a16:rowId xmlns:a16="http://schemas.microsoft.com/office/drawing/2014/main" val="10000"/>
                  </a:ext>
                </a:extLst>
              </a:tr>
              <a:tr h="3304401">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dirty="0"/>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27" name="正方形/長方形 1"/>
          <p:cNvSpPr>
            <a:spLocks noChangeArrowheads="1"/>
          </p:cNvSpPr>
          <p:nvPr/>
        </p:nvSpPr>
        <p:spPr bwMode="auto">
          <a:xfrm>
            <a:off x="192020" y="3360495"/>
            <a:ext cx="2823684" cy="3067506"/>
          </a:xfrm>
          <a:prstGeom prst="rect">
            <a:avLst/>
          </a:prstGeom>
          <a:noFill/>
          <a:ln w="9525" algn="ctr">
            <a:noFill/>
            <a:round/>
            <a:headEnd/>
            <a:tailEnd/>
          </a:ln>
        </p:spPr>
        <p:txBody>
          <a:bodyPr wrap="square">
            <a:spAutoFit/>
          </a:bodyPr>
          <a:lstStyle/>
          <a:p>
            <a:pPr>
              <a:lnSpc>
                <a:spcPts val="20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実感・みどり事業者認定制度 </a:t>
            </a: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緑化整備とあわせて緑化促進活動に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取り組む</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民間事業者を「実感・みどり事業者」　として認定し、認定事業者の緑化施設</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や緑化</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促進活動を大阪府が積極的にＰＲし、支援</a:t>
            </a:r>
          </a:p>
          <a:p>
            <a:pPr>
              <a:lnSpc>
                <a:spcPts val="1200"/>
              </a:lnSpc>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実感できるみどりづくり事業</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実感･みどり事業者</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が取り組む緑化施設整備や緑化プラン</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地域のみどりづくりの方針等</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の策定に要する経費などを助成 </a:t>
            </a:r>
          </a:p>
        </p:txBody>
      </p:sp>
      <p:sp>
        <p:nvSpPr>
          <p:cNvPr id="19" name="正方形/長方形 1"/>
          <p:cNvSpPr>
            <a:spLocks noChangeArrowheads="1"/>
          </p:cNvSpPr>
          <p:nvPr/>
        </p:nvSpPr>
        <p:spPr bwMode="auto">
          <a:xfrm>
            <a:off x="2383519" y="5274805"/>
            <a:ext cx="2985839" cy="851885"/>
          </a:xfrm>
          <a:prstGeom prst="rect">
            <a:avLst/>
          </a:prstGeom>
          <a:noFill/>
          <a:ln w="9525" algn="ctr">
            <a:noFill/>
            <a:round/>
            <a:headEnd/>
            <a:tailEnd/>
          </a:ln>
        </p:spPr>
        <p:txBody>
          <a:bodyPr/>
          <a:lstStyle/>
          <a:p>
            <a:pPr algn="ct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（株）近鉄百貨店</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smtClean="0">
                <a:latin typeface="Meiryo UI" panose="020B0604030504040204" pitchFamily="50" charset="-128"/>
                <a:ea typeface="Meiryo UI" panose="020B0604030504040204" pitchFamily="50" charset="-128"/>
              </a:rPr>
              <a:t>あべのハルカス</a:t>
            </a:r>
            <a:endParaRPr lang="en-US" altLang="ja-JP" sz="1400" b="1" dirty="0">
              <a:latin typeface="Meiryo UI" panose="020B0604030504040204" pitchFamily="50" charset="-128"/>
              <a:ea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大阪市阿倍野区）</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8" name="表 17"/>
          <p:cNvGraphicFramePr>
            <a:graphicFrameLocks noGrp="1"/>
          </p:cNvGraphicFramePr>
          <p:nvPr>
            <p:extLst>
              <p:ext uri="{D42A27DB-BD31-4B8C-83A1-F6EECF244321}">
                <p14:modId xmlns:p14="http://schemas.microsoft.com/office/powerpoint/2010/main" val="1094687632"/>
              </p:ext>
            </p:extLst>
          </p:nvPr>
        </p:nvGraphicFramePr>
        <p:xfrm>
          <a:off x="4903692" y="1305945"/>
          <a:ext cx="4190794" cy="1483084"/>
        </p:xfrm>
        <a:graphic>
          <a:graphicData uri="http://schemas.openxmlformats.org/drawingml/2006/table">
            <a:tbl>
              <a:tblPr firstRow="1" bandRow="1">
                <a:tableStyleId>{5C22544A-7EE6-4342-B048-85BDC9FD1C3A}</a:tableStyleId>
              </a:tblPr>
              <a:tblGrid>
                <a:gridCol w="4190794">
                  <a:extLst>
                    <a:ext uri="{9D8B030D-6E8A-4147-A177-3AD203B41FA5}">
                      <a16:colId xmlns:a16="http://schemas.microsoft.com/office/drawing/2014/main" val="20000"/>
                    </a:ext>
                  </a:extLst>
                </a:gridCol>
              </a:tblGrid>
              <a:tr h="3801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概　要</a:t>
                      </a:r>
                    </a:p>
                  </a:txBody>
                  <a:tcPr marL="0" marR="0" marT="0" marB="0" anchor="ctr">
                    <a:solidFill>
                      <a:srgbClr val="0070C0"/>
                    </a:solidFill>
                  </a:tcPr>
                </a:tc>
                <a:extLst>
                  <a:ext uri="{0D108BD9-81ED-4DB2-BD59-A6C34878D82A}">
                    <a16:rowId xmlns:a16="http://schemas.microsoft.com/office/drawing/2014/main" val="10000"/>
                  </a:ext>
                </a:extLst>
              </a:tr>
              <a:tr h="1102963">
                <a:tc>
                  <a:txBody>
                    <a:bodyPr/>
                    <a:lstStyle/>
                    <a:p>
                      <a:pPr>
                        <a:lnSpc>
                          <a:spcPct val="150000"/>
                        </a:lnSpc>
                      </a:pP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民間事業者による接道部への高木緑化を支援し、将来にわたって大阪の魅力となる沿道の良好な緑陰形成を</a:t>
                      </a: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促進　　</a:t>
                      </a:r>
                      <a:r>
                        <a:rPr kumimoji="1" lang="ja-JP" altLang="en-US" sz="14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14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年度の実績＞　・事業実施件数　４件</a:t>
                      </a:r>
                      <a:endParaRPr kumimoji="1" lang="en-US" altLang="ja-JP" sz="1400" b="1"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nchor="ctr">
                    <a:solidFill>
                      <a:schemeClr val="tx2">
                        <a:lumMod val="20000"/>
                        <a:lumOff val="80000"/>
                      </a:schemeClr>
                    </a:solidFill>
                  </a:tcPr>
                </a:tc>
                <a:extLst>
                  <a:ext uri="{0D108BD9-81ED-4DB2-BD59-A6C34878D82A}">
                    <a16:rowId xmlns:a16="http://schemas.microsoft.com/office/drawing/2014/main" val="10001"/>
                  </a:ext>
                </a:extLst>
              </a:tr>
            </a:tbl>
          </a:graphicData>
        </a:graphic>
      </p:graphicFrame>
      <p:grpSp>
        <p:nvGrpSpPr>
          <p:cNvPr id="22" name="グループ化 21"/>
          <p:cNvGrpSpPr/>
          <p:nvPr/>
        </p:nvGrpSpPr>
        <p:grpSpPr>
          <a:xfrm>
            <a:off x="6164472" y="501822"/>
            <a:ext cx="2930013" cy="657827"/>
            <a:chOff x="3075868" y="2420887"/>
            <a:chExt cx="3580883" cy="890838"/>
          </a:xfrm>
        </p:grpSpPr>
        <p:sp>
          <p:nvSpPr>
            <p:cNvPr id="24" name="角丸四角形 23"/>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3089769" y="2450172"/>
              <a:ext cx="3566982" cy="500154"/>
            </a:xfrm>
            <a:prstGeom prst="rect">
              <a:avLst/>
            </a:prstGeom>
          </p:spPr>
          <p:txBody>
            <a:bodyPr wrap="square">
              <a:spAutoFit/>
            </a:bodyPr>
            <a:lstStyle/>
            <a:p>
              <a:r>
                <a:rPr lang="ja-JP" altLang="en-US" b="1" dirty="0">
                  <a:latin typeface="Meiryo UI" panose="020B0604030504040204" pitchFamily="50" charset="-128"/>
                  <a:ea typeface="Meiryo UI" panose="020B0604030504040204" pitchFamily="50" charset="-128"/>
                  <a:cs typeface="Meiryo UI" panose="020B0604030504040204" pitchFamily="50" charset="-128"/>
                </a:rPr>
                <a:t>良好な緑陰づくり支援事業</a:t>
              </a:r>
            </a:p>
          </p:txBody>
        </p:sp>
      </p:grpSp>
      <p:sp>
        <p:nvSpPr>
          <p:cNvPr id="29" name="角丸四角形 28"/>
          <p:cNvSpPr/>
          <p:nvPr/>
        </p:nvSpPr>
        <p:spPr>
          <a:xfrm>
            <a:off x="4914486" y="511733"/>
            <a:ext cx="1239191"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②</a:t>
            </a:r>
          </a:p>
        </p:txBody>
      </p:sp>
      <p:graphicFrame>
        <p:nvGraphicFramePr>
          <p:cNvPr id="30" name="表 29"/>
          <p:cNvGraphicFramePr>
            <a:graphicFrameLocks noGrp="1"/>
          </p:cNvGraphicFramePr>
          <p:nvPr>
            <p:extLst/>
          </p:nvPr>
        </p:nvGraphicFramePr>
        <p:xfrm>
          <a:off x="4914486" y="2898222"/>
          <a:ext cx="4109579" cy="3632749"/>
        </p:xfrm>
        <a:graphic>
          <a:graphicData uri="http://schemas.openxmlformats.org/drawingml/2006/table">
            <a:tbl>
              <a:tblPr firstRow="1" bandRow="1">
                <a:tableStyleId>{5C22544A-7EE6-4342-B048-85BDC9FD1C3A}</a:tableStyleId>
              </a:tblPr>
              <a:tblGrid>
                <a:gridCol w="4109579">
                  <a:extLst>
                    <a:ext uri="{9D8B030D-6E8A-4147-A177-3AD203B41FA5}">
                      <a16:colId xmlns:a16="http://schemas.microsoft.com/office/drawing/2014/main" val="20000"/>
                    </a:ext>
                  </a:extLst>
                </a:gridCol>
              </a:tblGrid>
              <a:tr h="346438">
                <a:tc>
                  <a:txBody>
                    <a:bodyP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具体的な取組内容</a:t>
                      </a:r>
                    </a:p>
                  </a:txBody>
                  <a:tcPr marL="0" marR="0" marT="0" marB="0" anchor="ctr">
                    <a:solidFill>
                      <a:srgbClr val="0070C0"/>
                    </a:solidFill>
                  </a:tcPr>
                </a:tc>
                <a:extLst>
                  <a:ext uri="{0D108BD9-81ED-4DB2-BD59-A6C34878D82A}">
                    <a16:rowId xmlns:a16="http://schemas.microsoft.com/office/drawing/2014/main" val="10000"/>
                  </a:ext>
                </a:extLst>
              </a:tr>
              <a:tr h="3286311">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dirty="0"/>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31" name="正方形/長方形 1"/>
          <p:cNvSpPr>
            <a:spLocks noChangeArrowheads="1"/>
          </p:cNvSpPr>
          <p:nvPr/>
        </p:nvSpPr>
        <p:spPr bwMode="auto">
          <a:xfrm>
            <a:off x="4844097" y="3272423"/>
            <a:ext cx="4177845" cy="2682786"/>
          </a:xfrm>
          <a:prstGeom prst="rect">
            <a:avLst/>
          </a:prstGeom>
          <a:noFill/>
          <a:ln w="9525" algn="ctr">
            <a:noFill/>
            <a:round/>
            <a:headEnd/>
            <a:tailEnd/>
          </a:ln>
        </p:spPr>
        <p:txBody>
          <a:bodyPr wrap="square">
            <a:spAutoFit/>
          </a:bodyPr>
          <a:lstStyle/>
          <a:p>
            <a:pPr>
              <a:lnSpc>
                <a:spcPts val="19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spc="-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民間施設の敷地の道路に面する部分への高木植栽に要する経費を助成</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・補助率１／２</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補助上限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500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千円</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p>
          <a:p>
            <a:pPr>
              <a:lnSpc>
                <a:spcPts val="19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・道路境界線から３ｍ以内で樹高３ｍ以上の高木　等</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spc="-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植栽した高木を豊かなみどりへと</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育て</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err="1" smtClean="0">
                <a:latin typeface="Meiryo UI" panose="020B0604030504040204" pitchFamily="50" charset="-128"/>
                <a:ea typeface="Meiryo UI" panose="020B0604030504040204" pitchFamily="50" charset="-128"/>
                <a:cs typeface="Meiryo UI" panose="020B0604030504040204" pitchFamily="50" charset="-128"/>
              </a:rPr>
              <a:t>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ため</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の支援として、ガイドライン</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手引</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き</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を作成</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し、その普及を推進</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ガイドライン</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手引き</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の内容</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p>
          <a:p>
            <a:pPr>
              <a:lnSpc>
                <a:spcPts val="19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樹木を健全に生長させるための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正しい</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整備・維持</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管理の知識や技術</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1"/>
          <p:cNvSpPr>
            <a:spLocks noChangeArrowheads="1"/>
          </p:cNvSpPr>
          <p:nvPr/>
        </p:nvSpPr>
        <p:spPr bwMode="auto">
          <a:xfrm>
            <a:off x="5578064" y="5839564"/>
            <a:ext cx="3188886" cy="497354"/>
          </a:xfrm>
          <a:prstGeom prst="rect">
            <a:avLst/>
          </a:prstGeom>
          <a:noFill/>
          <a:ln w="9525" algn="ctr">
            <a:noFill/>
            <a:round/>
            <a:headEnd/>
            <a:tailEnd/>
          </a:ln>
        </p:spPr>
        <p:txBody>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分譲マンション</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（交野市）</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200" b="1" dirty="0">
                <a:latin typeface="Meiryo UI" panose="020B0604030504040204" pitchFamily="50" charset="-128"/>
                <a:ea typeface="Meiryo UI" panose="020B0604030504040204" pitchFamily="50" charset="-128"/>
              </a:rPr>
              <a:t>14</a:t>
            </a:r>
            <a:endParaRPr lang="en-US" altLang="ja-JP" sz="2200" b="1" dirty="0" smtClean="0">
              <a:latin typeface="Meiryo UI" panose="020B0604030504040204" pitchFamily="50" charset="-128"/>
              <a:ea typeface="Meiryo UI" panose="020B0604030504040204" pitchFamily="50" charset="-128"/>
            </a:endParaRPr>
          </a:p>
        </p:txBody>
      </p:sp>
      <p:sp>
        <p:nvSpPr>
          <p:cNvPr id="35" name="正方形/長方形 1"/>
          <p:cNvSpPr>
            <a:spLocks noChangeArrowheads="1"/>
          </p:cNvSpPr>
          <p:nvPr/>
        </p:nvSpPr>
        <p:spPr bwMode="auto">
          <a:xfrm>
            <a:off x="7380312" y="890328"/>
            <a:ext cx="1944216" cy="349284"/>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（環境農林水産部）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1"/>
          <p:cNvSpPr>
            <a:spLocks noChangeArrowheads="1"/>
          </p:cNvSpPr>
          <p:nvPr/>
        </p:nvSpPr>
        <p:spPr bwMode="auto">
          <a:xfrm>
            <a:off x="3173896" y="902065"/>
            <a:ext cx="1944216" cy="349284"/>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（環境農林水産部）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7" name="図 36" descr="\\10.247.109.141\midori\504　写真集\Ｈ30年度実感みどりハルカス竣工写真\屋上写真\屋上写真\181018ryokuensha_abeno_312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7469" y="3334019"/>
            <a:ext cx="2001940" cy="1841761"/>
          </a:xfrm>
          <a:prstGeom prst="rect">
            <a:avLst/>
          </a:prstGeom>
          <a:ln>
            <a:noFill/>
          </a:ln>
          <a:effectLst>
            <a:softEdge rad="112500"/>
          </a:effectLst>
        </p:spPr>
      </p:pic>
      <p:pic>
        <p:nvPicPr>
          <p:cNvPr id="8" name="図 7"/>
          <p:cNvPicPr>
            <a:picLocks noChangeAspect="1"/>
          </p:cNvPicPr>
          <p:nvPr/>
        </p:nvPicPr>
        <p:blipFill rotWithShape="1">
          <a:blip r:embed="rId4" cstate="print">
            <a:extLst>
              <a:ext uri="{BEBA8EAE-BF5A-486C-A8C5-ECC9F3942E4B}">
                <a14:imgProps xmlns:a14="http://schemas.microsoft.com/office/drawing/2010/main">
                  <a14:imgLayer r:embed="rId5">
                    <a14:imgEffect>
                      <a14:sharpenSoften amount="45000"/>
                    </a14:imgEffect>
                    <a14:imgEffect>
                      <a14:brightnessContrast bright="25000" contrast="35000"/>
                    </a14:imgEffect>
                  </a14:imgLayer>
                </a14:imgProps>
              </a:ext>
              <a:ext uri="{28A0092B-C50C-407E-A947-70E740481C1C}">
                <a14:useLocalDpi xmlns:a14="http://schemas.microsoft.com/office/drawing/2010/main" val="0"/>
              </a:ext>
            </a:extLst>
          </a:blip>
          <a:srcRect/>
          <a:stretch/>
        </p:blipFill>
        <p:spPr>
          <a:xfrm rot="5400000">
            <a:off x="7259671" y="4694355"/>
            <a:ext cx="2160870" cy="1271100"/>
          </a:xfrm>
          <a:prstGeom prst="rect">
            <a:avLst/>
          </a:prstGeom>
          <a:ln>
            <a:noFill/>
          </a:ln>
          <a:effectLst>
            <a:softEdge rad="112500"/>
          </a:effectLst>
        </p:spPr>
      </p:pic>
      <p:sp>
        <p:nvSpPr>
          <p:cNvPr id="26" name="角丸四角形 25"/>
          <p:cNvSpPr/>
          <p:nvPr/>
        </p:nvSpPr>
        <p:spPr>
          <a:xfrm>
            <a:off x="288364" y="6364737"/>
            <a:ext cx="8106978" cy="427840"/>
          </a:xfrm>
          <a:prstGeom prst="roundRect">
            <a:avLst/>
          </a:prstGeom>
          <a:solidFill>
            <a:srgbClr val="FFFF00"/>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ja-JP" sz="19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2019</a:t>
            </a:r>
            <a:r>
              <a:rPr lang="ja-JP" altLang="en-US" sz="19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年度までの事業実施により、市街地における</a:t>
            </a:r>
            <a:r>
              <a:rPr lang="ja-JP" altLang="en-US" sz="19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緑化の促進</a:t>
            </a:r>
            <a:r>
              <a:rPr lang="ja-JP" altLang="en-US" sz="19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を</a:t>
            </a:r>
            <a:r>
              <a:rPr lang="ja-JP" altLang="en-US" sz="1900" b="1" dirty="0" smtClean="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図った</a:t>
            </a:r>
            <a:endParaRPr lang="ja-JP" altLang="en-US" sz="19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0635751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（４）</a:t>
            </a: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路面や</a:t>
            </a: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空気を冷やす取組み</a:t>
            </a:r>
          </a:p>
        </p:txBody>
      </p:sp>
      <p:grpSp>
        <p:nvGrpSpPr>
          <p:cNvPr id="3" name="グループ化 2"/>
          <p:cNvGrpSpPr/>
          <p:nvPr/>
        </p:nvGrpSpPr>
        <p:grpSpPr>
          <a:xfrm>
            <a:off x="1819883" y="536135"/>
            <a:ext cx="7144605" cy="657826"/>
            <a:chOff x="3075868" y="2420887"/>
            <a:chExt cx="3580884" cy="890838"/>
          </a:xfrm>
        </p:grpSpPr>
        <p:sp>
          <p:nvSpPr>
            <p:cNvPr id="4" name="角丸四角形 3"/>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089769" y="2535390"/>
              <a:ext cx="3566983" cy="541835"/>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打ち水の普及促進</a:t>
              </a:r>
            </a:p>
          </p:txBody>
        </p:sp>
      </p:grpSp>
      <p:sp>
        <p:nvSpPr>
          <p:cNvPr id="11" name="角丸四角形 10"/>
          <p:cNvSpPr/>
          <p:nvPr/>
        </p:nvSpPr>
        <p:spPr>
          <a:xfrm>
            <a:off x="251520" y="54883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取組</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3974258798"/>
              </p:ext>
            </p:extLst>
          </p:nvPr>
        </p:nvGraphicFramePr>
        <p:xfrm>
          <a:off x="218081" y="1292216"/>
          <a:ext cx="8702632" cy="928475"/>
        </p:xfrm>
        <a:graphic>
          <a:graphicData uri="http://schemas.openxmlformats.org/drawingml/2006/table">
            <a:tbl>
              <a:tblPr firstRow="1" bandRow="1">
                <a:tableStyleId>{5C22544A-7EE6-4342-B048-85BDC9FD1C3A}</a:tableStyleId>
              </a:tblPr>
              <a:tblGrid>
                <a:gridCol w="8702632">
                  <a:extLst>
                    <a:ext uri="{9D8B030D-6E8A-4147-A177-3AD203B41FA5}">
                      <a16:colId xmlns:a16="http://schemas.microsoft.com/office/drawing/2014/main" val="20000"/>
                    </a:ext>
                  </a:extLst>
                </a:gridCol>
              </a:tblGrid>
              <a:tr h="2941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概　要</a:t>
                      </a:r>
                    </a:p>
                  </a:txBody>
                  <a:tcPr marL="0" marR="0" marT="0" marB="0" anchor="ctr">
                    <a:solidFill>
                      <a:srgbClr val="0070C0"/>
                    </a:solidFill>
                  </a:tcPr>
                </a:tc>
                <a:extLst>
                  <a:ext uri="{0D108BD9-81ED-4DB2-BD59-A6C34878D82A}">
                    <a16:rowId xmlns:a16="http://schemas.microsoft.com/office/drawing/2014/main" val="10000"/>
                  </a:ext>
                </a:extLst>
              </a:tr>
              <a:tr h="623675">
                <a:tc>
                  <a:txBody>
                    <a:bodyPr/>
                    <a:lstStyle/>
                    <a:p>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■打ち水イベントに下水処理水を</a:t>
                      </a: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提供</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nchor="ctr">
                    <a:solidFill>
                      <a:schemeClr val="tx2">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16" name="表 15"/>
          <p:cNvGraphicFramePr>
            <a:graphicFrameLocks noGrp="1"/>
          </p:cNvGraphicFramePr>
          <p:nvPr>
            <p:extLst>
              <p:ext uri="{D42A27DB-BD31-4B8C-83A1-F6EECF244321}">
                <p14:modId xmlns:p14="http://schemas.microsoft.com/office/powerpoint/2010/main" val="1620452632"/>
              </p:ext>
            </p:extLst>
          </p:nvPr>
        </p:nvGraphicFramePr>
        <p:xfrm>
          <a:off x="218081" y="2367497"/>
          <a:ext cx="8702632" cy="4128997"/>
        </p:xfrm>
        <a:graphic>
          <a:graphicData uri="http://schemas.openxmlformats.org/drawingml/2006/table">
            <a:tbl>
              <a:tblPr firstRow="1" bandRow="1">
                <a:tableStyleId>{5C22544A-7EE6-4342-B048-85BDC9FD1C3A}</a:tableStyleId>
              </a:tblPr>
              <a:tblGrid>
                <a:gridCol w="8702632">
                  <a:extLst>
                    <a:ext uri="{9D8B030D-6E8A-4147-A177-3AD203B41FA5}">
                      <a16:colId xmlns:a16="http://schemas.microsoft.com/office/drawing/2014/main" val="20000"/>
                    </a:ext>
                  </a:extLst>
                </a:gridCol>
              </a:tblGrid>
              <a:tr h="393763">
                <a:tc>
                  <a:txBody>
                    <a:bodyP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具体的な取組内容</a:t>
                      </a:r>
                    </a:p>
                  </a:txBody>
                  <a:tcPr marL="0" marR="0" marT="0" marB="0" anchor="ctr">
                    <a:solidFill>
                      <a:srgbClr val="0070C0"/>
                    </a:solidFill>
                  </a:tcPr>
                </a:tc>
                <a:extLst>
                  <a:ext uri="{0D108BD9-81ED-4DB2-BD59-A6C34878D82A}">
                    <a16:rowId xmlns:a16="http://schemas.microsoft.com/office/drawing/2014/main" val="10000"/>
                  </a:ext>
                </a:extLst>
              </a:tr>
              <a:tr h="3735234">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a:t>
                      </a: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24" name="正方形/長方形 1"/>
          <p:cNvSpPr>
            <a:spLocks noChangeArrowheads="1"/>
          </p:cNvSpPr>
          <p:nvPr/>
        </p:nvSpPr>
        <p:spPr bwMode="auto">
          <a:xfrm>
            <a:off x="257023" y="3087506"/>
            <a:ext cx="4242969" cy="1152128"/>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◆下水高度処理水を、樹木への水まき、道路への散水な</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どに、有効かつ簡単に誰にでも使用していただけるよう、</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流域水みらいセンターとポンプ場（計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13</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か所）に、処理</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水供給施設</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Ｑ水くん</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設置</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40" name="Picture 1" descr="自動給水装置写真"/>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10052" y="4147246"/>
            <a:ext cx="2306268" cy="1919084"/>
          </a:xfrm>
          <a:prstGeom prst="rect">
            <a:avLst/>
          </a:prstGeom>
          <a:noFill/>
          <a:extLst>
            <a:ext uri="{909E8E84-426E-40DD-AFC4-6F175D3DCCD1}">
              <a14:hiddenFill xmlns:a14="http://schemas.microsoft.com/office/drawing/2010/main">
                <a:solidFill>
                  <a:srgbClr val="FFFFFF"/>
                </a:solidFill>
              </a14:hiddenFill>
            </a:ext>
          </a:extLst>
        </p:spPr>
      </p:pic>
      <p:sp>
        <p:nvSpPr>
          <p:cNvPr id="41" name="正方形/長方形 1"/>
          <p:cNvSpPr>
            <a:spLocks noChangeArrowheads="1"/>
          </p:cNvSpPr>
          <p:nvPr/>
        </p:nvSpPr>
        <p:spPr bwMode="auto">
          <a:xfrm>
            <a:off x="1931341" y="6104273"/>
            <a:ext cx="2463689" cy="392221"/>
          </a:xfrm>
          <a:prstGeom prst="rect">
            <a:avLst/>
          </a:prstGeom>
          <a:noFill/>
          <a:ln w="9525" algn="ctr">
            <a:noFill/>
            <a:round/>
            <a:headEnd/>
            <a:tailEnd/>
          </a:ln>
        </p:spPr>
        <p:txBody>
          <a:bodyPr/>
          <a:lstStyle/>
          <a:p>
            <a:pPr algn="ctr"/>
            <a:r>
              <a:rPr lang="ja-JP" altLang="en-US" sz="1400" b="1" dirty="0"/>
              <a:t>ボタンを押すと水が出ます</a:t>
            </a:r>
          </a:p>
        </p:txBody>
      </p:sp>
      <p:pic>
        <p:nvPicPr>
          <p:cNvPr id="42" name="Picture 4" descr="住民による打ち水風景写真"/>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83361" y="3861048"/>
            <a:ext cx="2960328" cy="2220246"/>
          </a:xfrm>
          <a:prstGeom prst="rect">
            <a:avLst/>
          </a:prstGeom>
          <a:noFill/>
          <a:extLst>
            <a:ext uri="{909E8E84-426E-40DD-AFC4-6F175D3DCCD1}">
              <a14:hiddenFill xmlns:a14="http://schemas.microsoft.com/office/drawing/2010/main">
                <a:solidFill>
                  <a:srgbClr val="FFFFFF"/>
                </a:solidFill>
              </a14:hiddenFill>
            </a:ext>
          </a:extLst>
        </p:spPr>
      </p:pic>
      <p:sp>
        <p:nvSpPr>
          <p:cNvPr id="43" name="正方形/長方形 1"/>
          <p:cNvSpPr>
            <a:spLocks noChangeArrowheads="1"/>
          </p:cNvSpPr>
          <p:nvPr/>
        </p:nvSpPr>
        <p:spPr bwMode="auto">
          <a:xfrm>
            <a:off x="5364088" y="6093296"/>
            <a:ext cx="2170911" cy="353458"/>
          </a:xfrm>
          <a:prstGeom prst="rect">
            <a:avLst/>
          </a:prstGeom>
          <a:noFill/>
          <a:ln w="9525" algn="ctr">
            <a:noFill/>
            <a:round/>
            <a:headEnd/>
            <a:tailEnd/>
          </a:ln>
        </p:spPr>
        <p:txBody>
          <a:bodyPr/>
          <a:lstStyle/>
          <a:p>
            <a:pPr algn="ctr"/>
            <a:r>
              <a:rPr lang="ja-JP" altLang="en-US" sz="1400" b="1" dirty="0"/>
              <a:t>Ｑ水くん利用例 </a:t>
            </a:r>
          </a:p>
        </p:txBody>
      </p:sp>
      <p:sp>
        <p:nvSpPr>
          <p:cNvPr id="32" name="正方形/長方形 1"/>
          <p:cNvSpPr>
            <a:spLocks noChangeArrowheads="1"/>
          </p:cNvSpPr>
          <p:nvPr/>
        </p:nvSpPr>
        <p:spPr bwMode="auto">
          <a:xfrm>
            <a:off x="7596336" y="905931"/>
            <a:ext cx="1584176" cy="349284"/>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（都市整備部）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タイトル 1"/>
          <p:cNvSpPr txBox="1">
            <a:spLocks/>
          </p:cNvSpPr>
          <p:nvPr/>
        </p:nvSpPr>
        <p:spPr>
          <a:xfrm>
            <a:off x="8439416" y="6309320"/>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200" b="1" dirty="0" smtClean="0">
                <a:latin typeface="Meiryo UI" panose="020B0604030504040204" pitchFamily="50" charset="-128"/>
                <a:ea typeface="Meiryo UI" panose="020B0604030504040204" pitchFamily="50" charset="-128"/>
              </a:rPr>
              <a:t>15</a:t>
            </a:r>
            <a:endParaRPr lang="ja-JP" altLang="en-US" sz="2200" b="1" dirty="0">
              <a:latin typeface="Meiryo UI" panose="020B0604030504040204" pitchFamily="50" charset="-128"/>
              <a:ea typeface="Meiryo UI" panose="020B0604030504040204" pitchFamily="50" charset="-128"/>
            </a:endParaRPr>
          </a:p>
        </p:txBody>
      </p:sp>
      <p:sp>
        <p:nvSpPr>
          <p:cNvPr id="46" name="正方形/長方形 1"/>
          <p:cNvSpPr>
            <a:spLocks noChangeArrowheads="1"/>
          </p:cNvSpPr>
          <p:nvPr/>
        </p:nvSpPr>
        <p:spPr bwMode="auto">
          <a:xfrm>
            <a:off x="4572000" y="3087506"/>
            <a:ext cx="4242969" cy="1493622"/>
          </a:xfrm>
          <a:prstGeom prst="rect">
            <a:avLst/>
          </a:prstGeom>
          <a:noFill/>
          <a:ln w="9525" algn="ctr">
            <a:noFill/>
            <a:round/>
            <a:headEnd/>
            <a:tailEnd/>
          </a:ln>
        </p:spPr>
        <p:txBody>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Q</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水くんについて、府のホームページで利用促進を</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PR</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府内市町村の打ち水イベント等で利用されている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76272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（５）建築物における取組み</a:t>
            </a:r>
          </a:p>
        </p:txBody>
      </p:sp>
      <p:graphicFrame>
        <p:nvGraphicFramePr>
          <p:cNvPr id="16" name="表 15"/>
          <p:cNvGraphicFramePr>
            <a:graphicFrameLocks noGrp="1"/>
          </p:cNvGraphicFramePr>
          <p:nvPr>
            <p:extLst>
              <p:ext uri="{D42A27DB-BD31-4B8C-83A1-F6EECF244321}">
                <p14:modId xmlns:p14="http://schemas.microsoft.com/office/powerpoint/2010/main" val="2138517099"/>
              </p:ext>
            </p:extLst>
          </p:nvPr>
        </p:nvGraphicFramePr>
        <p:xfrm>
          <a:off x="155342" y="2491052"/>
          <a:ext cx="8831835" cy="4039920"/>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385268">
                <a:tc>
                  <a:txBody>
                    <a:bodyP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具体的な取組内容</a:t>
                      </a:r>
                    </a:p>
                  </a:txBody>
                  <a:tcPr marL="0" marR="0" marT="0" marB="0" anchor="ctr">
                    <a:solidFill>
                      <a:srgbClr val="0070C0"/>
                    </a:solidFill>
                  </a:tcPr>
                </a:tc>
                <a:extLst>
                  <a:ext uri="{0D108BD9-81ED-4DB2-BD59-A6C34878D82A}">
                    <a16:rowId xmlns:a16="http://schemas.microsoft.com/office/drawing/2014/main" val="10000"/>
                  </a:ext>
                </a:extLst>
              </a:tr>
              <a:tr h="3654652">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52" name="正方形/長方形 1"/>
          <p:cNvSpPr>
            <a:spLocks noChangeArrowheads="1"/>
          </p:cNvSpPr>
          <p:nvPr/>
        </p:nvSpPr>
        <p:spPr bwMode="auto">
          <a:xfrm>
            <a:off x="105399" y="3023951"/>
            <a:ext cx="8810186" cy="909105"/>
          </a:xfrm>
          <a:prstGeom prst="rect">
            <a:avLst/>
          </a:prstGeom>
          <a:noFill/>
          <a:ln w="9525" algn="ctr">
            <a:noFill/>
            <a:round/>
            <a:headEnd/>
            <a:tailEnd/>
          </a:ln>
        </p:spPr>
        <p:txBody>
          <a:bodyPr/>
          <a:lstStyle/>
          <a:p>
            <a:pPr marL="174625" indent="-174625"/>
            <a:r>
              <a:rPr lang="ja-JP" altLang="en-US" sz="1400" dirty="0">
                <a:latin typeface="Meiryo UI" panose="020B0604030504040204" pitchFamily="50" charset="-128"/>
                <a:ea typeface="Meiryo UI" panose="020B0604030504040204" pitchFamily="50" charset="-128"/>
                <a:cs typeface="Meiryo UI" panose="020B0604030504040204" pitchFamily="50" charset="-128"/>
              </a:rPr>
              <a:t>◆建築物の環境配慮制度</a:t>
            </a:r>
            <a:r>
              <a:rPr lang="en-US" altLang="ja-JP" sz="1400" baseline="30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による完了届出がなされた建築物のうち、</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CASBEE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の総合評価が一定以上で、ヒートアイランド対策の評価値が高いものを表彰（</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年度から「おおさかストップ温暖化賞」に特別賞（愛称：“涼”デザイン建築賞）を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創設し、</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年度は</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件表彰。</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年度は</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9</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から公募。）</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1" name="グループ化 40"/>
          <p:cNvGrpSpPr/>
          <p:nvPr/>
        </p:nvGrpSpPr>
        <p:grpSpPr>
          <a:xfrm>
            <a:off x="1761894" y="536135"/>
            <a:ext cx="7246362" cy="657826"/>
            <a:chOff x="3075868" y="2420887"/>
            <a:chExt cx="3566983" cy="890838"/>
          </a:xfrm>
        </p:grpSpPr>
        <p:sp>
          <p:nvSpPr>
            <p:cNvPr id="42" name="角丸四角形 41"/>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3075868" y="2595388"/>
              <a:ext cx="3566983" cy="541835"/>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建築物のヒートアイランド対策貢献者の表彰と</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HP</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公表</a:t>
              </a:r>
            </a:p>
          </p:txBody>
        </p:sp>
      </p:grpSp>
      <p:sp>
        <p:nvSpPr>
          <p:cNvPr id="44" name="角丸四角形 43"/>
          <p:cNvSpPr/>
          <p:nvPr/>
        </p:nvSpPr>
        <p:spPr>
          <a:xfrm>
            <a:off x="193530" y="54883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a:t>
            </a:r>
          </a:p>
        </p:txBody>
      </p:sp>
      <p:graphicFrame>
        <p:nvGraphicFramePr>
          <p:cNvPr id="45" name="表 44"/>
          <p:cNvGraphicFramePr>
            <a:graphicFrameLocks noGrp="1"/>
          </p:cNvGraphicFramePr>
          <p:nvPr>
            <p:extLst/>
          </p:nvPr>
        </p:nvGraphicFramePr>
        <p:xfrm>
          <a:off x="132653" y="1292217"/>
          <a:ext cx="8831835" cy="1146230"/>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3673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概　要</a:t>
                      </a:r>
                    </a:p>
                  </a:txBody>
                  <a:tcPr marL="0" marR="0" marT="0" marB="0" anchor="ctr">
                    <a:solidFill>
                      <a:srgbClr val="0070C0"/>
                    </a:solidFill>
                  </a:tcPr>
                </a:tc>
                <a:extLst>
                  <a:ext uri="{0D108BD9-81ED-4DB2-BD59-A6C34878D82A}">
                    <a16:rowId xmlns:a16="http://schemas.microsoft.com/office/drawing/2014/main" val="10000"/>
                  </a:ext>
                </a:extLst>
              </a:tr>
              <a:tr h="778900">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■暑さ対策として、</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ヒートアイランド対策の評価が高い建築物の建築主、設計者の表彰と府ホームページで公表</a:t>
                      </a:r>
                    </a:p>
                  </a:txBody>
                  <a:tcPr marL="31528" marR="31528" marT="0" marB="0" anchor="ctr">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46" name="コンテンツ プレースホルダー 2">
            <a:extLst>
              <a:ext uri="{FF2B5EF4-FFF2-40B4-BE49-F238E27FC236}">
                <a16:creationId xmlns:a16="http://schemas.microsoft.com/office/drawing/2014/main" id="{356DC709-632E-4B31-90F6-8F125A5E9633}"/>
              </a:ext>
            </a:extLst>
          </p:cNvPr>
          <p:cNvSpPr txBox="1">
            <a:spLocks/>
          </p:cNvSpPr>
          <p:nvPr/>
        </p:nvSpPr>
        <p:spPr>
          <a:xfrm>
            <a:off x="5868144" y="5319027"/>
            <a:ext cx="3275856" cy="1052596"/>
          </a:xfrm>
          <a:prstGeom prst="rect">
            <a:avLst/>
          </a:prstGeom>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建築物の環境配慮制度とは</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indent="0">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府温暖化防止条例に基づき、延べ面積</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2,000㎡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以上の建築物の新築等をしようとする建築主に工事着手前の建築物環境計画書届出、工事完了後の完了届出を義務付け</a:t>
            </a:r>
            <a:r>
              <a:rPr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
          <p:cNvSpPr>
            <a:spLocks noChangeArrowheads="1"/>
          </p:cNvSpPr>
          <p:nvPr/>
        </p:nvSpPr>
        <p:spPr bwMode="auto">
          <a:xfrm>
            <a:off x="7380312" y="890328"/>
            <a:ext cx="1944216" cy="349284"/>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（住宅まちづくり部）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角丸四角形 2"/>
          <p:cNvSpPr/>
          <p:nvPr/>
        </p:nvSpPr>
        <p:spPr>
          <a:xfrm>
            <a:off x="6026476" y="3678230"/>
            <a:ext cx="2854307" cy="1648821"/>
          </a:xfrm>
          <a:prstGeom prst="roundRect">
            <a:avLst>
              <a:gd name="adj" fmla="val 868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コンテンツ プレースホルダー 2">
            <a:extLst>
              <a:ext uri="{FF2B5EF4-FFF2-40B4-BE49-F238E27FC236}">
                <a16:creationId xmlns:a16="http://schemas.microsoft.com/office/drawing/2014/main" id="{356DC709-632E-4B31-90F6-8F125A5E9633}"/>
              </a:ext>
            </a:extLst>
          </p:cNvPr>
          <p:cNvSpPr txBox="1">
            <a:spLocks/>
          </p:cNvSpPr>
          <p:nvPr/>
        </p:nvSpPr>
        <p:spPr>
          <a:xfrm>
            <a:off x="6072737" y="3782013"/>
            <a:ext cx="2748136" cy="1545038"/>
          </a:xfrm>
          <a:prstGeom prst="rect">
            <a:avLst/>
          </a:prstGeom>
          <a:noFill/>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nSpc>
                <a:spcPts val="1200"/>
              </a:lnSpc>
              <a:buNone/>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＜ヒートアイランド対策の評価内容例＞</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93663" indent="-93663">
              <a:lnSpc>
                <a:spcPts val="1200"/>
              </a:lnSpc>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・風を導く建築物の配置・形状の工夫</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93663" indent="-93663">
              <a:lnSpc>
                <a:spcPts val="1200"/>
              </a:lnSpc>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・緑地、水面、日陰の確保</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93663" indent="-93663">
              <a:lnSpc>
                <a:spcPts val="1200"/>
              </a:lnSpc>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・外壁面の緑化</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93663" indent="-93663">
              <a:lnSpc>
                <a:spcPts val="1200"/>
              </a:lnSpc>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・設備の排熱位置を高所に</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93663" indent="-93663">
              <a:lnSpc>
                <a:spcPts val="1200"/>
              </a:lnSpc>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・屋根面に緑化や高反射材料を採用</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93663" indent="-93663">
              <a:lnSpc>
                <a:spcPts val="1200"/>
              </a:lnSpc>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・地表面に蒸散効果のある材料や高反射材料を採用　等</a:t>
            </a:r>
          </a:p>
        </p:txBody>
      </p:sp>
      <p:sp>
        <p:nvSpPr>
          <p:cNvPr id="17"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200" b="1" dirty="0">
                <a:latin typeface="Meiryo UI" panose="020B0604030504040204" pitchFamily="50" charset="-128"/>
                <a:ea typeface="Meiryo UI" panose="020B0604030504040204" pitchFamily="50" charset="-128"/>
              </a:rPr>
              <a:t>16</a:t>
            </a:r>
            <a:endParaRPr lang="ja-JP" altLang="en-US" sz="2200" b="1"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65033" y="4372886"/>
            <a:ext cx="1685816" cy="2109212"/>
          </a:xfrm>
          <a:prstGeom prst="rect">
            <a:avLst/>
          </a:prstGeom>
        </p:spPr>
      </p:pic>
      <p:pic>
        <p:nvPicPr>
          <p:cNvPr id="5" name="図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8571" y="3784674"/>
            <a:ext cx="1943232" cy="1283453"/>
          </a:xfrm>
          <a:prstGeom prst="rect">
            <a:avLst/>
          </a:prstGeom>
        </p:spPr>
      </p:pic>
      <p:pic>
        <p:nvPicPr>
          <p:cNvPr id="6" name="図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43034" y="4598564"/>
            <a:ext cx="1725110" cy="1847313"/>
          </a:xfrm>
          <a:prstGeom prst="rect">
            <a:avLst/>
          </a:prstGeom>
        </p:spPr>
      </p:pic>
      <p:pic>
        <p:nvPicPr>
          <p:cNvPr id="7" name="図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5219" y="5150607"/>
            <a:ext cx="1949937" cy="1297885"/>
          </a:xfrm>
          <a:prstGeom prst="rect">
            <a:avLst/>
          </a:prstGeom>
        </p:spPr>
      </p:pic>
      <p:sp>
        <p:nvSpPr>
          <p:cNvPr id="8" name="テキスト ボックス 7"/>
          <p:cNvSpPr txBox="1"/>
          <p:nvPr/>
        </p:nvSpPr>
        <p:spPr>
          <a:xfrm>
            <a:off x="285219" y="6154007"/>
            <a:ext cx="2160240" cy="246221"/>
          </a:xfrm>
          <a:prstGeom prst="rect">
            <a:avLst/>
          </a:prstGeom>
          <a:noFill/>
        </p:spPr>
        <p:txBody>
          <a:bodyPr wrap="square" rtlCol="0">
            <a:spAutoFit/>
          </a:bodyPr>
          <a:lstStyle/>
          <a:p>
            <a:r>
              <a:rPr kumimoji="1" lang="ja-JP" altLang="en-US" sz="1000" dirty="0" smtClean="0">
                <a:solidFill>
                  <a:schemeClr val="bg1"/>
                </a:solidFill>
                <a:effectLst>
                  <a:outerShdw blurRad="38100" dist="38100" dir="2700000" algn="tl">
                    <a:srgbClr val="000000">
                      <a:alpha val="43137"/>
                    </a:srgbClr>
                  </a:outerShdw>
                </a:effectLst>
              </a:rPr>
              <a:t>読売テレビ新社屋</a:t>
            </a:r>
            <a:endParaRPr kumimoji="1" lang="ja-JP" altLang="en-US" sz="1000" dirty="0">
              <a:solidFill>
                <a:schemeClr val="bg1"/>
              </a:solidFill>
              <a:effectLst>
                <a:outerShdw blurRad="38100" dist="38100" dir="2700000" algn="tl">
                  <a:srgbClr val="000000">
                    <a:alpha val="43137"/>
                  </a:srgbClr>
                </a:outerShdw>
              </a:effectLst>
            </a:endParaRPr>
          </a:p>
        </p:txBody>
      </p:sp>
      <p:sp>
        <p:nvSpPr>
          <p:cNvPr id="21" name="テキスト ボックス 20"/>
          <p:cNvSpPr txBox="1"/>
          <p:nvPr/>
        </p:nvSpPr>
        <p:spPr>
          <a:xfrm>
            <a:off x="1022399" y="3781194"/>
            <a:ext cx="2185542" cy="253916"/>
          </a:xfrm>
          <a:prstGeom prst="rect">
            <a:avLst/>
          </a:prstGeom>
          <a:noFill/>
        </p:spPr>
        <p:txBody>
          <a:bodyPr wrap="square" rtlCol="0">
            <a:spAutoFit/>
          </a:bodyPr>
          <a:lstStyle/>
          <a:p>
            <a:r>
              <a:rPr lang="ja-JP" altLang="en-US" sz="1000" dirty="0" smtClean="0">
                <a:solidFill>
                  <a:schemeClr val="bg1"/>
                </a:solidFill>
                <a:effectLst>
                  <a:outerShdw blurRad="38100" dist="38100" dir="2700000" algn="tl">
                    <a:srgbClr val="000000">
                      <a:alpha val="43137"/>
                    </a:srgbClr>
                  </a:outerShdw>
                </a:effectLst>
              </a:rPr>
              <a:t>市立</a:t>
            </a:r>
            <a:r>
              <a:rPr lang="ja-JP" altLang="en-US" sz="1000" dirty="0">
                <a:solidFill>
                  <a:schemeClr val="bg1"/>
                </a:solidFill>
                <a:effectLst>
                  <a:outerShdw blurRad="38100" dist="38100" dir="2700000" algn="tl">
                    <a:srgbClr val="000000">
                      <a:alpha val="43137"/>
                    </a:srgbClr>
                  </a:outerShdw>
                </a:effectLst>
              </a:rPr>
              <a:t>吹田</a:t>
            </a:r>
            <a:r>
              <a:rPr lang="ja-JP" altLang="en-US" sz="1000" dirty="0" smtClean="0">
                <a:solidFill>
                  <a:schemeClr val="bg1"/>
                </a:solidFill>
                <a:effectLst>
                  <a:outerShdw blurRad="38100" dist="38100" dir="2700000" algn="tl">
                    <a:srgbClr val="000000">
                      <a:alpha val="43137"/>
                    </a:srgbClr>
                  </a:outerShdw>
                </a:effectLst>
              </a:rPr>
              <a:t>市民</a:t>
            </a:r>
            <a:r>
              <a:rPr lang="ja-JP" altLang="en-US" sz="1000" dirty="0">
                <a:solidFill>
                  <a:schemeClr val="bg1"/>
                </a:solidFill>
                <a:effectLst>
                  <a:outerShdw blurRad="38100" dist="38100" dir="2700000" algn="tl">
                    <a:srgbClr val="000000">
                      <a:alpha val="43137"/>
                    </a:srgbClr>
                  </a:outerShdw>
                </a:effectLst>
              </a:rPr>
              <a:t>病院</a:t>
            </a:r>
            <a:endParaRPr kumimoji="1" lang="ja-JP" altLang="en-US" sz="1000" dirty="0">
              <a:solidFill>
                <a:schemeClr val="bg1"/>
              </a:solidFill>
              <a:effectLst>
                <a:outerShdw blurRad="38100" dist="38100" dir="2700000" algn="tl">
                  <a:srgbClr val="000000">
                    <a:alpha val="43137"/>
                  </a:srgbClr>
                </a:outerShdw>
              </a:effectLst>
            </a:endParaRPr>
          </a:p>
        </p:txBody>
      </p:sp>
      <p:sp>
        <p:nvSpPr>
          <p:cNvPr id="22" name="テキスト ボックス 21"/>
          <p:cNvSpPr txBox="1"/>
          <p:nvPr/>
        </p:nvSpPr>
        <p:spPr>
          <a:xfrm>
            <a:off x="2339075" y="4379646"/>
            <a:ext cx="2160240" cy="246221"/>
          </a:xfrm>
          <a:prstGeom prst="rect">
            <a:avLst/>
          </a:prstGeom>
          <a:noFill/>
        </p:spPr>
        <p:txBody>
          <a:bodyPr wrap="square" rtlCol="0">
            <a:spAutoFit/>
          </a:bodyPr>
          <a:lstStyle/>
          <a:p>
            <a:r>
              <a:rPr kumimoji="1" lang="ja-JP" altLang="en-US" sz="1000" spc="-150" dirty="0" smtClean="0">
                <a:solidFill>
                  <a:schemeClr val="bg1"/>
                </a:solidFill>
                <a:effectLst>
                  <a:outerShdw blurRad="38100" dist="38100" dir="2700000" algn="tl">
                    <a:srgbClr val="000000">
                      <a:alpha val="43137"/>
                    </a:srgbClr>
                  </a:outerShdw>
                </a:effectLst>
              </a:rPr>
              <a:t>ホテルユニバーサルポートヴィータ</a:t>
            </a:r>
            <a:endParaRPr kumimoji="1" lang="ja-JP" altLang="en-US" sz="1000" spc="-150" dirty="0">
              <a:solidFill>
                <a:schemeClr val="bg1"/>
              </a:solidFill>
              <a:effectLst>
                <a:outerShdw blurRad="38100" dist="38100" dir="2700000" algn="tl">
                  <a:srgbClr val="000000">
                    <a:alpha val="43137"/>
                  </a:srgbClr>
                </a:outerShdw>
              </a:effectLst>
            </a:endParaRPr>
          </a:p>
        </p:txBody>
      </p:sp>
      <p:sp>
        <p:nvSpPr>
          <p:cNvPr id="23" name="テキスト ボックス 22"/>
          <p:cNvSpPr txBox="1"/>
          <p:nvPr/>
        </p:nvSpPr>
        <p:spPr>
          <a:xfrm>
            <a:off x="4855596" y="4601701"/>
            <a:ext cx="1439585" cy="246221"/>
          </a:xfrm>
          <a:prstGeom prst="rect">
            <a:avLst/>
          </a:prstGeom>
          <a:noFill/>
        </p:spPr>
        <p:txBody>
          <a:bodyPr wrap="square" rtlCol="0">
            <a:spAutoFit/>
          </a:bodyPr>
          <a:lstStyle/>
          <a:p>
            <a:r>
              <a:rPr lang="ja-JP" altLang="en-US" sz="1000" dirty="0" smtClean="0">
                <a:solidFill>
                  <a:schemeClr val="bg1"/>
                </a:solidFill>
              </a:rPr>
              <a:t>なんばスカイオ</a:t>
            </a:r>
            <a:endParaRPr kumimoji="1" lang="ja-JP" altLang="en-US" sz="1000" dirty="0">
              <a:solidFill>
                <a:schemeClr val="bg1"/>
              </a:solidFill>
            </a:endParaRPr>
          </a:p>
        </p:txBody>
      </p:sp>
    </p:spTree>
    <p:extLst>
      <p:ext uri="{BB962C8B-B14F-4D97-AF65-F5344CB8AC3E}">
        <p14:creationId xmlns:p14="http://schemas.microsoft.com/office/powerpoint/2010/main" val="1465878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（６）その他、新たな取組内容</a:t>
            </a:r>
          </a:p>
        </p:txBody>
      </p:sp>
      <p:graphicFrame>
        <p:nvGraphicFramePr>
          <p:cNvPr id="16" name="表 15"/>
          <p:cNvGraphicFramePr>
            <a:graphicFrameLocks noGrp="1"/>
          </p:cNvGraphicFramePr>
          <p:nvPr>
            <p:extLst>
              <p:ext uri="{D42A27DB-BD31-4B8C-83A1-F6EECF244321}">
                <p14:modId xmlns:p14="http://schemas.microsoft.com/office/powerpoint/2010/main" val="1889792670"/>
              </p:ext>
            </p:extLst>
          </p:nvPr>
        </p:nvGraphicFramePr>
        <p:xfrm>
          <a:off x="155342" y="2491052"/>
          <a:ext cx="8831835" cy="4037758"/>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385062">
                <a:tc>
                  <a:txBody>
                    <a:bodyP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具体的な取組内容</a:t>
                      </a:r>
                    </a:p>
                  </a:txBody>
                  <a:tcPr marL="0" marR="0" marT="0" marB="0" anchor="ctr">
                    <a:solidFill>
                      <a:srgbClr val="0070C0"/>
                    </a:solidFill>
                  </a:tcPr>
                </a:tc>
                <a:extLst>
                  <a:ext uri="{0D108BD9-81ED-4DB2-BD59-A6C34878D82A}">
                    <a16:rowId xmlns:a16="http://schemas.microsoft.com/office/drawing/2014/main" val="10000"/>
                  </a:ext>
                </a:extLst>
              </a:tr>
              <a:tr h="3652696">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52" name="正方形/長方形 1"/>
          <p:cNvSpPr>
            <a:spLocks noChangeArrowheads="1"/>
          </p:cNvSpPr>
          <p:nvPr/>
        </p:nvSpPr>
        <p:spPr bwMode="auto">
          <a:xfrm>
            <a:off x="284299" y="2921882"/>
            <a:ext cx="5727861" cy="1612005"/>
          </a:xfrm>
          <a:prstGeom prst="rect">
            <a:avLst/>
          </a:prstGeom>
          <a:noFill/>
          <a:ln w="9525" algn="ctr">
            <a:noFill/>
            <a:round/>
            <a:headEnd/>
            <a:tailEnd/>
          </a:ln>
        </p:spPr>
        <p:txBody>
          <a:bodyPr/>
          <a:lstStyle/>
          <a:p>
            <a:pPr marL="174625" indent="-174625">
              <a:lnSpc>
                <a:spcPts val="16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◆実施期間・時間</a:t>
            </a:r>
          </a:p>
          <a:p>
            <a:pPr marL="174625" indent="-174625">
              <a:lnSpc>
                <a:spcPts val="16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期間：５月（暑くなりはじめ）から９月末まで</a:t>
            </a:r>
          </a:p>
          <a:p>
            <a:pPr marL="174625" indent="-174625">
              <a:lnSpc>
                <a:spcPts val="16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時間：各施設・店舗の営業時間内でご協力可能な範囲</a:t>
            </a:r>
          </a:p>
          <a:p>
            <a:pPr marL="174625" indent="-174625">
              <a:lnSpc>
                <a:spcPts val="16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実施期間は目安であり、各施設・店舗の状況により変更</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可能</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9</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末</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までに</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52</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事業者（</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339</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施設・店舗）がクールオアシスの参加申込</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★大阪府薬剤師会の協力により加盟薬局等へ周知➡薬局店舗が多く参加</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1" name="グループ化 40"/>
          <p:cNvGrpSpPr/>
          <p:nvPr/>
        </p:nvGrpSpPr>
        <p:grpSpPr>
          <a:xfrm>
            <a:off x="1761894" y="536135"/>
            <a:ext cx="7246362" cy="657826"/>
            <a:chOff x="3075868" y="2420887"/>
            <a:chExt cx="3566983" cy="890838"/>
          </a:xfrm>
        </p:grpSpPr>
        <p:sp>
          <p:nvSpPr>
            <p:cNvPr id="42" name="角丸四角形 41"/>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3075868" y="2595388"/>
              <a:ext cx="3566983" cy="541835"/>
            </a:xfrm>
            <a:prstGeom prst="rect">
              <a:avLst/>
            </a:prstGeom>
          </p:spPr>
          <p:txBody>
            <a:bodyPr wrap="square">
              <a:spAutoFit/>
            </a:bodyPr>
            <a:lstStyle/>
            <a:p>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4" name="角丸四角形 43"/>
          <p:cNvSpPr/>
          <p:nvPr/>
        </p:nvSpPr>
        <p:spPr>
          <a:xfrm>
            <a:off x="193530" y="54883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a:t>
            </a:r>
          </a:p>
        </p:txBody>
      </p:sp>
      <p:graphicFrame>
        <p:nvGraphicFramePr>
          <p:cNvPr id="45" name="表 44"/>
          <p:cNvGraphicFramePr>
            <a:graphicFrameLocks noGrp="1"/>
          </p:cNvGraphicFramePr>
          <p:nvPr>
            <p:extLst>
              <p:ext uri="{D42A27DB-BD31-4B8C-83A1-F6EECF244321}">
                <p14:modId xmlns:p14="http://schemas.microsoft.com/office/powerpoint/2010/main" val="3547575147"/>
              </p:ext>
            </p:extLst>
          </p:nvPr>
        </p:nvGraphicFramePr>
        <p:xfrm>
          <a:off x="132653" y="1292217"/>
          <a:ext cx="8831835" cy="1187491"/>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4085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概　要</a:t>
                      </a:r>
                    </a:p>
                  </a:txBody>
                  <a:tcPr marL="0" marR="0" marT="0" marB="0" anchor="ctr">
                    <a:solidFill>
                      <a:srgbClr val="0070C0"/>
                    </a:solidFill>
                  </a:tcPr>
                </a:tc>
                <a:extLst>
                  <a:ext uri="{0D108BD9-81ED-4DB2-BD59-A6C34878D82A}">
                    <a16:rowId xmlns:a16="http://schemas.microsoft.com/office/drawing/2014/main" val="10000"/>
                  </a:ext>
                </a:extLst>
              </a:tr>
              <a:tr h="778900">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■猛暑の際における外出先の一時避難所として、暑さをしのげる涼しい空間（クールオアシス）を、薬局・銀行等施設店舗の協力に</a:t>
                      </a: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より府民</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等に対してご提供いただく。</a:t>
                      </a:r>
                      <a:endPar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nchor="ctr">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18" name="正方形/長方形 1"/>
          <p:cNvSpPr>
            <a:spLocks noChangeArrowheads="1"/>
          </p:cNvSpPr>
          <p:nvPr/>
        </p:nvSpPr>
        <p:spPr bwMode="auto">
          <a:xfrm>
            <a:off x="7020272" y="890328"/>
            <a:ext cx="1895313" cy="349284"/>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（環境農林水産部）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200" b="1" dirty="0">
                <a:latin typeface="Meiryo UI" panose="020B0604030504040204" pitchFamily="50" charset="-128"/>
                <a:ea typeface="Meiryo UI" panose="020B0604030504040204" pitchFamily="50" charset="-128"/>
              </a:rPr>
              <a:t>17</a:t>
            </a:r>
            <a:endParaRPr lang="ja-JP" altLang="en-US" sz="2200" b="1" dirty="0">
              <a:latin typeface="Meiryo UI" panose="020B0604030504040204" pitchFamily="50" charset="-128"/>
              <a:ea typeface="Meiryo UI" panose="020B0604030504040204" pitchFamily="50" charset="-128"/>
            </a:endParaRPr>
          </a:p>
        </p:txBody>
      </p:sp>
      <p:sp>
        <p:nvSpPr>
          <p:cNvPr id="20" name="角丸四角形 19"/>
          <p:cNvSpPr/>
          <p:nvPr/>
        </p:nvSpPr>
        <p:spPr bwMode="auto">
          <a:xfrm>
            <a:off x="7907695" y="619342"/>
            <a:ext cx="1007890" cy="211214"/>
          </a:xfrm>
          <a:prstGeom prst="roundRect">
            <a:avLst/>
          </a:prstGeom>
          <a:solidFill>
            <a:srgbClr val="0070C0"/>
          </a:solidFill>
          <a:ln w="25400">
            <a:noFill/>
          </a:ln>
          <a:effectLst/>
        </p:spPr>
        <p:txBody>
          <a:bodyPr wrap="square" lIns="0" tIns="0" rIns="0" bIns="0" anchor="ctr">
            <a:spAutoFit/>
          </a:bodyPr>
          <a:lstStyle/>
          <a:p>
            <a:pPr algn="ctr">
              <a:defRPr/>
            </a:pPr>
            <a:r>
              <a:rPr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2020</a:t>
            </a:r>
            <a:r>
              <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新規</a:t>
            </a:r>
          </a:p>
        </p:txBody>
      </p:sp>
      <p:sp>
        <p:nvSpPr>
          <p:cNvPr id="14" name="正方形/長方形 13">
            <a:extLst>
              <a:ext uri="{FF2B5EF4-FFF2-40B4-BE49-F238E27FC236}">
                <a16:creationId xmlns:a16="http://schemas.microsoft.com/office/drawing/2014/main" id="{ECE9D6FB-DE4C-44B6-BBAE-C554D7449E60}"/>
              </a:ext>
            </a:extLst>
          </p:cNvPr>
          <p:cNvSpPr/>
          <p:nvPr/>
        </p:nvSpPr>
        <p:spPr>
          <a:xfrm>
            <a:off x="1892615" y="662831"/>
            <a:ext cx="5449687" cy="400110"/>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おおさかクールオアシスプロジェクト</a:t>
            </a:r>
          </a:p>
        </p:txBody>
      </p:sp>
      <p:pic>
        <p:nvPicPr>
          <p:cNvPr id="4" name="図 3" descr="グラフィカル ユーザー インターフェイス&#10;&#10;自動的に生成された説明">
            <a:extLst>
              <a:ext uri="{FF2B5EF4-FFF2-40B4-BE49-F238E27FC236}">
                <a16:creationId xmlns:a16="http://schemas.microsoft.com/office/drawing/2014/main" id="{8B2EE27F-4923-4C80-9F13-59565CC8DB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57790" y="4279158"/>
            <a:ext cx="1362682" cy="1916840"/>
          </a:xfrm>
          <a:prstGeom prst="rect">
            <a:avLst/>
          </a:prstGeom>
        </p:spPr>
      </p:pic>
      <p:grpSp>
        <p:nvGrpSpPr>
          <p:cNvPr id="15" name="グループ化 14"/>
          <p:cNvGrpSpPr/>
          <p:nvPr/>
        </p:nvGrpSpPr>
        <p:grpSpPr>
          <a:xfrm>
            <a:off x="284299" y="4576638"/>
            <a:ext cx="5644707" cy="1832698"/>
            <a:chOff x="4034910" y="1535893"/>
            <a:chExt cx="6242567" cy="2305350"/>
          </a:xfrm>
        </p:grpSpPr>
        <p:sp>
          <p:nvSpPr>
            <p:cNvPr id="19" name="角丸四角形吹き出し 18"/>
            <p:cNvSpPr/>
            <p:nvPr/>
          </p:nvSpPr>
          <p:spPr>
            <a:xfrm>
              <a:off x="4034910" y="1535893"/>
              <a:ext cx="6242567" cy="2305350"/>
            </a:xfrm>
            <a:prstGeom prst="wedgeRoundRectCallout">
              <a:avLst>
                <a:gd name="adj1" fmla="val -43542"/>
                <a:gd name="adj2" fmla="val 17747"/>
                <a:gd name="adj3" fmla="val 16667"/>
              </a:avLst>
            </a:prstGeom>
            <a:solidFill>
              <a:srgbClr val="00B0F0">
                <a:alpha val="16000"/>
              </a:srgbClr>
            </a:solidFill>
            <a:ln w="222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1" name="図 20"/>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197551" y="1653666"/>
              <a:ext cx="1316588" cy="1005353"/>
            </a:xfrm>
            <a:prstGeom prst="rect">
              <a:avLst/>
            </a:prstGeom>
          </p:spPr>
        </p:pic>
        <p:pic>
          <p:nvPicPr>
            <p:cNvPr id="22" name="図 2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58139" y="2889141"/>
              <a:ext cx="699657" cy="898926"/>
            </a:xfrm>
            <a:prstGeom prst="rect">
              <a:avLst/>
            </a:prstGeom>
          </p:spPr>
        </p:pic>
        <p:sp>
          <p:nvSpPr>
            <p:cNvPr id="25" name="線吹き出し 3 (枠付き) 24"/>
            <p:cNvSpPr/>
            <p:nvPr/>
          </p:nvSpPr>
          <p:spPr>
            <a:xfrm flipH="1">
              <a:off x="7724200" y="1636452"/>
              <a:ext cx="2353673" cy="324370"/>
            </a:xfrm>
            <a:prstGeom prst="borderCallout3">
              <a:avLst>
                <a:gd name="adj1" fmla="val 42258"/>
                <a:gd name="adj2" fmla="val 102395"/>
                <a:gd name="adj3" fmla="val -9623"/>
                <a:gd name="adj4" fmla="val 103080"/>
                <a:gd name="adj5" fmla="val -6455"/>
                <a:gd name="adj6" fmla="val 113867"/>
                <a:gd name="adj7" fmla="val 72993"/>
                <a:gd name="adj8" fmla="val 119715"/>
              </a:avLst>
            </a:prstGeom>
            <a:solidFill>
              <a:schemeClr val="bg1"/>
            </a:solidFill>
            <a:ln w="12700">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必須</a:t>
              </a:r>
              <a:r>
                <a:rPr lang="en-US" altLang="ja-JP" sz="105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冷房のある涼しい空間</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6" name="図 25"/>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361214" y="2659019"/>
              <a:ext cx="1606293" cy="1159335"/>
            </a:xfrm>
            <a:prstGeom prst="rect">
              <a:avLst/>
            </a:prstGeom>
          </p:spPr>
        </p:pic>
        <p:sp>
          <p:nvSpPr>
            <p:cNvPr id="27" name="線吹き出し 3 (枠付き) 26"/>
            <p:cNvSpPr/>
            <p:nvPr/>
          </p:nvSpPr>
          <p:spPr>
            <a:xfrm flipH="1">
              <a:off x="8198713" y="3468844"/>
              <a:ext cx="1260156" cy="234006"/>
            </a:xfrm>
            <a:prstGeom prst="borderCallout3">
              <a:avLst>
                <a:gd name="adj1" fmla="val 57355"/>
                <a:gd name="adj2" fmla="val 102717"/>
                <a:gd name="adj3" fmla="val -34825"/>
                <a:gd name="adj4" fmla="val 102599"/>
                <a:gd name="adj5" fmla="val -125799"/>
                <a:gd name="adj6" fmla="val 93962"/>
                <a:gd name="adj7" fmla="val -121096"/>
                <a:gd name="adj8" fmla="val 125554"/>
              </a:avLst>
            </a:prstGeom>
            <a:solidFill>
              <a:schemeClr val="bg1"/>
            </a:solidFill>
            <a:ln w="12700">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任意</a:t>
              </a:r>
              <a:r>
                <a:rPr lang="en-US" altLang="ja-JP" sz="1050"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椅子等</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線吹き出し 3 (枠付き) 27"/>
            <p:cNvSpPr/>
            <p:nvPr/>
          </p:nvSpPr>
          <p:spPr>
            <a:xfrm flipH="1">
              <a:off x="4603590" y="1960822"/>
              <a:ext cx="1093706" cy="294001"/>
            </a:xfrm>
            <a:prstGeom prst="borderCallout3">
              <a:avLst>
                <a:gd name="adj1" fmla="val 88407"/>
                <a:gd name="adj2" fmla="val 102805"/>
                <a:gd name="adj3" fmla="val -9809"/>
                <a:gd name="adj4" fmla="val 103903"/>
                <a:gd name="adj5" fmla="val -11736"/>
                <a:gd name="adj6" fmla="val 125347"/>
                <a:gd name="adj7" fmla="val 141403"/>
                <a:gd name="adj8" fmla="val 113529"/>
              </a:avLst>
            </a:prstGeom>
            <a:solidFill>
              <a:schemeClr val="bg1"/>
            </a:solidFill>
            <a:ln w="12700">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線吹き出し 3 (枠付き) 28"/>
            <p:cNvSpPr/>
            <p:nvPr/>
          </p:nvSpPr>
          <p:spPr>
            <a:xfrm flipH="1">
              <a:off x="4485753" y="1843452"/>
              <a:ext cx="1359907" cy="420942"/>
            </a:xfrm>
            <a:prstGeom prst="borderCallout3">
              <a:avLst>
                <a:gd name="adj1" fmla="val 73877"/>
                <a:gd name="adj2" fmla="val -2432"/>
                <a:gd name="adj3" fmla="val 26636"/>
                <a:gd name="adj4" fmla="val -3339"/>
                <a:gd name="adj5" fmla="val 26128"/>
                <a:gd name="adj6" fmla="val -16975"/>
                <a:gd name="adj7" fmla="val 144772"/>
                <a:gd name="adj8" fmla="val -11753"/>
              </a:avLst>
            </a:prstGeom>
            <a:solidFill>
              <a:schemeClr val="bg1"/>
            </a:solidFill>
            <a:ln w="12700">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必須</a:t>
              </a:r>
              <a:r>
                <a:rPr lang="en-US" altLang="ja-JP" sz="1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協力チラシの</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掲出もしくは配架</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0" name="図 2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143373" y="2435943"/>
              <a:ext cx="514751" cy="732311"/>
            </a:xfrm>
            <a:prstGeom prst="rect">
              <a:avLst/>
            </a:prstGeom>
            <a:ln>
              <a:solidFill>
                <a:schemeClr val="tx1"/>
              </a:solidFill>
            </a:ln>
          </p:spPr>
        </p:pic>
        <p:grpSp>
          <p:nvGrpSpPr>
            <p:cNvPr id="31" name="グループ化 30"/>
            <p:cNvGrpSpPr/>
            <p:nvPr/>
          </p:nvGrpSpPr>
          <p:grpSpPr>
            <a:xfrm>
              <a:off x="5653524" y="2435943"/>
              <a:ext cx="431232" cy="604774"/>
              <a:chOff x="4803683" y="4605349"/>
              <a:chExt cx="590883" cy="831703"/>
            </a:xfrm>
          </p:grpSpPr>
          <p:pic>
            <p:nvPicPr>
              <p:cNvPr id="32" name="図 3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879815" y="4605349"/>
                <a:ext cx="514751" cy="732312"/>
              </a:xfrm>
              <a:prstGeom prst="rect">
                <a:avLst/>
              </a:prstGeom>
              <a:ln>
                <a:solidFill>
                  <a:schemeClr val="tx1"/>
                </a:solidFill>
              </a:ln>
            </p:spPr>
          </p:pic>
          <p:pic>
            <p:nvPicPr>
              <p:cNvPr id="33" name="図 3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835123" y="4664984"/>
                <a:ext cx="514751" cy="732312"/>
              </a:xfrm>
              <a:prstGeom prst="rect">
                <a:avLst/>
              </a:prstGeom>
              <a:ln>
                <a:solidFill>
                  <a:schemeClr val="tx1"/>
                </a:solidFill>
              </a:ln>
            </p:spPr>
          </p:pic>
          <p:pic>
            <p:nvPicPr>
              <p:cNvPr id="34" name="図 3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803683" y="4704740"/>
                <a:ext cx="514751" cy="732312"/>
              </a:xfrm>
              <a:prstGeom prst="rect">
                <a:avLst/>
              </a:prstGeom>
              <a:ln>
                <a:solidFill>
                  <a:schemeClr val="tx1"/>
                </a:solidFill>
              </a:ln>
            </p:spPr>
          </p:pic>
        </p:grpSp>
      </p:grpSp>
      <p:sp>
        <p:nvSpPr>
          <p:cNvPr id="37" name="テキスト ボックス 36"/>
          <p:cNvSpPr txBox="1"/>
          <p:nvPr/>
        </p:nvSpPr>
        <p:spPr>
          <a:xfrm>
            <a:off x="140172" y="4300629"/>
            <a:ext cx="5028970" cy="261610"/>
          </a:xfrm>
          <a:prstGeom prst="rect">
            <a:avLst/>
          </a:prstGeom>
          <a:noFill/>
        </p:spPr>
        <p:txBody>
          <a:bodyPr wrap="square" rtlCol="0">
            <a:spAutoFit/>
          </a:bodyPr>
          <a:lstStyle/>
          <a:p>
            <a:r>
              <a:rPr lang="ja-JP" altLang="en-US" sz="1100" b="1" dirty="0" smtClean="0">
                <a:latin typeface="メイリオ" panose="020B0604030504040204" pitchFamily="50" charset="-128"/>
                <a:ea typeface="メイリオ" panose="020B0604030504040204" pitchFamily="50" charset="-128"/>
                <a:cs typeface="メイリオ" panose="020B0604030504040204" pitchFamily="50" charset="-128"/>
              </a:rPr>
              <a:t>●クールオアシスでのご協力いただく内容（</a:t>
            </a: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参加</a:t>
            </a:r>
            <a:r>
              <a:rPr lang="ja-JP" altLang="en-US" sz="1100" b="1" dirty="0" smtClean="0">
                <a:latin typeface="メイリオ" panose="020B0604030504040204" pitchFamily="50" charset="-128"/>
                <a:ea typeface="メイリオ" panose="020B0604030504040204" pitchFamily="50" charset="-128"/>
                <a:cs typeface="メイリオ" panose="020B0604030504040204" pitchFamily="50" charset="-128"/>
              </a:rPr>
              <a:t>施設の可能な内容で実施）</a:t>
            </a:r>
            <a:endParaRPr kumimoji="1" lang="ja-JP" altLang="en-US" sz="11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 name="図 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123501" y="5069881"/>
            <a:ext cx="1232292" cy="1185274"/>
          </a:xfrm>
          <a:prstGeom prst="rect">
            <a:avLst/>
          </a:prstGeom>
        </p:spPr>
      </p:pic>
      <p:sp>
        <p:nvSpPr>
          <p:cNvPr id="38" name="テキスト ボックス 37"/>
          <p:cNvSpPr txBox="1"/>
          <p:nvPr/>
        </p:nvSpPr>
        <p:spPr>
          <a:xfrm>
            <a:off x="6012161" y="6217644"/>
            <a:ext cx="2808312" cy="261610"/>
          </a:xfrm>
          <a:prstGeom prst="rect">
            <a:avLst/>
          </a:prstGeom>
          <a:noFill/>
        </p:spPr>
        <p:txBody>
          <a:bodyPr wrap="square" rtlCol="0">
            <a:spAutoFit/>
          </a:bodyPr>
          <a:lstStyle/>
          <a:p>
            <a:r>
              <a:rPr lang="ja-JP" altLang="en-US" sz="1100" b="1" dirty="0" smtClean="0">
                <a:latin typeface="メイリオ" panose="020B0604030504040204" pitchFamily="50" charset="-128"/>
                <a:ea typeface="メイリオ" panose="020B0604030504040204" pitchFamily="50" charset="-128"/>
                <a:cs typeface="メイリオ" panose="020B0604030504040204" pitchFamily="50" charset="-128"/>
              </a:rPr>
              <a:t>↑ステッカータイプ　　↑チラシタイプ</a:t>
            </a:r>
            <a:endParaRPr kumimoji="1" lang="ja-JP" altLang="en-US" sz="11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角丸四角形 5"/>
          <p:cNvSpPr/>
          <p:nvPr/>
        </p:nvSpPr>
        <p:spPr>
          <a:xfrm>
            <a:off x="6060967" y="3979993"/>
            <a:ext cx="2854617" cy="2499261"/>
          </a:xfrm>
          <a:prstGeom prst="roundRect">
            <a:avLst>
              <a:gd name="adj" fmla="val 410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6694917" y="3735611"/>
            <a:ext cx="1716723" cy="430887"/>
          </a:xfrm>
          <a:prstGeom prst="rect">
            <a:avLst/>
          </a:prstGeom>
          <a:solidFill>
            <a:schemeClr val="bg1"/>
          </a:solidFill>
          <a:ln w="22225">
            <a:solidFill>
              <a:schemeClr val="accent5">
                <a:lumMod val="75000"/>
              </a:schemeClr>
            </a:solidFill>
          </a:ln>
        </p:spPr>
        <p:txBody>
          <a:bodyPr wrap="square" rtlCol="0">
            <a:spAutoFit/>
          </a:bodyPr>
          <a:lstStyle/>
          <a:p>
            <a:pPr algn="ctr"/>
            <a:r>
              <a:rPr lang="ja-JP" altLang="en-US" sz="1100" b="1" dirty="0" smtClean="0">
                <a:latin typeface="メイリオ" panose="020B0604030504040204" pitchFamily="50" charset="-128"/>
                <a:ea typeface="メイリオ" panose="020B0604030504040204" pitchFamily="50" charset="-128"/>
                <a:cs typeface="メイリオ" panose="020B0604030504040204" pitchFamily="50" charset="-128"/>
              </a:rPr>
              <a:t>協力施設・店舗には</a:t>
            </a:r>
            <a:endParaRPr lang="en-US" altLang="ja-JP" sz="11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100" b="1" dirty="0" smtClean="0">
                <a:latin typeface="メイリオ" panose="020B0604030504040204" pitchFamily="50" charset="-128"/>
                <a:ea typeface="メイリオ" panose="020B0604030504040204" pitchFamily="50" charset="-128"/>
                <a:cs typeface="メイリオ" panose="020B0604030504040204" pitchFamily="50" charset="-128"/>
              </a:rPr>
              <a:t>目印となる標識を掲出</a:t>
            </a:r>
            <a:endParaRPr kumimoji="1" lang="ja-JP" altLang="en-US" sz="11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833738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暑さ対策の取り組みにあたって</a:t>
            </a:r>
          </a:p>
        </p:txBody>
      </p:sp>
      <p:graphicFrame>
        <p:nvGraphicFramePr>
          <p:cNvPr id="24" name="表 23"/>
          <p:cNvGraphicFramePr>
            <a:graphicFrameLocks noGrp="1"/>
          </p:cNvGraphicFramePr>
          <p:nvPr>
            <p:extLst>
              <p:ext uri="{D42A27DB-BD31-4B8C-83A1-F6EECF244321}">
                <p14:modId xmlns:p14="http://schemas.microsoft.com/office/powerpoint/2010/main" val="4251148503"/>
              </p:ext>
            </p:extLst>
          </p:nvPr>
        </p:nvGraphicFramePr>
        <p:xfrm>
          <a:off x="162162" y="514344"/>
          <a:ext cx="8818195" cy="6016627"/>
        </p:xfrm>
        <a:graphic>
          <a:graphicData uri="http://schemas.openxmlformats.org/drawingml/2006/table">
            <a:tbl>
              <a:tblPr firstRow="1" bandRow="1">
                <a:tableStyleId>{5C22544A-7EE6-4342-B048-85BDC9FD1C3A}</a:tableStyleId>
              </a:tblPr>
              <a:tblGrid>
                <a:gridCol w="8818195">
                  <a:extLst>
                    <a:ext uri="{9D8B030D-6E8A-4147-A177-3AD203B41FA5}">
                      <a16:colId xmlns:a16="http://schemas.microsoft.com/office/drawing/2014/main" val="20000"/>
                    </a:ext>
                  </a:extLst>
                </a:gridCol>
              </a:tblGrid>
              <a:tr h="570579">
                <a:tc>
                  <a:txBody>
                    <a:bodyPr/>
                    <a:lstStyle/>
                    <a:p>
                      <a:pPr algn="l"/>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◆令和元年度の猛暑対策検討会議でいただいたご意見をもとに、取組を展開</a:t>
                      </a:r>
                    </a:p>
                  </a:txBody>
                  <a:tcPr marL="0" marR="0" marT="0" marB="0" anchor="ctr">
                    <a:solidFill>
                      <a:srgbClr val="0070C0"/>
                    </a:solidFill>
                  </a:tcPr>
                </a:tc>
                <a:extLst>
                  <a:ext uri="{0D108BD9-81ED-4DB2-BD59-A6C34878D82A}">
                    <a16:rowId xmlns:a16="http://schemas.microsoft.com/office/drawing/2014/main" val="10000"/>
                  </a:ext>
                </a:extLst>
              </a:tr>
              <a:tr h="5446048">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a:t>
                      </a: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19"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dirty="0">
                <a:latin typeface="Meiryo UI" panose="020B0604030504040204" pitchFamily="50" charset="-128"/>
                <a:ea typeface="Meiryo UI" panose="020B0604030504040204" pitchFamily="50" charset="-128"/>
              </a:rPr>
              <a:t>２</a:t>
            </a:r>
          </a:p>
        </p:txBody>
      </p:sp>
      <p:sp>
        <p:nvSpPr>
          <p:cNvPr id="10" name="角丸四角形 9"/>
          <p:cNvSpPr/>
          <p:nvPr/>
        </p:nvSpPr>
        <p:spPr>
          <a:xfrm>
            <a:off x="349964" y="1554996"/>
            <a:ext cx="8416986" cy="2868766"/>
          </a:xfrm>
          <a:prstGeom prst="roundRect">
            <a:avLst>
              <a:gd name="adj"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700"/>
              </a:lnSpc>
            </a:pPr>
            <a:r>
              <a:rPr lang="ja-JP" altLang="en-US" b="1" dirty="0">
                <a:solidFill>
                  <a:schemeClr val="tx1"/>
                </a:solidFill>
                <a:latin typeface="メイリオ" panose="020B0604030504040204" pitchFamily="50" charset="-128"/>
                <a:ea typeface="メイリオ" panose="020B0604030504040204" pitchFamily="50" charset="-128"/>
              </a:rPr>
              <a:t>・体が暑さに慣れていなければ、体温調節機能が上手く働かない</a:t>
            </a:r>
            <a:endParaRPr lang="en-US" altLang="ja-JP" b="1" dirty="0">
              <a:solidFill>
                <a:schemeClr val="tx1"/>
              </a:solidFill>
              <a:latin typeface="メイリオ" panose="020B0604030504040204" pitchFamily="50" charset="-128"/>
              <a:ea typeface="メイリオ" panose="020B0604030504040204" pitchFamily="50" charset="-128"/>
            </a:endParaRPr>
          </a:p>
          <a:p>
            <a:pPr>
              <a:lnSpc>
                <a:spcPts val="1700"/>
              </a:lnSpc>
            </a:pPr>
            <a:r>
              <a:rPr lang="ja-JP" altLang="en-US" b="1" dirty="0">
                <a:solidFill>
                  <a:srgbClr val="002060"/>
                </a:solidFill>
                <a:latin typeface="メイリオ" panose="020B0604030504040204" pitchFamily="50" charset="-128"/>
                <a:ea typeface="メイリオ" panose="020B0604030504040204" pitchFamily="50" charset="-128"/>
              </a:rPr>
              <a:t>　　</a:t>
            </a:r>
            <a:r>
              <a:rPr lang="ja-JP" altLang="en-US" b="1" dirty="0">
                <a:solidFill>
                  <a:schemeClr val="tx1"/>
                </a:solidFill>
                <a:latin typeface="メイリオ" panose="020B0604030504040204" pitchFamily="50" charset="-128"/>
                <a:ea typeface="メイリオ" panose="020B0604030504040204" pitchFamily="50" charset="-128"/>
              </a:rPr>
              <a:t>➡</a:t>
            </a:r>
            <a:r>
              <a:rPr lang="ja-JP" altLang="en-US" b="1" dirty="0">
                <a:solidFill>
                  <a:srgbClr val="FF0000"/>
                </a:solidFill>
                <a:latin typeface="メイリオ" panose="020B0604030504040204" pitchFamily="50" charset="-128"/>
                <a:ea typeface="メイリオ" panose="020B0604030504040204" pitchFamily="50" charset="-128"/>
              </a:rPr>
              <a:t>暑くなる前の時期から</a:t>
            </a:r>
            <a:r>
              <a:rPr lang="ja-JP" altLang="en-US" b="1" dirty="0">
                <a:solidFill>
                  <a:schemeClr val="tx1"/>
                </a:solidFill>
                <a:latin typeface="メイリオ" panose="020B0604030504040204" pitchFamily="50" charset="-128"/>
                <a:ea typeface="メイリオ" panose="020B0604030504040204" pitchFamily="50" charset="-128"/>
              </a:rPr>
              <a:t>ウォーキングなどの</a:t>
            </a:r>
            <a:r>
              <a:rPr lang="ja-JP" altLang="en-US" b="1" dirty="0">
                <a:solidFill>
                  <a:srgbClr val="FF0000"/>
                </a:solidFill>
                <a:latin typeface="メイリオ" panose="020B0604030504040204" pitchFamily="50" charset="-128"/>
                <a:ea typeface="メイリオ" panose="020B0604030504040204" pitchFamily="50" charset="-128"/>
              </a:rPr>
              <a:t>汗をかく運動の継続</a:t>
            </a:r>
            <a:r>
              <a:rPr lang="ja-JP" altLang="en-US" b="1" dirty="0">
                <a:solidFill>
                  <a:schemeClr val="tx1"/>
                </a:solidFill>
                <a:latin typeface="メイリオ" panose="020B0604030504040204" pitchFamily="50" charset="-128"/>
                <a:ea typeface="メイリオ" panose="020B0604030504040204" pitchFamily="50" charset="-128"/>
              </a:rPr>
              <a:t>が重要</a:t>
            </a:r>
            <a:endParaRPr lang="en-US" altLang="ja-JP" b="1" dirty="0">
              <a:solidFill>
                <a:schemeClr val="tx1"/>
              </a:solidFill>
              <a:latin typeface="メイリオ" panose="020B0604030504040204" pitchFamily="50" charset="-128"/>
              <a:ea typeface="メイリオ" panose="020B0604030504040204" pitchFamily="50" charset="-128"/>
            </a:endParaRPr>
          </a:p>
          <a:p>
            <a:pPr>
              <a:lnSpc>
                <a:spcPts val="1700"/>
              </a:lnSpc>
            </a:pPr>
            <a:endParaRPr lang="en-US" altLang="ja-JP" b="1" dirty="0">
              <a:solidFill>
                <a:schemeClr val="tx1"/>
              </a:solidFill>
              <a:latin typeface="メイリオ" panose="020B0604030504040204" pitchFamily="50" charset="-128"/>
              <a:ea typeface="メイリオ" panose="020B0604030504040204" pitchFamily="50" charset="-128"/>
            </a:endParaRPr>
          </a:p>
          <a:p>
            <a:pPr>
              <a:lnSpc>
                <a:spcPts val="1700"/>
              </a:lnSpc>
            </a:pPr>
            <a:r>
              <a:rPr lang="ja-JP" altLang="en-US" b="1" dirty="0">
                <a:solidFill>
                  <a:schemeClr val="tx1"/>
                </a:solidFill>
                <a:latin typeface="メイリオ" panose="020B0604030504040204" pitchFamily="50" charset="-128"/>
                <a:ea typeface="メイリオ" panose="020B0604030504040204" pitchFamily="50" charset="-128"/>
              </a:rPr>
              <a:t>・暑さの危険度は、気温だけでなく、湿度や日差しによっても変化</a:t>
            </a:r>
            <a:endParaRPr lang="en-US" altLang="ja-JP" b="1" dirty="0">
              <a:solidFill>
                <a:schemeClr val="tx1"/>
              </a:solidFill>
              <a:latin typeface="メイリオ" panose="020B0604030504040204" pitchFamily="50" charset="-128"/>
              <a:ea typeface="メイリオ" panose="020B0604030504040204" pitchFamily="50" charset="-128"/>
            </a:endParaRPr>
          </a:p>
          <a:p>
            <a:pPr>
              <a:lnSpc>
                <a:spcPts val="1700"/>
              </a:lnSpc>
            </a:pPr>
            <a:r>
              <a:rPr lang="ja-JP" altLang="en-US" b="1" dirty="0">
                <a:solidFill>
                  <a:srgbClr val="002060"/>
                </a:solidFill>
                <a:latin typeface="メイリオ" panose="020B0604030504040204" pitchFamily="50" charset="-128"/>
                <a:ea typeface="メイリオ" panose="020B0604030504040204" pitchFamily="50" charset="-128"/>
              </a:rPr>
              <a:t>　　➡</a:t>
            </a:r>
            <a:r>
              <a:rPr lang="ja-JP" altLang="en-US" b="1" dirty="0">
                <a:solidFill>
                  <a:srgbClr val="FF0000"/>
                </a:solidFill>
                <a:latin typeface="メイリオ" panose="020B0604030504040204" pitchFamily="50" charset="-128"/>
                <a:ea typeface="メイリオ" panose="020B0604030504040204" pitchFamily="50" charset="-128"/>
              </a:rPr>
              <a:t>危険な暑さにあらかじめ気づき</a:t>
            </a:r>
            <a:r>
              <a:rPr lang="ja-JP" altLang="en-US" b="1" dirty="0">
                <a:solidFill>
                  <a:schemeClr val="tx1"/>
                </a:solidFill>
                <a:latin typeface="メイリオ" panose="020B0604030504040204" pitchFamily="50" charset="-128"/>
                <a:ea typeface="メイリオ" panose="020B0604030504040204" pitchFamily="50" charset="-128"/>
              </a:rPr>
              <a:t>、暑さを避ける行動をとることが重要</a:t>
            </a:r>
          </a:p>
          <a:p>
            <a:pPr>
              <a:lnSpc>
                <a:spcPts val="1700"/>
              </a:lnSpc>
            </a:pPr>
            <a:endParaRPr lang="en-US" altLang="ja-JP" b="1" dirty="0">
              <a:solidFill>
                <a:srgbClr val="002060"/>
              </a:solidFill>
              <a:latin typeface="メイリオ" panose="020B0604030504040204" pitchFamily="50" charset="-128"/>
              <a:ea typeface="メイリオ" panose="020B0604030504040204" pitchFamily="50" charset="-128"/>
            </a:endParaRPr>
          </a:p>
          <a:p>
            <a:pPr>
              <a:lnSpc>
                <a:spcPts val="1700"/>
              </a:lnSpc>
            </a:pPr>
            <a:r>
              <a:rPr lang="ja-JP" altLang="en-US" b="1" dirty="0">
                <a:solidFill>
                  <a:schemeClr val="tx1"/>
                </a:solidFill>
                <a:latin typeface="メイリオ" panose="020B0604030504040204" pitchFamily="50" charset="-128"/>
                <a:ea typeface="メイリオ" panose="020B0604030504040204" pitchFamily="50" charset="-128"/>
              </a:rPr>
              <a:t>・気温や湿度が高い日には屋内でも熱中症になることがある</a:t>
            </a:r>
            <a:endParaRPr lang="en-US" altLang="ja-JP" b="1" dirty="0">
              <a:solidFill>
                <a:schemeClr val="tx1"/>
              </a:solidFill>
              <a:latin typeface="メイリオ" panose="020B0604030504040204" pitchFamily="50" charset="-128"/>
              <a:ea typeface="メイリオ" panose="020B0604030504040204" pitchFamily="50" charset="-128"/>
            </a:endParaRPr>
          </a:p>
          <a:p>
            <a:pPr>
              <a:lnSpc>
                <a:spcPts val="1700"/>
              </a:lnSpc>
            </a:pPr>
            <a:r>
              <a:rPr lang="ja-JP" altLang="en-US" b="1" dirty="0">
                <a:solidFill>
                  <a:schemeClr val="tx1"/>
                </a:solidFill>
                <a:latin typeface="メイリオ" panose="020B0604030504040204" pitchFamily="50" charset="-128"/>
                <a:ea typeface="メイリオ" panose="020B0604030504040204" pitchFamily="50" charset="-128"/>
              </a:rPr>
              <a:t>　　➡暑さに対して自分の感覚だけに頼らず、</a:t>
            </a:r>
            <a:r>
              <a:rPr lang="ja-JP" altLang="en-US" b="1" dirty="0">
                <a:solidFill>
                  <a:srgbClr val="FF0000"/>
                </a:solidFill>
                <a:latin typeface="メイリオ" panose="020B0604030504040204" pitchFamily="50" charset="-128"/>
                <a:ea typeface="メイリオ" panose="020B0604030504040204" pitchFamily="50" charset="-128"/>
              </a:rPr>
              <a:t>部屋の温湿度を確認して</a:t>
            </a:r>
            <a:r>
              <a:rPr lang="ja-JP" altLang="en-US" b="1" dirty="0">
                <a:solidFill>
                  <a:schemeClr val="tx1"/>
                </a:solidFill>
                <a:latin typeface="メイリオ" panose="020B0604030504040204" pitchFamily="50" charset="-128"/>
                <a:ea typeface="メイリオ" panose="020B0604030504040204" pitchFamily="50" charset="-128"/>
              </a:rPr>
              <a:t>クーラー　　</a:t>
            </a:r>
            <a:endParaRPr lang="en-US" altLang="ja-JP" b="1" dirty="0">
              <a:solidFill>
                <a:schemeClr val="tx1"/>
              </a:solidFill>
              <a:latin typeface="メイリオ" panose="020B0604030504040204" pitchFamily="50" charset="-128"/>
              <a:ea typeface="メイリオ" panose="020B0604030504040204" pitchFamily="50" charset="-128"/>
            </a:endParaRPr>
          </a:p>
          <a:p>
            <a:pPr>
              <a:lnSpc>
                <a:spcPts val="1700"/>
              </a:lnSpc>
            </a:pPr>
            <a:r>
              <a:rPr lang="ja-JP" altLang="en-US" b="1" dirty="0">
                <a:solidFill>
                  <a:schemeClr val="tx1"/>
                </a:solidFill>
                <a:latin typeface="メイリオ" panose="020B0604030504040204" pitchFamily="50" charset="-128"/>
                <a:ea typeface="メイリオ" panose="020B0604030504040204" pitchFamily="50" charset="-128"/>
              </a:rPr>
              <a:t>　　　の設定温度を調節することが重要</a:t>
            </a:r>
            <a:endParaRPr lang="en-US" altLang="ja-JP" b="1" dirty="0">
              <a:solidFill>
                <a:schemeClr val="tx1"/>
              </a:solidFill>
              <a:latin typeface="メイリオ" panose="020B0604030504040204" pitchFamily="50" charset="-128"/>
              <a:ea typeface="メイリオ" panose="020B0604030504040204" pitchFamily="50" charset="-128"/>
            </a:endParaRPr>
          </a:p>
          <a:p>
            <a:pPr>
              <a:lnSpc>
                <a:spcPts val="1700"/>
              </a:lnSpc>
            </a:pPr>
            <a:endParaRPr lang="en-US" altLang="ja-JP" b="1" dirty="0">
              <a:solidFill>
                <a:schemeClr val="tx1"/>
              </a:solidFill>
              <a:latin typeface="メイリオ" panose="020B0604030504040204" pitchFamily="50" charset="-128"/>
              <a:ea typeface="メイリオ" panose="020B0604030504040204" pitchFamily="50" charset="-128"/>
            </a:endParaRPr>
          </a:p>
          <a:p>
            <a:pPr>
              <a:lnSpc>
                <a:spcPts val="1700"/>
              </a:lnSpc>
            </a:pPr>
            <a:r>
              <a:rPr lang="ja-JP" altLang="en-US" b="1" dirty="0">
                <a:solidFill>
                  <a:schemeClr val="tx1"/>
                </a:solidFill>
                <a:latin typeface="メイリオ" panose="020B0604030504040204" pitchFamily="50" charset="-128"/>
                <a:ea typeface="メイリオ" panose="020B0604030504040204" pitchFamily="50" charset="-128"/>
              </a:rPr>
              <a:t>・屋外空間における夏の昼間の暑熱環境の改善</a:t>
            </a:r>
            <a:endParaRPr lang="en-US" altLang="ja-JP" b="1" dirty="0">
              <a:solidFill>
                <a:schemeClr val="tx1"/>
              </a:solidFill>
              <a:latin typeface="メイリオ" panose="020B0604030504040204" pitchFamily="50" charset="-128"/>
              <a:ea typeface="メイリオ" panose="020B0604030504040204" pitchFamily="50" charset="-128"/>
            </a:endParaRPr>
          </a:p>
          <a:p>
            <a:pPr>
              <a:lnSpc>
                <a:spcPts val="1700"/>
              </a:lnSpc>
            </a:pPr>
            <a:r>
              <a:rPr lang="ja-JP" altLang="en-US" b="1" dirty="0">
                <a:solidFill>
                  <a:schemeClr val="tx1"/>
                </a:solidFill>
                <a:latin typeface="メイリオ" panose="020B0604030504040204" pitchFamily="50" charset="-128"/>
                <a:ea typeface="メイリオ" panose="020B0604030504040204" pitchFamily="50" charset="-128"/>
              </a:rPr>
              <a:t>　　➡</a:t>
            </a:r>
            <a:r>
              <a:rPr lang="ja-JP" altLang="en-US" b="1" dirty="0">
                <a:solidFill>
                  <a:srgbClr val="FF0000"/>
                </a:solidFill>
                <a:latin typeface="メイリオ" panose="020B0604030504040204" pitchFamily="50" charset="-128"/>
                <a:ea typeface="メイリオ" panose="020B0604030504040204" pitchFamily="50" charset="-128"/>
              </a:rPr>
              <a:t>人が集まる場所</a:t>
            </a:r>
            <a:r>
              <a:rPr lang="ja-JP" altLang="en-US" b="1" dirty="0">
                <a:solidFill>
                  <a:schemeClr val="tx1"/>
                </a:solidFill>
                <a:latin typeface="メイリオ" panose="020B0604030504040204" pitchFamily="50" charset="-128"/>
                <a:ea typeface="メイリオ" panose="020B0604030504040204" pitchFamily="50" charset="-128"/>
              </a:rPr>
              <a:t>に、ミスト発生器や日除けなどの</a:t>
            </a:r>
            <a:r>
              <a:rPr lang="ja-JP" altLang="en-US" b="1" dirty="0">
                <a:solidFill>
                  <a:srgbClr val="FF0000"/>
                </a:solidFill>
                <a:latin typeface="メイリオ" panose="020B0604030504040204" pitchFamily="50" charset="-128"/>
                <a:ea typeface="メイリオ" panose="020B0604030504040204" pitchFamily="50" charset="-128"/>
              </a:rPr>
              <a:t>クールスポットを作る</a:t>
            </a:r>
            <a:r>
              <a:rPr lang="ja-JP" altLang="en-US" b="1" dirty="0">
                <a:solidFill>
                  <a:schemeClr val="tx1"/>
                </a:solidFill>
                <a:latin typeface="メイリオ" panose="020B0604030504040204" pitchFamily="50" charset="-128"/>
                <a:ea typeface="メイリオ" panose="020B0604030504040204" pitchFamily="50" charset="-128"/>
              </a:rPr>
              <a:t>こ</a:t>
            </a:r>
            <a:endParaRPr lang="en-US" altLang="ja-JP" b="1" dirty="0">
              <a:solidFill>
                <a:schemeClr val="tx1"/>
              </a:solidFill>
              <a:latin typeface="メイリオ" panose="020B0604030504040204" pitchFamily="50" charset="-128"/>
              <a:ea typeface="メイリオ" panose="020B0604030504040204" pitchFamily="50" charset="-128"/>
            </a:endParaRPr>
          </a:p>
          <a:p>
            <a:pPr>
              <a:lnSpc>
                <a:spcPts val="1700"/>
              </a:lnSpc>
            </a:pPr>
            <a:r>
              <a:rPr lang="ja-JP" altLang="en-US" b="1" dirty="0">
                <a:solidFill>
                  <a:schemeClr val="tx1"/>
                </a:solidFill>
                <a:latin typeface="メイリオ" panose="020B0604030504040204" pitchFamily="50" charset="-128"/>
                <a:ea typeface="メイリオ" panose="020B0604030504040204" pitchFamily="50" charset="-128"/>
              </a:rPr>
              <a:t>　　　とが効果的</a:t>
            </a:r>
          </a:p>
        </p:txBody>
      </p:sp>
      <p:sp>
        <p:nvSpPr>
          <p:cNvPr id="38" name="角丸四角形 37"/>
          <p:cNvSpPr/>
          <p:nvPr/>
        </p:nvSpPr>
        <p:spPr>
          <a:xfrm>
            <a:off x="1065010" y="2880488"/>
            <a:ext cx="7013860" cy="712063"/>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solidFill>
                <a:schemeClr val="tx1"/>
              </a:solidFill>
            </a:endParaRPr>
          </a:p>
        </p:txBody>
      </p:sp>
      <p:sp>
        <p:nvSpPr>
          <p:cNvPr id="14" name="角丸四角形 13"/>
          <p:cNvSpPr/>
          <p:nvPr/>
        </p:nvSpPr>
        <p:spPr>
          <a:xfrm>
            <a:off x="5604759" y="4773081"/>
            <a:ext cx="2898806" cy="1343453"/>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クールスポット</a:t>
            </a:r>
            <a:r>
              <a:rPr lang="ja-JP" altLang="en-US"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の</a:t>
            </a:r>
            <a:endParaRPr lang="en-US" altLang="ja-JP"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a:r>
              <a:rPr kumimoji="1" lang="ja-JP" altLang="en-US" sz="2400" b="1"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拡　充</a:t>
            </a:r>
            <a:endParaRPr kumimoji="1" lang="en-US" altLang="ja-JP" sz="2400" b="1"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4" name="加算 3"/>
          <p:cNvSpPr/>
          <p:nvPr/>
        </p:nvSpPr>
        <p:spPr>
          <a:xfrm>
            <a:off x="4700323" y="5173190"/>
            <a:ext cx="626601" cy="576064"/>
          </a:xfrm>
          <a:prstGeom prst="mathPl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377491" y="4423762"/>
            <a:ext cx="4044998" cy="204209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暑さから身を守る「</a:t>
            </a:r>
            <a:r>
              <a:rPr kumimoji="1" lang="en-US" altLang="ja-JP" b="1"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3</a:t>
            </a:r>
            <a:r>
              <a:rPr kumimoji="1" lang="ja-JP" altLang="en-US" b="1"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つの習慣</a:t>
            </a:r>
            <a:r>
              <a:rPr kumimoji="1" lang="ja-JP" altLang="en-US"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endParaRPr kumimoji="1" lang="en-US" altLang="ja-JP"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a:endParaRPr lang="en-US" altLang="ja-JP" sz="2000" b="1" dirty="0">
              <a:effectLst>
                <a:outerShdw blurRad="38100" dist="38100" dir="2700000" algn="tl">
                  <a:srgbClr val="000000">
                    <a:alpha val="43137"/>
                  </a:srgbClr>
                </a:outerShdw>
              </a:effectLst>
            </a:endParaRPr>
          </a:p>
          <a:p>
            <a:pPr algn="ctr"/>
            <a:endParaRPr kumimoji="1" lang="en-US" altLang="ja-JP" sz="2000" b="1" dirty="0">
              <a:effectLst>
                <a:outerShdw blurRad="38100" dist="38100" dir="2700000" algn="tl">
                  <a:srgbClr val="000000">
                    <a:alpha val="43137"/>
                  </a:srgbClr>
                </a:outerShdw>
              </a:effectLst>
            </a:endParaRPr>
          </a:p>
          <a:p>
            <a:pPr algn="ctr"/>
            <a:endParaRPr lang="en-US" altLang="ja-JP" sz="2000" b="1" dirty="0">
              <a:effectLst>
                <a:outerShdw blurRad="38100" dist="38100" dir="2700000" algn="tl">
                  <a:srgbClr val="000000">
                    <a:alpha val="43137"/>
                  </a:srgbClr>
                </a:outerShdw>
              </a:effectLst>
            </a:endParaRPr>
          </a:p>
          <a:p>
            <a:pPr algn="ctr"/>
            <a:endParaRPr kumimoji="1" lang="en-US" altLang="ja-JP" sz="2000" b="1" dirty="0">
              <a:effectLst>
                <a:outerShdw blurRad="38100" dist="38100" dir="2700000" algn="tl">
                  <a:srgbClr val="000000">
                    <a:alpha val="43137"/>
                  </a:srgbClr>
                </a:outerShdw>
              </a:effectLst>
            </a:endParaRPr>
          </a:p>
          <a:p>
            <a:pPr algn="ctr"/>
            <a:endParaRPr kumimoji="1" lang="ja-JP" altLang="en-US" sz="2000" b="1" dirty="0">
              <a:effectLst>
                <a:outerShdw blurRad="38100" dist="38100" dir="2700000" algn="tl">
                  <a:srgbClr val="000000">
                    <a:alpha val="43137"/>
                  </a:srgbClr>
                </a:outerShdw>
              </a:effectLst>
            </a:endParaRPr>
          </a:p>
        </p:txBody>
      </p:sp>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8737" y="4788259"/>
            <a:ext cx="3462506" cy="1677596"/>
          </a:xfrm>
          <a:prstGeom prst="rect">
            <a:avLst/>
          </a:prstGeom>
        </p:spPr>
      </p:pic>
      <p:sp>
        <p:nvSpPr>
          <p:cNvPr id="5" name="テキスト ボックス 4"/>
          <p:cNvSpPr txBox="1"/>
          <p:nvPr/>
        </p:nvSpPr>
        <p:spPr>
          <a:xfrm>
            <a:off x="297484" y="1155113"/>
            <a:ext cx="1746237" cy="400110"/>
          </a:xfrm>
          <a:prstGeom prst="rect">
            <a:avLst/>
          </a:prstGeom>
          <a:noFill/>
        </p:spPr>
        <p:txBody>
          <a:bodyPr wrap="square" rtlCol="0">
            <a:spAutoFit/>
          </a:bodyPr>
          <a:lstStyle/>
          <a:p>
            <a:r>
              <a:rPr kumimoji="1" lang="ja-JP" altLang="en-US" sz="2000" b="1" dirty="0">
                <a:latin typeface="メイリオ" panose="020B0604030504040204" pitchFamily="50" charset="-128"/>
                <a:ea typeface="メイリオ" panose="020B0604030504040204" pitchFamily="50" charset="-128"/>
              </a:rPr>
              <a:t>主なご意見</a:t>
            </a:r>
          </a:p>
        </p:txBody>
      </p:sp>
    </p:spTree>
    <p:extLst>
      <p:ext uri="{BB962C8B-B14F-4D97-AF65-F5344CB8AC3E}">
        <p14:creationId xmlns:p14="http://schemas.microsoft.com/office/powerpoint/2010/main" val="3690383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92410" y="0"/>
            <a:ext cx="8985548"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（７）</a:t>
            </a: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その他、新たな取組内容</a:t>
            </a:r>
          </a:p>
        </p:txBody>
      </p:sp>
      <p:graphicFrame>
        <p:nvGraphicFramePr>
          <p:cNvPr id="16" name="表 15"/>
          <p:cNvGraphicFramePr>
            <a:graphicFrameLocks noGrp="1"/>
          </p:cNvGraphicFramePr>
          <p:nvPr>
            <p:extLst/>
          </p:nvPr>
        </p:nvGraphicFramePr>
        <p:xfrm>
          <a:off x="92410" y="2708921"/>
          <a:ext cx="9002074" cy="3640262"/>
        </p:xfrm>
        <a:graphic>
          <a:graphicData uri="http://schemas.openxmlformats.org/drawingml/2006/table">
            <a:tbl>
              <a:tblPr firstRow="1" bandRow="1">
                <a:tableStyleId>{5C22544A-7EE6-4342-B048-85BDC9FD1C3A}</a:tableStyleId>
              </a:tblPr>
              <a:tblGrid>
                <a:gridCol w="9002074">
                  <a:extLst>
                    <a:ext uri="{9D8B030D-6E8A-4147-A177-3AD203B41FA5}">
                      <a16:colId xmlns:a16="http://schemas.microsoft.com/office/drawing/2014/main" val="20000"/>
                    </a:ext>
                  </a:extLst>
                </a:gridCol>
              </a:tblGrid>
              <a:tr h="347155">
                <a:tc>
                  <a:txBody>
                    <a:bodyP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具体的な取組内容</a:t>
                      </a:r>
                    </a:p>
                  </a:txBody>
                  <a:tcPr marL="0" marR="0" marT="0" marB="0" anchor="ctr">
                    <a:solidFill>
                      <a:srgbClr val="0070C0"/>
                    </a:solidFill>
                  </a:tcPr>
                </a:tc>
                <a:extLst>
                  <a:ext uri="{0D108BD9-81ED-4DB2-BD59-A6C34878D82A}">
                    <a16:rowId xmlns:a16="http://schemas.microsoft.com/office/drawing/2014/main" val="10000"/>
                  </a:ext>
                </a:extLst>
              </a:tr>
              <a:tr h="3293107">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52" name="正方形/長方形 1"/>
          <p:cNvSpPr>
            <a:spLocks noChangeArrowheads="1"/>
          </p:cNvSpPr>
          <p:nvPr/>
        </p:nvSpPr>
        <p:spPr bwMode="auto">
          <a:xfrm>
            <a:off x="136788" y="3253531"/>
            <a:ext cx="5299308" cy="2787765"/>
          </a:xfrm>
          <a:prstGeom prst="rect">
            <a:avLst/>
          </a:prstGeom>
          <a:noFill/>
          <a:ln w="9525" algn="ctr">
            <a:noFill/>
            <a:round/>
            <a:headEnd/>
            <a:tailEnd/>
          </a:ln>
        </p:spPr>
        <p:txBody>
          <a:bodyPr/>
          <a:lstStyle/>
          <a:p>
            <a:pPr>
              <a:defRPr/>
            </a:pP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◆補助</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制度の概要　</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バス停やタクシー乗り場のある駅前広場、単独のバス停</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駅</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（プラットホームなど）において</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都市</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緑化（必ず</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含める</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こと）と日除けや微細ミスト</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発生器</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等</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暑熱環境改善設備</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（１設備</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以上含める</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こと）の整備</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に　</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対して、</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1,500</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万円</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を上限</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として事業費を原則全額</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補助</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アクセスが制約される駅のプラットホーム等の改札の</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内側</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は</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事業費の半額を補助</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p>
          <a:p>
            <a:pPr>
              <a:lnSpc>
                <a:spcPts val="535"/>
              </a:lnSpc>
              <a:defRPr/>
            </a:pP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marL="174625" indent="-174625">
              <a:lnSpc>
                <a:spcPts val="1600"/>
              </a:lnSpc>
            </a:pP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◆令和２年度実施箇所</a:t>
            </a:r>
            <a:endParaRPr lang="en-US" altLang="ja-JP" sz="1400" dirty="0">
              <a:latin typeface="メイリオ" panose="020B0604030504040204" pitchFamily="50" charset="-128"/>
              <a:ea typeface="メイリオ" panose="020B0604030504040204" pitchFamily="50" charset="-128"/>
              <a:cs typeface="Meiryo UI" panose="020B0604030504040204" pitchFamily="50" charset="-128"/>
            </a:endParaRPr>
          </a:p>
          <a:p>
            <a:pPr marL="174625" indent="-174625">
              <a:lnSpc>
                <a:spcPts val="1600"/>
              </a:lnSpc>
            </a:pP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   駅前広場</a:t>
            </a:r>
            <a:r>
              <a:rPr lang="ja-JP" altLang="en-US" sz="1400" dirty="0" smtClean="0">
                <a:latin typeface="メイリオ" panose="020B0604030504040204" pitchFamily="50" charset="-128"/>
                <a:ea typeface="メイリオ" panose="020B0604030504040204" pitchFamily="50" charset="-128"/>
                <a:cs typeface="Meiryo UI" panose="020B0604030504040204" pitchFamily="50" charset="-128"/>
              </a:rPr>
              <a:t>：１</a:t>
            </a: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４</a:t>
            </a:r>
            <a:r>
              <a:rPr lang="ja-JP" altLang="en-US" sz="1400" dirty="0" smtClean="0">
                <a:latin typeface="メイリオ" panose="020B0604030504040204" pitchFamily="50" charset="-128"/>
                <a:ea typeface="メイリオ" panose="020B0604030504040204" pitchFamily="50" charset="-128"/>
                <a:cs typeface="Meiryo UI" panose="020B0604030504040204" pitchFamily="50" charset="-128"/>
              </a:rPr>
              <a:t>箇所、</a:t>
            </a: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単独バス停</a:t>
            </a:r>
            <a:r>
              <a:rPr lang="ja-JP" altLang="en-US" sz="1400" dirty="0" smtClean="0">
                <a:latin typeface="メイリオ" panose="020B0604030504040204" pitchFamily="50" charset="-128"/>
                <a:ea typeface="メイリオ" panose="020B0604030504040204" pitchFamily="50" charset="-128"/>
                <a:cs typeface="Meiryo UI" panose="020B0604030504040204" pitchFamily="50" charset="-128"/>
              </a:rPr>
              <a:t>：</a:t>
            </a: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７</a:t>
            </a:r>
            <a:r>
              <a:rPr lang="ja-JP" altLang="en-US" sz="1400" dirty="0" smtClean="0">
                <a:latin typeface="メイリオ" panose="020B0604030504040204" pitchFamily="50" charset="-128"/>
                <a:ea typeface="メイリオ" panose="020B0604030504040204" pitchFamily="50" charset="-128"/>
                <a:cs typeface="Meiryo UI" panose="020B0604030504040204" pitchFamily="50" charset="-128"/>
              </a:rPr>
              <a:t>箇所、合計２１箇所</a:t>
            </a:r>
            <a:endParaRPr lang="en-US" altLang="ja-JP" sz="1400" dirty="0">
              <a:latin typeface="メイリオ" panose="020B0604030504040204" pitchFamily="50" charset="-128"/>
              <a:ea typeface="メイリオ" panose="020B0604030504040204" pitchFamily="50" charset="-128"/>
              <a:cs typeface="Meiryo UI" panose="020B0604030504040204" pitchFamily="50" charset="-128"/>
            </a:endParaRPr>
          </a:p>
          <a:p>
            <a:pPr marL="174625" indent="-174625">
              <a:lnSpc>
                <a:spcPts val="1600"/>
              </a:lnSpc>
            </a:pP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（うち駅前</a:t>
            </a:r>
            <a:r>
              <a:rPr lang="ja-JP" altLang="en-US" sz="1400" dirty="0" smtClean="0">
                <a:latin typeface="メイリオ" panose="020B0604030504040204" pitchFamily="50" charset="-128"/>
                <a:ea typeface="メイリオ" panose="020B0604030504040204" pitchFamily="50" charset="-128"/>
                <a:cs typeface="Meiryo UI" panose="020B0604030504040204" pitchFamily="50" charset="-128"/>
              </a:rPr>
              <a:t>広場２箇所</a:t>
            </a: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、単独バス</a:t>
            </a:r>
            <a:r>
              <a:rPr lang="ja-JP" altLang="en-US" sz="1400" dirty="0" smtClean="0">
                <a:latin typeface="メイリオ" panose="020B0604030504040204" pitchFamily="50" charset="-128"/>
                <a:ea typeface="メイリオ" panose="020B0604030504040204" pitchFamily="50" charset="-128"/>
                <a:cs typeface="Meiryo UI" panose="020B0604030504040204" pitchFamily="50" charset="-128"/>
              </a:rPr>
              <a:t>停２箇所において、</a:t>
            </a:r>
            <a:endParaRPr lang="en-US" altLang="ja-JP" sz="1400" dirty="0" smtClean="0">
              <a:latin typeface="メイリオ" panose="020B0604030504040204" pitchFamily="50" charset="-128"/>
              <a:ea typeface="メイリオ" panose="020B0604030504040204" pitchFamily="50" charset="-128"/>
              <a:cs typeface="Meiryo UI" panose="020B0604030504040204" pitchFamily="50" charset="-128"/>
            </a:endParaRPr>
          </a:p>
          <a:p>
            <a:pPr marL="174625" indent="-174625">
              <a:lnSpc>
                <a:spcPts val="1600"/>
              </a:lnSpc>
            </a:pP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　</a:t>
            </a:r>
            <a:r>
              <a:rPr lang="ja-JP" altLang="en-US" sz="1400" dirty="0" smtClean="0">
                <a:latin typeface="メイリオ" panose="020B0604030504040204" pitchFamily="50" charset="-128"/>
                <a:ea typeface="メイリオ" panose="020B0604030504040204" pitchFamily="50" charset="-128"/>
                <a:cs typeface="Meiryo UI" panose="020B0604030504040204" pitchFamily="50" charset="-128"/>
              </a:rPr>
              <a:t>令和２年夏に供用</a:t>
            </a: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開始</a:t>
            </a:r>
            <a:r>
              <a:rPr lang="ja-JP" altLang="en-US" sz="1400" dirty="0" smtClean="0">
                <a:latin typeface="メイリオ" panose="020B0604030504040204" pitchFamily="50" charset="-128"/>
                <a:ea typeface="メイリオ" panose="020B0604030504040204" pitchFamily="50" charset="-128"/>
                <a:cs typeface="Meiryo UI" panose="020B0604030504040204" pitchFamily="50" charset="-128"/>
              </a:rPr>
              <a:t>）</a:t>
            </a:r>
            <a:endParaRPr lang="en-US" altLang="ja-JP" sz="1400" dirty="0">
              <a:latin typeface="メイリオ" panose="020B0604030504040204" pitchFamily="50" charset="-128"/>
              <a:ea typeface="メイリオ" panose="020B0604030504040204" pitchFamily="50" charset="-128"/>
              <a:cs typeface="Meiryo UI" panose="020B0604030504040204" pitchFamily="50" charset="-128"/>
            </a:endParaRPr>
          </a:p>
        </p:txBody>
      </p:sp>
      <p:grpSp>
        <p:nvGrpSpPr>
          <p:cNvPr id="41" name="グループ化 40"/>
          <p:cNvGrpSpPr/>
          <p:nvPr/>
        </p:nvGrpSpPr>
        <p:grpSpPr>
          <a:xfrm>
            <a:off x="1761893" y="536135"/>
            <a:ext cx="7332591" cy="592218"/>
            <a:chOff x="3075868" y="2420887"/>
            <a:chExt cx="3566983" cy="890838"/>
          </a:xfrm>
        </p:grpSpPr>
        <p:sp>
          <p:nvSpPr>
            <p:cNvPr id="42" name="角丸四角形 41"/>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3075868" y="2595388"/>
              <a:ext cx="3566983" cy="541835"/>
            </a:xfrm>
            <a:prstGeom prst="rect">
              <a:avLst/>
            </a:prstGeom>
          </p:spPr>
          <p:txBody>
            <a:bodyPr wrap="square">
              <a:spAutoFit/>
            </a:bodyPr>
            <a:lstStyle/>
            <a:p>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4" name="角丸四角形 43"/>
          <p:cNvSpPr/>
          <p:nvPr/>
        </p:nvSpPr>
        <p:spPr>
          <a:xfrm>
            <a:off x="96361" y="556347"/>
            <a:ext cx="1492344" cy="514105"/>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a:t>
            </a:r>
          </a:p>
        </p:txBody>
      </p:sp>
      <p:graphicFrame>
        <p:nvGraphicFramePr>
          <p:cNvPr id="45" name="表 44"/>
          <p:cNvGraphicFramePr>
            <a:graphicFrameLocks noGrp="1"/>
          </p:cNvGraphicFramePr>
          <p:nvPr>
            <p:extLst>
              <p:ext uri="{D42A27DB-BD31-4B8C-83A1-F6EECF244321}">
                <p14:modId xmlns:p14="http://schemas.microsoft.com/office/powerpoint/2010/main" val="4287485207"/>
              </p:ext>
            </p:extLst>
          </p:nvPr>
        </p:nvGraphicFramePr>
        <p:xfrm>
          <a:off x="92410" y="1176220"/>
          <a:ext cx="9002074" cy="1505310"/>
        </p:xfrm>
        <a:graphic>
          <a:graphicData uri="http://schemas.openxmlformats.org/drawingml/2006/table">
            <a:tbl>
              <a:tblPr firstRow="1" bandRow="1">
                <a:tableStyleId>{5C22544A-7EE6-4342-B048-85BDC9FD1C3A}</a:tableStyleId>
              </a:tblPr>
              <a:tblGrid>
                <a:gridCol w="9002074">
                  <a:extLst>
                    <a:ext uri="{9D8B030D-6E8A-4147-A177-3AD203B41FA5}">
                      <a16:colId xmlns:a16="http://schemas.microsoft.com/office/drawing/2014/main" val="20000"/>
                    </a:ext>
                  </a:extLst>
                </a:gridCol>
              </a:tblGrid>
              <a:tr h="5179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概　要</a:t>
                      </a:r>
                    </a:p>
                  </a:txBody>
                  <a:tcPr marL="0" marR="0" marT="0" marB="0" anchor="ctr">
                    <a:solidFill>
                      <a:srgbClr val="0070C0"/>
                    </a:solidFill>
                  </a:tcPr>
                </a:tc>
                <a:extLst>
                  <a:ext uri="{0D108BD9-81ED-4DB2-BD59-A6C34878D82A}">
                    <a16:rowId xmlns:a16="http://schemas.microsoft.com/office/drawing/2014/main" val="10000"/>
                  </a:ext>
                </a:extLst>
              </a:tr>
              <a:tr h="987365">
                <a:tc>
                  <a:txBody>
                    <a:bodyPr/>
                    <a:lstStyle/>
                    <a:p>
                      <a:pPr>
                        <a:defRPr/>
                      </a:pP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災害並みの猛暑による府民の健康被害を軽減する必要性が高まっていることから、暑くても屋外で待たざるを　</a:t>
                      </a:r>
                      <a:endParaRPr lang="en-US" altLang="ja-JP"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得ない駅前広場などで、市町村や公共交通事業者等が連携し、都市緑化を活用した猛暑対策に取り組めるよう、</a:t>
                      </a:r>
                      <a:endParaRPr lang="en-US" altLang="ja-JP"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森林環境税を活用して誘導・支援</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1528" marR="31528" marT="0" marB="0" anchor="ctr">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18" name="正方形/長方形 1"/>
          <p:cNvSpPr>
            <a:spLocks noChangeArrowheads="1"/>
          </p:cNvSpPr>
          <p:nvPr/>
        </p:nvSpPr>
        <p:spPr bwMode="auto">
          <a:xfrm>
            <a:off x="7006302" y="847147"/>
            <a:ext cx="1895313" cy="349284"/>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（環境農林水産部）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タイトル 1"/>
          <p:cNvSpPr txBox="1">
            <a:spLocks/>
          </p:cNvSpPr>
          <p:nvPr/>
        </p:nvSpPr>
        <p:spPr>
          <a:xfrm>
            <a:off x="8439416" y="6453336"/>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200" b="1">
                <a:latin typeface="Meiryo UI" panose="020B0604030504040204" pitchFamily="50" charset="-128"/>
                <a:ea typeface="Meiryo UI" panose="020B0604030504040204" pitchFamily="50" charset="-128"/>
              </a:rPr>
              <a:t>18</a:t>
            </a:r>
            <a:endParaRPr lang="ja-JP" altLang="en-US" sz="2200" b="1" dirty="0">
              <a:latin typeface="Meiryo UI" panose="020B0604030504040204" pitchFamily="50" charset="-128"/>
              <a:ea typeface="Meiryo UI" panose="020B0604030504040204" pitchFamily="50" charset="-128"/>
            </a:endParaRPr>
          </a:p>
        </p:txBody>
      </p:sp>
      <p:sp>
        <p:nvSpPr>
          <p:cNvPr id="20" name="角丸四角形 19"/>
          <p:cNvSpPr/>
          <p:nvPr/>
        </p:nvSpPr>
        <p:spPr bwMode="auto">
          <a:xfrm>
            <a:off x="7907695" y="619342"/>
            <a:ext cx="1007890" cy="211214"/>
          </a:xfrm>
          <a:prstGeom prst="roundRect">
            <a:avLst/>
          </a:prstGeom>
          <a:solidFill>
            <a:srgbClr val="0070C0"/>
          </a:solidFill>
          <a:ln w="25400">
            <a:noFill/>
          </a:ln>
          <a:effectLst/>
        </p:spPr>
        <p:txBody>
          <a:bodyPr wrap="square" lIns="0" tIns="0" rIns="0" bIns="0" anchor="ctr">
            <a:spAutoFit/>
          </a:bodyPr>
          <a:lstStyle/>
          <a:p>
            <a:pPr algn="ctr">
              <a:defRPr/>
            </a:pPr>
            <a:r>
              <a:rPr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2020</a:t>
            </a:r>
            <a:r>
              <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新規</a:t>
            </a:r>
          </a:p>
        </p:txBody>
      </p:sp>
      <p:sp>
        <p:nvSpPr>
          <p:cNvPr id="14" name="正方形/長方形 13">
            <a:extLst>
              <a:ext uri="{FF2B5EF4-FFF2-40B4-BE49-F238E27FC236}">
                <a16:creationId xmlns:a16="http://schemas.microsoft.com/office/drawing/2014/main" id="{ECE9D6FB-DE4C-44B6-BBAE-C554D7449E60}"/>
              </a:ext>
            </a:extLst>
          </p:cNvPr>
          <p:cNvSpPr/>
          <p:nvPr/>
        </p:nvSpPr>
        <p:spPr>
          <a:xfrm>
            <a:off x="1846416" y="605833"/>
            <a:ext cx="5449687" cy="400110"/>
          </a:xfrm>
          <a:prstGeom prst="rect">
            <a:avLst/>
          </a:prstGeom>
        </p:spPr>
        <p:txBody>
          <a:bodyPr wrap="square">
            <a:spAutoFit/>
          </a:bodyPr>
          <a:lstStyle/>
          <a:p>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都市緑化を活用した猛暑対策事業</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角丸四角形 5"/>
          <p:cNvSpPr/>
          <p:nvPr/>
        </p:nvSpPr>
        <p:spPr>
          <a:xfrm>
            <a:off x="5226416" y="3323984"/>
            <a:ext cx="3746887" cy="2598510"/>
          </a:xfrm>
          <a:prstGeom prst="roundRect">
            <a:avLst>
              <a:gd name="adj" fmla="val 410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87772" y="3459601"/>
            <a:ext cx="3627813" cy="2327276"/>
          </a:xfrm>
          <a:prstGeom prst="rect">
            <a:avLst/>
          </a:prstGeom>
        </p:spPr>
      </p:pic>
      <p:sp>
        <p:nvSpPr>
          <p:cNvPr id="35" name="正方形/長方形 34"/>
          <p:cNvSpPr/>
          <p:nvPr/>
        </p:nvSpPr>
        <p:spPr>
          <a:xfrm>
            <a:off x="5282962" y="5930550"/>
            <a:ext cx="3600401" cy="369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ja-JP" altLang="en-US" sz="900" dirty="0">
                <a:solidFill>
                  <a:schemeClr val="tx1"/>
                </a:solidFill>
                <a:latin typeface="メイリオ" panose="020B0604030504040204" pitchFamily="50" charset="-128"/>
                <a:ea typeface="メイリオ" panose="020B0604030504040204" pitchFamily="50" charset="-128"/>
              </a:rPr>
              <a:t>「まちなかの暑さ対策ガイドライン 改訂版」</a:t>
            </a:r>
            <a:r>
              <a:rPr lang="en-US" altLang="ja-JP" sz="900" dirty="0">
                <a:solidFill>
                  <a:schemeClr val="tx1"/>
                </a:solidFill>
                <a:latin typeface="メイリオ" panose="020B0604030504040204" pitchFamily="50" charset="-128"/>
                <a:ea typeface="メイリオ" panose="020B0604030504040204" pitchFamily="50" charset="-128"/>
              </a:rPr>
              <a:t>(</a:t>
            </a:r>
            <a:r>
              <a:rPr lang="ja-JP" altLang="en-US" sz="900" dirty="0">
                <a:solidFill>
                  <a:schemeClr val="tx1"/>
                </a:solidFill>
                <a:latin typeface="メイリオ" panose="020B0604030504040204" pitchFamily="50" charset="-128"/>
                <a:ea typeface="メイリオ" panose="020B0604030504040204" pitchFamily="50" charset="-128"/>
              </a:rPr>
              <a:t>環境省</a:t>
            </a:r>
            <a:r>
              <a:rPr lang="en-US" altLang="ja-JP" sz="900" dirty="0">
                <a:solidFill>
                  <a:schemeClr val="tx1"/>
                </a:solidFill>
                <a:latin typeface="メイリオ" panose="020B0604030504040204" pitchFamily="50" charset="-128"/>
                <a:ea typeface="メイリオ" panose="020B0604030504040204" pitchFamily="50" charset="-128"/>
              </a:rPr>
              <a:t>)</a:t>
            </a:r>
            <a:r>
              <a:rPr lang="ja-JP" altLang="en-US" sz="900" dirty="0">
                <a:solidFill>
                  <a:schemeClr val="tx1"/>
                </a:solidFill>
                <a:latin typeface="メイリオ" panose="020B0604030504040204" pitchFamily="50" charset="-128"/>
                <a:ea typeface="メイリオ" panose="020B0604030504040204" pitchFamily="50" charset="-128"/>
              </a:rPr>
              <a:t>を加工して作成</a:t>
            </a:r>
          </a:p>
        </p:txBody>
      </p:sp>
      <p:sp>
        <p:nvSpPr>
          <p:cNvPr id="3" name="正方形/長方形 2"/>
          <p:cNvSpPr/>
          <p:nvPr/>
        </p:nvSpPr>
        <p:spPr>
          <a:xfrm>
            <a:off x="136788" y="5650191"/>
            <a:ext cx="5370746" cy="502702"/>
          </a:xfrm>
          <a:prstGeom prst="rect">
            <a:avLst/>
          </a:prstGeom>
        </p:spPr>
        <p:txBody>
          <a:bodyPr wrap="square">
            <a:spAutoFit/>
          </a:bodyPr>
          <a:lstStyle/>
          <a:p>
            <a:pPr marL="174625" indent="-174625">
              <a:lnSpc>
                <a:spcPts val="1600"/>
              </a:lnSpc>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51749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今夏の状況</a:t>
            </a:r>
            <a:endPar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4" name="表 23"/>
          <p:cNvGraphicFramePr>
            <a:graphicFrameLocks noGrp="1"/>
          </p:cNvGraphicFramePr>
          <p:nvPr>
            <p:extLst>
              <p:ext uri="{D42A27DB-BD31-4B8C-83A1-F6EECF244321}">
                <p14:modId xmlns:p14="http://schemas.microsoft.com/office/powerpoint/2010/main" val="3488490643"/>
              </p:ext>
            </p:extLst>
          </p:nvPr>
        </p:nvGraphicFramePr>
        <p:xfrm>
          <a:off x="162162" y="514344"/>
          <a:ext cx="8818195" cy="6016627"/>
        </p:xfrm>
        <a:graphic>
          <a:graphicData uri="http://schemas.openxmlformats.org/drawingml/2006/table">
            <a:tbl>
              <a:tblPr firstRow="1" bandRow="1">
                <a:tableStyleId>{5C22544A-7EE6-4342-B048-85BDC9FD1C3A}</a:tableStyleId>
              </a:tblPr>
              <a:tblGrid>
                <a:gridCol w="8818195">
                  <a:extLst>
                    <a:ext uri="{9D8B030D-6E8A-4147-A177-3AD203B41FA5}">
                      <a16:colId xmlns:a16="http://schemas.microsoft.com/office/drawing/2014/main" val="20000"/>
                    </a:ext>
                  </a:extLst>
                </a:gridCol>
              </a:tblGrid>
              <a:tr h="570579">
                <a:tc>
                  <a:txBody>
                    <a:bodyPr/>
                    <a:lstStyle/>
                    <a:p>
                      <a:pPr algn="l"/>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◆熱中症救急搬送について</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extLst>
                  <a:ext uri="{0D108BD9-81ED-4DB2-BD59-A6C34878D82A}">
                    <a16:rowId xmlns:a16="http://schemas.microsoft.com/office/drawing/2014/main" val="10000"/>
                  </a:ext>
                </a:extLst>
              </a:tr>
              <a:tr h="5446048">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a:t>
                      </a: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19"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dirty="0">
                <a:latin typeface="Meiryo UI" panose="020B0604030504040204" pitchFamily="50" charset="-128"/>
                <a:ea typeface="Meiryo UI" panose="020B0604030504040204" pitchFamily="50" charset="-128"/>
              </a:rPr>
              <a:t>２</a:t>
            </a:r>
          </a:p>
        </p:txBody>
      </p:sp>
      <p:sp>
        <p:nvSpPr>
          <p:cNvPr id="38" name="角丸四角形 37"/>
          <p:cNvSpPr/>
          <p:nvPr/>
        </p:nvSpPr>
        <p:spPr>
          <a:xfrm>
            <a:off x="1039385" y="5701662"/>
            <a:ext cx="7013860" cy="712063"/>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solidFill>
                <a:schemeClr val="tx1"/>
              </a:solidFill>
            </a:endParaRPr>
          </a:p>
        </p:txBody>
      </p:sp>
      <p:graphicFrame>
        <p:nvGraphicFramePr>
          <p:cNvPr id="15" name="コンテンツ プレースホルダー 3"/>
          <p:cNvGraphicFramePr>
            <a:graphicFrameLocks/>
          </p:cNvGraphicFramePr>
          <p:nvPr>
            <p:extLst>
              <p:ext uri="{D42A27DB-BD31-4B8C-83A1-F6EECF244321}">
                <p14:modId xmlns:p14="http://schemas.microsoft.com/office/powerpoint/2010/main" val="3286102255"/>
              </p:ext>
            </p:extLst>
          </p:nvPr>
        </p:nvGraphicFramePr>
        <p:xfrm>
          <a:off x="370830" y="1415372"/>
          <a:ext cx="8424937" cy="2315272"/>
        </p:xfrm>
        <a:graphic>
          <a:graphicData uri="http://schemas.openxmlformats.org/drawingml/2006/table">
            <a:tbl>
              <a:tblPr firstRow="1" firstCol="1" bandRow="1">
                <a:tableStyleId>{21E4AEA4-8DFA-4A89-87EB-49C32662AFE0}</a:tableStyleId>
              </a:tblPr>
              <a:tblGrid>
                <a:gridCol w="1101409">
                  <a:extLst>
                    <a:ext uri="{9D8B030D-6E8A-4147-A177-3AD203B41FA5}">
                      <a16:colId xmlns:a16="http://schemas.microsoft.com/office/drawing/2014/main" val="1367778024"/>
                    </a:ext>
                  </a:extLst>
                </a:gridCol>
                <a:gridCol w="1037020">
                  <a:extLst>
                    <a:ext uri="{9D8B030D-6E8A-4147-A177-3AD203B41FA5}">
                      <a16:colId xmlns:a16="http://schemas.microsoft.com/office/drawing/2014/main" val="1924439964"/>
                    </a:ext>
                  </a:extLst>
                </a:gridCol>
                <a:gridCol w="1037020">
                  <a:extLst>
                    <a:ext uri="{9D8B030D-6E8A-4147-A177-3AD203B41FA5}">
                      <a16:colId xmlns:a16="http://schemas.microsoft.com/office/drawing/2014/main" val="2226022927"/>
                    </a:ext>
                  </a:extLst>
                </a:gridCol>
                <a:gridCol w="1037020">
                  <a:extLst>
                    <a:ext uri="{9D8B030D-6E8A-4147-A177-3AD203B41FA5}">
                      <a16:colId xmlns:a16="http://schemas.microsoft.com/office/drawing/2014/main" val="2692896124"/>
                    </a:ext>
                  </a:extLst>
                </a:gridCol>
                <a:gridCol w="1037020">
                  <a:extLst>
                    <a:ext uri="{9D8B030D-6E8A-4147-A177-3AD203B41FA5}">
                      <a16:colId xmlns:a16="http://schemas.microsoft.com/office/drawing/2014/main" val="1214892773"/>
                    </a:ext>
                  </a:extLst>
                </a:gridCol>
                <a:gridCol w="1037020">
                  <a:extLst>
                    <a:ext uri="{9D8B030D-6E8A-4147-A177-3AD203B41FA5}">
                      <a16:colId xmlns:a16="http://schemas.microsoft.com/office/drawing/2014/main" val="3829825981"/>
                    </a:ext>
                  </a:extLst>
                </a:gridCol>
                <a:gridCol w="2138428">
                  <a:extLst>
                    <a:ext uri="{9D8B030D-6E8A-4147-A177-3AD203B41FA5}">
                      <a16:colId xmlns:a16="http://schemas.microsoft.com/office/drawing/2014/main" val="2522702988"/>
                    </a:ext>
                  </a:extLst>
                </a:gridCol>
              </a:tblGrid>
              <a:tr h="289409">
                <a:tc>
                  <a:txBody>
                    <a:bodyPr/>
                    <a:lstStyle/>
                    <a:p>
                      <a:pPr algn="ctr">
                        <a:spcBef>
                          <a:spcPts val="600"/>
                        </a:spcBef>
                        <a:spcAft>
                          <a:spcPts val="0"/>
                        </a:spcAft>
                      </a:pPr>
                      <a:r>
                        <a:rPr lang="en-US" sz="1600" kern="100" dirty="0">
                          <a:effectLst/>
                          <a:latin typeface="メイリオ" panose="020B0604030504040204" pitchFamily="50" charset="-128"/>
                          <a:ea typeface="メイリオ" panose="020B0604030504040204" pitchFamily="50" charset="-128"/>
                        </a:rPr>
                        <a:t> </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ctr">
                        <a:spcBef>
                          <a:spcPts val="600"/>
                        </a:spcBef>
                        <a:spcAft>
                          <a:spcPts val="0"/>
                        </a:spcAft>
                      </a:pPr>
                      <a:r>
                        <a:rPr lang="ja-JP" sz="1600" kern="100" dirty="0">
                          <a:effectLst/>
                          <a:latin typeface="メイリオ" panose="020B0604030504040204" pitchFamily="50" charset="-128"/>
                          <a:ea typeface="メイリオ" panose="020B0604030504040204" pitchFamily="50" charset="-128"/>
                        </a:rPr>
                        <a:t>５月</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ctr">
                        <a:spcBef>
                          <a:spcPts val="600"/>
                        </a:spcBef>
                        <a:spcAft>
                          <a:spcPts val="0"/>
                        </a:spcAft>
                      </a:pPr>
                      <a:r>
                        <a:rPr lang="ja-JP" sz="1600" kern="100" dirty="0">
                          <a:effectLst/>
                          <a:latin typeface="メイリオ" panose="020B0604030504040204" pitchFamily="50" charset="-128"/>
                          <a:ea typeface="メイリオ" panose="020B0604030504040204" pitchFamily="50" charset="-128"/>
                        </a:rPr>
                        <a:t>６月</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ctr">
                        <a:spcBef>
                          <a:spcPts val="600"/>
                        </a:spcBef>
                        <a:spcAft>
                          <a:spcPts val="0"/>
                        </a:spcAft>
                      </a:pPr>
                      <a:r>
                        <a:rPr lang="ja-JP" sz="1600" kern="100" dirty="0">
                          <a:effectLst/>
                          <a:latin typeface="メイリオ" panose="020B0604030504040204" pitchFamily="50" charset="-128"/>
                          <a:ea typeface="メイリオ" panose="020B0604030504040204" pitchFamily="50" charset="-128"/>
                        </a:rPr>
                        <a:t>７月</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ctr">
                        <a:spcBef>
                          <a:spcPts val="600"/>
                        </a:spcBef>
                        <a:spcAft>
                          <a:spcPts val="0"/>
                        </a:spcAft>
                      </a:pPr>
                      <a:r>
                        <a:rPr lang="ja-JP" sz="1600" kern="100" dirty="0">
                          <a:effectLst/>
                          <a:latin typeface="メイリオ" panose="020B0604030504040204" pitchFamily="50" charset="-128"/>
                          <a:ea typeface="メイリオ" panose="020B0604030504040204" pitchFamily="50" charset="-128"/>
                        </a:rPr>
                        <a:t>８月</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ctr">
                        <a:spcBef>
                          <a:spcPts val="600"/>
                        </a:spcBef>
                        <a:spcAft>
                          <a:spcPts val="0"/>
                        </a:spcAft>
                      </a:pPr>
                      <a:r>
                        <a:rPr lang="ja-JP" sz="1600" kern="100" dirty="0">
                          <a:effectLst/>
                          <a:latin typeface="メイリオ" panose="020B0604030504040204" pitchFamily="50" charset="-128"/>
                          <a:ea typeface="メイリオ" panose="020B0604030504040204" pitchFamily="50" charset="-128"/>
                        </a:rPr>
                        <a:t>９月</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ctr">
                        <a:spcBef>
                          <a:spcPts val="600"/>
                        </a:spcBef>
                        <a:spcAft>
                          <a:spcPts val="0"/>
                        </a:spcAft>
                      </a:pPr>
                      <a:r>
                        <a:rPr lang="ja-JP" sz="1600" kern="100" dirty="0" smtClean="0">
                          <a:effectLst/>
                          <a:latin typeface="メイリオ" panose="020B0604030504040204" pitchFamily="50" charset="-128"/>
                          <a:ea typeface="メイリオ" panose="020B0604030504040204" pitchFamily="50" charset="-128"/>
                        </a:rPr>
                        <a:t>合計（</a:t>
                      </a:r>
                      <a:r>
                        <a:rPr lang="ja-JP" sz="1600" kern="100" dirty="0">
                          <a:effectLst/>
                          <a:latin typeface="メイリオ" panose="020B0604030504040204" pitchFamily="50" charset="-128"/>
                          <a:ea typeface="メイリオ" panose="020B0604030504040204" pitchFamily="50" charset="-128"/>
                        </a:rPr>
                        <a:t>死亡人数）</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1882202309"/>
                  </a:ext>
                </a:extLst>
              </a:tr>
              <a:tr h="289409">
                <a:tc>
                  <a:txBody>
                    <a:bodyPr/>
                    <a:lstStyle/>
                    <a:p>
                      <a:pPr algn="ctr">
                        <a:spcBef>
                          <a:spcPts val="600"/>
                        </a:spcBef>
                        <a:spcAft>
                          <a:spcPts val="0"/>
                        </a:spcAft>
                      </a:pPr>
                      <a:r>
                        <a:rPr lang="en-US" sz="1600" kern="100" dirty="0">
                          <a:effectLst/>
                          <a:latin typeface="メイリオ" panose="020B0604030504040204" pitchFamily="50" charset="-128"/>
                          <a:ea typeface="メイリオ" panose="020B0604030504040204" pitchFamily="50" charset="-128"/>
                        </a:rPr>
                        <a:t>2014</a:t>
                      </a:r>
                      <a:r>
                        <a:rPr lang="ja-JP" sz="1600" kern="100" dirty="0">
                          <a:effectLst/>
                          <a:latin typeface="メイリオ" panose="020B0604030504040204" pitchFamily="50" charset="-128"/>
                          <a:ea typeface="メイリオ" panose="020B0604030504040204" pitchFamily="50" charset="-128"/>
                        </a:rPr>
                        <a:t>年</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ja-JP" sz="1600" kern="100" dirty="0">
                          <a:effectLst/>
                          <a:latin typeface="メイリオ" panose="020B0604030504040204" pitchFamily="50" charset="-128"/>
                          <a:ea typeface="メイリオ" panose="020B0604030504040204" pitchFamily="50" charset="-128"/>
                        </a:rPr>
                        <a:t>－</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sz="1600" kern="100" dirty="0">
                          <a:effectLst/>
                          <a:latin typeface="メイリオ" panose="020B0604030504040204" pitchFamily="50" charset="-128"/>
                          <a:ea typeface="メイリオ" panose="020B0604030504040204" pitchFamily="50" charset="-128"/>
                        </a:rPr>
                        <a:t>289</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R="133350" algn="r">
                        <a:spcBef>
                          <a:spcPts val="600"/>
                        </a:spcBef>
                        <a:spcAft>
                          <a:spcPts val="0"/>
                        </a:spcAft>
                      </a:pPr>
                      <a:r>
                        <a:rPr lang="en-US" sz="1600" kern="100" dirty="0">
                          <a:effectLst/>
                          <a:latin typeface="メイリオ" panose="020B0604030504040204" pitchFamily="50" charset="-128"/>
                          <a:ea typeface="メイリオ" panose="020B0604030504040204" pitchFamily="50" charset="-128"/>
                        </a:rPr>
                        <a:t>1,190</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R="66675" algn="r">
                        <a:spcBef>
                          <a:spcPts val="600"/>
                        </a:spcBef>
                        <a:spcAft>
                          <a:spcPts val="0"/>
                        </a:spcAft>
                      </a:pPr>
                      <a:r>
                        <a:rPr lang="en-US" sz="1600" kern="100" dirty="0">
                          <a:effectLst/>
                          <a:latin typeface="メイリオ" panose="020B0604030504040204" pitchFamily="50" charset="-128"/>
                          <a:ea typeface="メイリオ" panose="020B0604030504040204" pitchFamily="50" charset="-128"/>
                        </a:rPr>
                        <a:t>844</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sz="1600" kern="100" dirty="0">
                          <a:effectLst/>
                          <a:latin typeface="メイリオ" panose="020B0604030504040204" pitchFamily="50" charset="-128"/>
                          <a:ea typeface="メイリオ" panose="020B0604030504040204" pitchFamily="50" charset="-128"/>
                        </a:rPr>
                        <a:t>148</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sz="1600" kern="100" dirty="0">
                          <a:effectLst/>
                          <a:latin typeface="メイリオ" panose="020B0604030504040204" pitchFamily="50" charset="-128"/>
                          <a:ea typeface="メイリオ" panose="020B0604030504040204" pitchFamily="50" charset="-128"/>
                        </a:rPr>
                        <a:t>2,471  ( 2)</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3075506937"/>
                  </a:ext>
                </a:extLst>
              </a:tr>
              <a:tr h="289409">
                <a:tc>
                  <a:txBody>
                    <a:bodyPr/>
                    <a:lstStyle/>
                    <a:p>
                      <a:pPr algn="ctr">
                        <a:spcBef>
                          <a:spcPts val="600"/>
                        </a:spcBef>
                        <a:spcAft>
                          <a:spcPts val="0"/>
                        </a:spcAft>
                      </a:pPr>
                      <a:r>
                        <a:rPr lang="en-US" sz="1600" kern="100" dirty="0">
                          <a:effectLst/>
                          <a:latin typeface="メイリオ" panose="020B0604030504040204" pitchFamily="50" charset="-128"/>
                          <a:ea typeface="メイリオ" panose="020B0604030504040204" pitchFamily="50" charset="-128"/>
                        </a:rPr>
                        <a:t>2015</a:t>
                      </a:r>
                      <a:r>
                        <a:rPr lang="ja-JP" sz="1600" kern="100" dirty="0">
                          <a:effectLst/>
                          <a:latin typeface="メイリオ" panose="020B0604030504040204" pitchFamily="50" charset="-128"/>
                          <a:ea typeface="メイリオ" panose="020B0604030504040204" pitchFamily="50" charset="-128"/>
                        </a:rPr>
                        <a:t>年</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sz="1600" kern="100" dirty="0">
                          <a:effectLst/>
                          <a:latin typeface="メイリオ" panose="020B0604030504040204" pitchFamily="50" charset="-128"/>
                          <a:ea typeface="メイリオ" panose="020B0604030504040204" pitchFamily="50" charset="-128"/>
                        </a:rPr>
                        <a:t>141</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sz="1600" kern="100" dirty="0">
                          <a:effectLst/>
                          <a:latin typeface="メイリオ" panose="020B0604030504040204" pitchFamily="50" charset="-128"/>
                          <a:ea typeface="メイリオ" panose="020B0604030504040204" pitchFamily="50" charset="-128"/>
                        </a:rPr>
                        <a:t>173</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R="133350" algn="r">
                        <a:spcBef>
                          <a:spcPts val="600"/>
                        </a:spcBef>
                        <a:spcAft>
                          <a:spcPts val="0"/>
                        </a:spcAft>
                      </a:pPr>
                      <a:r>
                        <a:rPr lang="en-US" sz="1600" kern="100" dirty="0">
                          <a:effectLst/>
                          <a:latin typeface="メイリオ" panose="020B0604030504040204" pitchFamily="50" charset="-128"/>
                          <a:ea typeface="メイリオ" panose="020B0604030504040204" pitchFamily="50" charset="-128"/>
                        </a:rPr>
                        <a:t>1,422</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R="66675" algn="r">
                        <a:spcBef>
                          <a:spcPts val="600"/>
                        </a:spcBef>
                        <a:spcAft>
                          <a:spcPts val="0"/>
                        </a:spcAft>
                      </a:pPr>
                      <a:r>
                        <a:rPr lang="en-US" sz="1600" kern="100" dirty="0">
                          <a:effectLst/>
                          <a:latin typeface="メイリオ" panose="020B0604030504040204" pitchFamily="50" charset="-128"/>
                          <a:ea typeface="メイリオ" panose="020B0604030504040204" pitchFamily="50" charset="-128"/>
                        </a:rPr>
                        <a:t>1,894</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sz="1600" kern="100" dirty="0">
                          <a:effectLst/>
                          <a:latin typeface="メイリオ" panose="020B0604030504040204" pitchFamily="50" charset="-128"/>
                          <a:ea typeface="メイリオ" panose="020B0604030504040204" pitchFamily="50" charset="-128"/>
                        </a:rPr>
                        <a:t> 84</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sz="1600" kern="100" dirty="0">
                          <a:effectLst/>
                          <a:latin typeface="メイリオ" panose="020B0604030504040204" pitchFamily="50" charset="-128"/>
                          <a:ea typeface="メイリオ" panose="020B0604030504040204" pitchFamily="50" charset="-128"/>
                        </a:rPr>
                        <a:t>3,714  ( 9)</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2631652909"/>
                  </a:ext>
                </a:extLst>
              </a:tr>
              <a:tr h="289409">
                <a:tc>
                  <a:txBody>
                    <a:bodyPr/>
                    <a:lstStyle/>
                    <a:p>
                      <a:pPr algn="ctr">
                        <a:spcBef>
                          <a:spcPts val="600"/>
                        </a:spcBef>
                        <a:spcAft>
                          <a:spcPts val="0"/>
                        </a:spcAft>
                      </a:pPr>
                      <a:r>
                        <a:rPr lang="en-US" sz="1600" kern="100" dirty="0">
                          <a:effectLst/>
                          <a:latin typeface="メイリオ" panose="020B0604030504040204" pitchFamily="50" charset="-128"/>
                          <a:ea typeface="メイリオ" panose="020B0604030504040204" pitchFamily="50" charset="-128"/>
                        </a:rPr>
                        <a:t>2016</a:t>
                      </a:r>
                      <a:r>
                        <a:rPr lang="ja-JP" sz="1600" kern="100" dirty="0">
                          <a:effectLst/>
                          <a:latin typeface="メイリオ" panose="020B0604030504040204" pitchFamily="50" charset="-128"/>
                          <a:ea typeface="メイリオ" panose="020B0604030504040204" pitchFamily="50" charset="-128"/>
                        </a:rPr>
                        <a:t>年</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sz="1600" kern="100" dirty="0">
                          <a:effectLst/>
                          <a:latin typeface="メイリオ" panose="020B0604030504040204" pitchFamily="50" charset="-128"/>
                          <a:ea typeface="メイリオ" panose="020B0604030504040204" pitchFamily="50" charset="-128"/>
                        </a:rPr>
                        <a:t>155</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sz="1600" kern="100" dirty="0">
                          <a:effectLst/>
                          <a:latin typeface="メイリオ" panose="020B0604030504040204" pitchFamily="50" charset="-128"/>
                          <a:ea typeface="メイリオ" panose="020B0604030504040204" pitchFamily="50" charset="-128"/>
                        </a:rPr>
                        <a:t>209</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R="133350" algn="r">
                        <a:spcBef>
                          <a:spcPts val="600"/>
                        </a:spcBef>
                        <a:spcAft>
                          <a:spcPts val="0"/>
                        </a:spcAft>
                      </a:pPr>
                      <a:r>
                        <a:rPr lang="en-US" sz="1600" kern="100" dirty="0">
                          <a:effectLst/>
                          <a:latin typeface="メイリオ" panose="020B0604030504040204" pitchFamily="50" charset="-128"/>
                          <a:ea typeface="メイリオ" panose="020B0604030504040204" pitchFamily="50" charset="-128"/>
                        </a:rPr>
                        <a:t>1,516</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R="66675" algn="r">
                        <a:spcBef>
                          <a:spcPts val="600"/>
                        </a:spcBef>
                        <a:spcAft>
                          <a:spcPts val="0"/>
                        </a:spcAft>
                      </a:pPr>
                      <a:r>
                        <a:rPr lang="en-US" sz="1600" kern="100" dirty="0">
                          <a:effectLst/>
                          <a:latin typeface="メイリオ" panose="020B0604030504040204" pitchFamily="50" charset="-128"/>
                          <a:ea typeface="メイリオ" panose="020B0604030504040204" pitchFamily="50" charset="-128"/>
                        </a:rPr>
                        <a:t>1,509</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sz="1600" kern="100" dirty="0">
                          <a:effectLst/>
                          <a:latin typeface="メイリオ" panose="020B0604030504040204" pitchFamily="50" charset="-128"/>
                          <a:ea typeface="メイリオ" panose="020B0604030504040204" pitchFamily="50" charset="-128"/>
                        </a:rPr>
                        <a:t>301</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sz="1600" kern="100" dirty="0">
                          <a:effectLst/>
                          <a:latin typeface="メイリオ" panose="020B0604030504040204" pitchFamily="50" charset="-128"/>
                          <a:ea typeface="メイリオ" panose="020B0604030504040204" pitchFamily="50" charset="-128"/>
                        </a:rPr>
                        <a:t>3,690  ( 3)</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3499993205"/>
                  </a:ext>
                </a:extLst>
              </a:tr>
              <a:tr h="289409">
                <a:tc>
                  <a:txBody>
                    <a:bodyPr/>
                    <a:lstStyle/>
                    <a:p>
                      <a:pPr algn="ctr">
                        <a:spcBef>
                          <a:spcPts val="600"/>
                        </a:spcBef>
                        <a:spcAft>
                          <a:spcPts val="0"/>
                        </a:spcAft>
                      </a:pPr>
                      <a:r>
                        <a:rPr lang="en-US" sz="1600" kern="100">
                          <a:effectLst/>
                          <a:latin typeface="メイリオ" panose="020B0604030504040204" pitchFamily="50" charset="-128"/>
                          <a:ea typeface="メイリオ" panose="020B0604030504040204" pitchFamily="50" charset="-128"/>
                        </a:rPr>
                        <a:t>2017</a:t>
                      </a:r>
                      <a:r>
                        <a:rPr lang="ja-JP" sz="1600" kern="100">
                          <a:effectLst/>
                          <a:latin typeface="メイリオ" panose="020B0604030504040204" pitchFamily="50" charset="-128"/>
                          <a:ea typeface="メイリオ" panose="020B0604030504040204" pitchFamily="50" charset="-128"/>
                        </a:rPr>
                        <a:t>年</a:t>
                      </a:r>
                      <a:endParaRPr lang="ja-JP" sz="1600" kern="10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sz="1600" kern="100">
                          <a:effectLst/>
                          <a:latin typeface="メイリオ" panose="020B0604030504040204" pitchFamily="50" charset="-128"/>
                          <a:ea typeface="メイリオ" panose="020B0604030504040204" pitchFamily="50" charset="-128"/>
                        </a:rPr>
                        <a:t>166</a:t>
                      </a:r>
                      <a:endParaRPr lang="ja-JP" sz="1600" kern="10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sz="1600" kern="100">
                          <a:effectLst/>
                          <a:latin typeface="メイリオ" panose="020B0604030504040204" pitchFamily="50" charset="-128"/>
                          <a:ea typeface="メイリオ" panose="020B0604030504040204" pitchFamily="50" charset="-128"/>
                        </a:rPr>
                        <a:t>224</a:t>
                      </a:r>
                      <a:endParaRPr lang="ja-JP" sz="1600" kern="10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R="133350" algn="r">
                        <a:spcBef>
                          <a:spcPts val="600"/>
                        </a:spcBef>
                        <a:spcAft>
                          <a:spcPts val="0"/>
                        </a:spcAft>
                      </a:pPr>
                      <a:r>
                        <a:rPr lang="en-US" sz="1600" kern="100" dirty="0">
                          <a:effectLst/>
                          <a:latin typeface="メイリオ" panose="020B0604030504040204" pitchFamily="50" charset="-128"/>
                          <a:ea typeface="メイリオ" panose="020B0604030504040204" pitchFamily="50" charset="-128"/>
                        </a:rPr>
                        <a:t>1,774</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R="66675" algn="r">
                        <a:spcBef>
                          <a:spcPts val="600"/>
                        </a:spcBef>
                        <a:spcAft>
                          <a:spcPts val="0"/>
                        </a:spcAft>
                      </a:pPr>
                      <a:r>
                        <a:rPr lang="en-US" sz="1600" kern="100" dirty="0">
                          <a:effectLst/>
                          <a:latin typeface="メイリオ" panose="020B0604030504040204" pitchFamily="50" charset="-128"/>
                          <a:ea typeface="メイリオ" panose="020B0604030504040204" pitchFamily="50" charset="-128"/>
                        </a:rPr>
                        <a:t>1,311</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sz="1600" kern="100" dirty="0">
                          <a:effectLst/>
                          <a:latin typeface="メイリオ" panose="020B0604030504040204" pitchFamily="50" charset="-128"/>
                          <a:ea typeface="メイリオ" panose="020B0604030504040204" pitchFamily="50" charset="-128"/>
                        </a:rPr>
                        <a:t>115</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sz="1600" kern="100" dirty="0">
                          <a:effectLst/>
                          <a:latin typeface="メイリオ" panose="020B0604030504040204" pitchFamily="50" charset="-128"/>
                          <a:ea typeface="メイリオ" panose="020B0604030504040204" pitchFamily="50" charset="-128"/>
                        </a:rPr>
                        <a:t>3,590  ( 1)</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1782758589"/>
                  </a:ext>
                </a:extLst>
              </a:tr>
              <a:tr h="289409">
                <a:tc>
                  <a:txBody>
                    <a:bodyPr/>
                    <a:lstStyle/>
                    <a:p>
                      <a:pPr algn="ctr">
                        <a:spcBef>
                          <a:spcPts val="600"/>
                        </a:spcBef>
                        <a:spcAft>
                          <a:spcPts val="0"/>
                        </a:spcAft>
                      </a:pPr>
                      <a:r>
                        <a:rPr lang="en-US" sz="1600" kern="100" dirty="0">
                          <a:effectLst/>
                          <a:latin typeface="メイリオ" panose="020B0604030504040204" pitchFamily="50" charset="-128"/>
                          <a:ea typeface="メイリオ" panose="020B0604030504040204" pitchFamily="50" charset="-128"/>
                        </a:rPr>
                        <a:t>2018</a:t>
                      </a:r>
                      <a:r>
                        <a:rPr lang="ja-JP" sz="1600" kern="100" dirty="0">
                          <a:effectLst/>
                          <a:latin typeface="メイリオ" panose="020B0604030504040204" pitchFamily="50" charset="-128"/>
                          <a:ea typeface="メイリオ" panose="020B0604030504040204" pitchFamily="50" charset="-128"/>
                        </a:rPr>
                        <a:t>年</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sz="1600" kern="100" dirty="0">
                          <a:effectLst/>
                          <a:latin typeface="メイリオ" panose="020B0604030504040204" pitchFamily="50" charset="-128"/>
                          <a:ea typeface="メイリオ" panose="020B0604030504040204" pitchFamily="50" charset="-128"/>
                        </a:rPr>
                        <a:t>133</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sz="1600" kern="100" dirty="0">
                          <a:effectLst/>
                          <a:latin typeface="メイリオ" panose="020B0604030504040204" pitchFamily="50" charset="-128"/>
                          <a:ea typeface="メイリオ" panose="020B0604030504040204" pitchFamily="50" charset="-128"/>
                        </a:rPr>
                        <a:t>323</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R="133350" algn="r">
                        <a:spcBef>
                          <a:spcPts val="600"/>
                        </a:spcBef>
                        <a:spcAft>
                          <a:spcPts val="0"/>
                        </a:spcAft>
                      </a:pPr>
                      <a:r>
                        <a:rPr lang="en-US" sz="1600" b="1" kern="1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4,432</a:t>
                      </a:r>
                      <a:endParaRPr lang="ja-JP" sz="1600" b="1" kern="1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R="66675" algn="r">
                        <a:spcBef>
                          <a:spcPts val="600"/>
                        </a:spcBef>
                        <a:spcAft>
                          <a:spcPts val="0"/>
                        </a:spcAft>
                      </a:pPr>
                      <a:r>
                        <a:rPr lang="en-US" sz="1600" b="0" kern="100" dirty="0">
                          <a:solidFill>
                            <a:schemeClr val="tx1"/>
                          </a:solidFill>
                          <a:effectLst/>
                          <a:latin typeface="メイリオ" panose="020B0604030504040204" pitchFamily="50" charset="-128"/>
                          <a:ea typeface="メイリオ" panose="020B0604030504040204" pitchFamily="50" charset="-128"/>
                        </a:rPr>
                        <a:t>1,960</a:t>
                      </a:r>
                      <a:endParaRPr 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sz="1600" b="0" kern="100" dirty="0">
                          <a:solidFill>
                            <a:schemeClr val="tx1"/>
                          </a:solidFill>
                          <a:effectLst/>
                          <a:latin typeface="メイリオ" panose="020B0604030504040204" pitchFamily="50" charset="-128"/>
                          <a:ea typeface="メイリオ" panose="020B0604030504040204" pitchFamily="50" charset="-128"/>
                        </a:rPr>
                        <a:t>290</a:t>
                      </a:r>
                      <a:endParaRPr 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sz="1600" b="1" kern="1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7,138</a:t>
                      </a:r>
                      <a:r>
                        <a:rPr lang="en-US" sz="1600" b="0" kern="100" dirty="0">
                          <a:solidFill>
                            <a:schemeClr val="tx1"/>
                          </a:solidFill>
                          <a:effectLst/>
                          <a:latin typeface="メイリオ" panose="020B0604030504040204" pitchFamily="50" charset="-128"/>
                          <a:ea typeface="メイリオ" panose="020B0604030504040204" pitchFamily="50" charset="-128"/>
                        </a:rPr>
                        <a:t> </a:t>
                      </a:r>
                      <a:r>
                        <a:rPr lang="en-US" sz="1600" b="0" kern="100" dirty="0" smtClean="0">
                          <a:solidFill>
                            <a:schemeClr val="tx1"/>
                          </a:solidFill>
                          <a:effectLst/>
                          <a:latin typeface="メイリオ" panose="020B0604030504040204" pitchFamily="50" charset="-128"/>
                          <a:ea typeface="メイリオ" panose="020B0604030504040204" pitchFamily="50" charset="-128"/>
                        </a:rPr>
                        <a:t>(</a:t>
                      </a:r>
                      <a:r>
                        <a:rPr lang="en-US" sz="1600" b="0" kern="100" dirty="0">
                          <a:solidFill>
                            <a:schemeClr val="tx1"/>
                          </a:solidFill>
                          <a:effectLst/>
                          <a:latin typeface="メイリオ" panose="020B0604030504040204" pitchFamily="50" charset="-128"/>
                          <a:ea typeface="メイリオ" panose="020B0604030504040204" pitchFamily="50" charset="-128"/>
                        </a:rPr>
                        <a:t>12)</a:t>
                      </a:r>
                      <a:endParaRPr 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181654081"/>
                  </a:ext>
                </a:extLst>
              </a:tr>
              <a:tr h="289409">
                <a:tc>
                  <a:txBody>
                    <a:bodyPr/>
                    <a:lstStyle/>
                    <a:p>
                      <a:pPr algn="ctr">
                        <a:spcBef>
                          <a:spcPts val="600"/>
                        </a:spcBef>
                        <a:spcAft>
                          <a:spcPts val="0"/>
                        </a:spcAft>
                      </a:pPr>
                      <a:r>
                        <a:rPr lang="en-US" sz="1600" kern="100" dirty="0" smtClean="0">
                          <a:effectLst/>
                          <a:latin typeface="メイリオ" panose="020B0604030504040204" pitchFamily="50" charset="-128"/>
                          <a:ea typeface="メイリオ" panose="020B0604030504040204" pitchFamily="50" charset="-128"/>
                        </a:rPr>
                        <a:t>20</a:t>
                      </a:r>
                      <a:r>
                        <a:rPr lang="en-US" altLang="ja-JP" sz="1600" kern="100" dirty="0" smtClean="0">
                          <a:effectLst/>
                          <a:latin typeface="メイリオ" panose="020B0604030504040204" pitchFamily="50" charset="-128"/>
                          <a:ea typeface="メイリオ" panose="020B0604030504040204" pitchFamily="50" charset="-128"/>
                        </a:rPr>
                        <a:t>19</a:t>
                      </a:r>
                      <a:r>
                        <a:rPr lang="ja-JP" sz="1600" kern="100" dirty="0" smtClean="0">
                          <a:effectLst/>
                          <a:latin typeface="メイリオ" panose="020B0604030504040204" pitchFamily="50" charset="-128"/>
                          <a:ea typeface="メイリオ" panose="020B0604030504040204" pitchFamily="50" charset="-128"/>
                        </a:rPr>
                        <a:t>年</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255</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283</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R="133350" algn="r">
                        <a:spcBef>
                          <a:spcPts val="600"/>
                        </a:spcBef>
                        <a:spcAft>
                          <a:spcPts val="0"/>
                        </a:spcAft>
                      </a:pPr>
                      <a:r>
                        <a:rPr lang="en-US" altLang="ja-JP" sz="16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1,172</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R="66675" algn="r">
                        <a:spcBef>
                          <a:spcPts val="600"/>
                        </a:spcBef>
                        <a:spcAft>
                          <a:spcPts val="0"/>
                        </a:spcAft>
                      </a:pPr>
                      <a:r>
                        <a:rPr lang="en-US" altLang="ja-JP" sz="16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2,724</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748</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5,182</a:t>
                      </a:r>
                      <a:r>
                        <a:rPr lang="ja-JP" altLang="en-US" sz="16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6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600" b="1" kern="100" dirty="0" smtClean="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14</a:t>
                      </a:r>
                      <a:r>
                        <a:rPr lang="en-US" altLang="ja-JP" sz="16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18129682"/>
                  </a:ext>
                </a:extLst>
              </a:tr>
              <a:tr h="289409">
                <a:tc>
                  <a:txBody>
                    <a:bodyPr/>
                    <a:lstStyle/>
                    <a:p>
                      <a:pPr algn="ctr">
                        <a:spcBef>
                          <a:spcPts val="600"/>
                        </a:spcBef>
                        <a:spcAft>
                          <a:spcPts val="0"/>
                        </a:spcAft>
                      </a:pPr>
                      <a:r>
                        <a:rPr lang="en-US" altLang="ja-JP" sz="16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2020</a:t>
                      </a:r>
                      <a:r>
                        <a:rPr lang="ja-JP" altLang="en-US" sz="16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年</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ja-JP" altLang="en-US" sz="16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390</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R="133350" algn="r">
                        <a:spcBef>
                          <a:spcPts val="600"/>
                        </a:spcBef>
                        <a:spcAft>
                          <a:spcPts val="0"/>
                        </a:spcAft>
                      </a:pPr>
                      <a:r>
                        <a:rPr lang="en-US" altLang="ja-JP" sz="1600" b="0"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716</a:t>
                      </a:r>
                      <a:endParaRPr 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R="66675" algn="r">
                        <a:spcBef>
                          <a:spcPts val="600"/>
                        </a:spcBef>
                        <a:spcAft>
                          <a:spcPts val="0"/>
                        </a:spcAft>
                      </a:pPr>
                      <a:r>
                        <a:rPr lang="en-US" altLang="ja-JP" sz="1600" b="1" kern="100" dirty="0" smtClean="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3,307</a:t>
                      </a:r>
                      <a:endParaRPr lang="ja-JP" sz="1600" b="1" kern="100"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456</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b="0"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4,869</a:t>
                      </a:r>
                      <a:r>
                        <a:rPr lang="ja-JP" altLang="en-US" sz="1600" b="0"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600" b="0"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600" b="0"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600" b="0"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3)</a:t>
                      </a:r>
                      <a:endParaRPr 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1177375136"/>
                  </a:ext>
                </a:extLst>
              </a:tr>
            </a:tbl>
          </a:graphicData>
        </a:graphic>
      </p:graphicFrame>
      <p:sp>
        <p:nvSpPr>
          <p:cNvPr id="16" name="正方形/長方形 15"/>
          <p:cNvSpPr/>
          <p:nvPr/>
        </p:nvSpPr>
        <p:spPr>
          <a:xfrm>
            <a:off x="291018" y="3691408"/>
            <a:ext cx="4169731" cy="261610"/>
          </a:xfrm>
          <a:prstGeom prst="rect">
            <a:avLst/>
          </a:prstGeom>
        </p:spPr>
        <p:txBody>
          <a:bodyPr wrap="none">
            <a:spAutoFit/>
          </a:bodyPr>
          <a:lstStyle/>
          <a:p>
            <a:r>
              <a:rPr lang="en-US" altLang="ja-JP" sz="1100" dirty="0" smtClean="0">
                <a:latin typeface="メイリオ" panose="020B0604030504040204" pitchFamily="50" charset="-128"/>
                <a:ea typeface="メイリオ" panose="020B0604030504040204" pitchFamily="50" charset="-128"/>
              </a:rPr>
              <a:t>※2014</a:t>
            </a:r>
            <a:r>
              <a:rPr lang="ja-JP" altLang="en-US" sz="1100" dirty="0" smtClean="0">
                <a:latin typeface="メイリオ" panose="020B0604030504040204" pitchFamily="50" charset="-128"/>
                <a:ea typeface="メイリオ" panose="020B0604030504040204" pitchFamily="50" charset="-128"/>
              </a:rPr>
              <a:t>年、</a:t>
            </a:r>
            <a:r>
              <a:rPr lang="en-US" altLang="ja-JP" sz="1100" dirty="0" smtClean="0">
                <a:latin typeface="メイリオ" panose="020B0604030504040204" pitchFamily="50" charset="-128"/>
                <a:ea typeface="メイリオ" panose="020B0604030504040204" pitchFamily="50" charset="-128"/>
              </a:rPr>
              <a:t>2020</a:t>
            </a:r>
            <a:r>
              <a:rPr lang="ja-JP" altLang="en-US" sz="1100" dirty="0" smtClean="0">
                <a:latin typeface="メイリオ" panose="020B0604030504040204" pitchFamily="50" charset="-128"/>
                <a:ea typeface="メイリオ" panose="020B0604030504040204" pitchFamily="50" charset="-128"/>
              </a:rPr>
              <a:t>年の調査期間は</a:t>
            </a:r>
            <a:r>
              <a:rPr lang="en-US" altLang="ja-JP" sz="1100" dirty="0">
                <a:latin typeface="メイリオ" panose="020B0604030504040204" pitchFamily="50" charset="-128"/>
                <a:ea typeface="メイリオ" panose="020B0604030504040204" pitchFamily="50" charset="-128"/>
              </a:rPr>
              <a:t>6</a:t>
            </a:r>
            <a:r>
              <a:rPr lang="ja-JP" altLang="en-US" sz="1100" dirty="0" smtClean="0">
                <a:latin typeface="メイリオ" panose="020B0604030504040204" pitchFamily="50" charset="-128"/>
                <a:ea typeface="メイリオ" panose="020B0604030504040204" pitchFamily="50" charset="-128"/>
              </a:rPr>
              <a:t>月から</a:t>
            </a:r>
            <a:r>
              <a:rPr lang="en-US" altLang="ja-JP" sz="1100" dirty="0" smtClean="0">
                <a:latin typeface="メイリオ" panose="020B0604030504040204" pitchFamily="50" charset="-128"/>
                <a:ea typeface="メイリオ" panose="020B0604030504040204" pitchFamily="50" charset="-128"/>
              </a:rPr>
              <a:t>9</a:t>
            </a:r>
            <a:r>
              <a:rPr lang="ja-JP" altLang="en-US" sz="1100" dirty="0" smtClean="0">
                <a:latin typeface="メイリオ" panose="020B0604030504040204" pitchFamily="50" charset="-128"/>
                <a:ea typeface="メイリオ" panose="020B0604030504040204" pitchFamily="50" charset="-128"/>
              </a:rPr>
              <a:t>月となっている。</a:t>
            </a:r>
            <a:endParaRPr lang="ja-JP" altLang="en-US" sz="1100" dirty="0">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203094" y="1112854"/>
            <a:ext cx="4824536" cy="369332"/>
          </a:xfrm>
          <a:prstGeom prst="rect">
            <a:avLst/>
          </a:prstGeom>
          <a:noFill/>
        </p:spPr>
        <p:txBody>
          <a:bodyPr wrap="square" rtlCol="0">
            <a:spAutoFit/>
          </a:bodyPr>
          <a:lstStyle/>
          <a:p>
            <a:r>
              <a:rPr lang="ja-JP" altLang="en-US" b="1" dirty="0" smtClean="0">
                <a:latin typeface="メイリオ" panose="020B0604030504040204" pitchFamily="50" charset="-128"/>
                <a:ea typeface="メイリオ" panose="020B0604030504040204" pitchFamily="50" charset="-128"/>
              </a:rPr>
              <a:t>■月別</a:t>
            </a:r>
            <a:r>
              <a:rPr lang="ja-JP" altLang="en-US" b="1" dirty="0">
                <a:latin typeface="メイリオ" panose="020B0604030504040204" pitchFamily="50" charset="-128"/>
                <a:ea typeface="メイリオ" panose="020B0604030504040204" pitchFamily="50" charset="-128"/>
              </a:rPr>
              <a:t>の熱中症救急搬送人</a:t>
            </a:r>
            <a:r>
              <a:rPr lang="ja-JP" altLang="en-US" b="1" dirty="0" smtClean="0">
                <a:latin typeface="メイリオ" panose="020B0604030504040204" pitchFamily="50" charset="-128"/>
                <a:ea typeface="メイリオ" panose="020B0604030504040204" pitchFamily="50" charset="-128"/>
              </a:rPr>
              <a:t>員数（府域</a:t>
            </a:r>
            <a:r>
              <a:rPr lang="ja-JP" altLang="en-US" b="1" dirty="0">
                <a:latin typeface="メイリオ" panose="020B0604030504040204" pitchFamily="50" charset="-128"/>
                <a:ea typeface="メイリオ" panose="020B0604030504040204" pitchFamily="50" charset="-128"/>
              </a:rPr>
              <a:t>）</a:t>
            </a:r>
            <a:endParaRPr kumimoji="1" lang="ja-JP" altLang="en-US" b="1" dirty="0">
              <a:latin typeface="メイリオ" panose="020B0604030504040204" pitchFamily="50" charset="-128"/>
              <a:ea typeface="メイリオ" panose="020B0604030504040204" pitchFamily="50" charset="-128"/>
            </a:endParaRPr>
          </a:p>
        </p:txBody>
      </p:sp>
      <p:sp>
        <p:nvSpPr>
          <p:cNvPr id="17" name="テキスト ボックス 16"/>
          <p:cNvSpPr txBox="1"/>
          <p:nvPr/>
        </p:nvSpPr>
        <p:spPr>
          <a:xfrm>
            <a:off x="209386" y="3939459"/>
            <a:ext cx="4824536" cy="369332"/>
          </a:xfrm>
          <a:prstGeom prst="rect">
            <a:avLst/>
          </a:prstGeom>
          <a:noFill/>
        </p:spPr>
        <p:txBody>
          <a:bodyPr wrap="square" rtlCol="0">
            <a:spAutoFit/>
          </a:bodyPr>
          <a:lstStyle/>
          <a:p>
            <a:r>
              <a:rPr lang="ja-JP" altLang="en-US" b="1" dirty="0" smtClean="0">
                <a:latin typeface="メイリオ" panose="020B0604030504040204" pitchFamily="50" charset="-128"/>
                <a:ea typeface="メイリオ" panose="020B0604030504040204" pitchFamily="50" charset="-128"/>
              </a:rPr>
              <a:t>■熱中症による救急搬送状況（都道府県別）</a:t>
            </a:r>
            <a:endParaRPr kumimoji="1" lang="ja-JP" altLang="en-US" b="1" dirty="0">
              <a:latin typeface="メイリオ" panose="020B0604030504040204" pitchFamily="50" charset="-128"/>
              <a:ea typeface="メイリオ" panose="020B0604030504040204" pitchFamily="50" charset="-128"/>
            </a:endParaRPr>
          </a:p>
        </p:txBody>
      </p:sp>
      <p:sp>
        <p:nvSpPr>
          <p:cNvPr id="18" name="正方形/長方形 17"/>
          <p:cNvSpPr/>
          <p:nvPr/>
        </p:nvSpPr>
        <p:spPr>
          <a:xfrm>
            <a:off x="5277253" y="844714"/>
            <a:ext cx="3884414" cy="261610"/>
          </a:xfrm>
          <a:prstGeom prst="rect">
            <a:avLst/>
          </a:prstGeom>
        </p:spPr>
        <p:txBody>
          <a:bodyPr wrap="square">
            <a:spAutoFit/>
          </a:bodyPr>
          <a:lstStyle/>
          <a:p>
            <a:r>
              <a:rPr lang="ja-JP" altLang="en-US" sz="1100" dirty="0">
                <a:solidFill>
                  <a:schemeClr val="bg1"/>
                </a:solidFill>
                <a:latin typeface="メイリオ" panose="020B0604030504040204" pitchFamily="50" charset="-128"/>
                <a:ea typeface="メイリオ" panose="020B0604030504040204" pitchFamily="50" charset="-128"/>
              </a:rPr>
              <a:t>（出典</a:t>
            </a:r>
            <a:r>
              <a:rPr lang="ja-JP" altLang="en-US" sz="1100" dirty="0" smtClean="0">
                <a:solidFill>
                  <a:schemeClr val="bg1"/>
                </a:solidFill>
                <a:latin typeface="メイリオ" panose="020B0604030504040204" pitchFamily="50" charset="-128"/>
                <a:ea typeface="メイリオ" panose="020B0604030504040204" pitchFamily="50" charset="-128"/>
              </a:rPr>
              <a:t>）いずれも消防庁</a:t>
            </a:r>
            <a:r>
              <a:rPr lang="ja-JP" altLang="en-US" sz="1100" dirty="0">
                <a:solidFill>
                  <a:schemeClr val="bg1"/>
                </a:solidFill>
                <a:latin typeface="メイリオ" panose="020B0604030504040204" pitchFamily="50" charset="-128"/>
                <a:ea typeface="メイリオ" panose="020B0604030504040204" pitchFamily="50" charset="-128"/>
              </a:rPr>
              <a:t>「熱中症による救急搬送の状況</a:t>
            </a:r>
            <a:r>
              <a:rPr lang="ja-JP" altLang="en-US" sz="1100" dirty="0" smtClean="0">
                <a:solidFill>
                  <a:schemeClr val="bg1"/>
                </a:solidFill>
                <a:latin typeface="メイリオ" panose="020B0604030504040204" pitchFamily="50" charset="-128"/>
                <a:ea typeface="メイリオ" panose="020B0604030504040204" pitchFamily="50" charset="-128"/>
              </a:rPr>
              <a:t>」</a:t>
            </a:r>
            <a:endParaRPr lang="ja-JP" altLang="en-US" sz="1100" dirty="0">
              <a:solidFill>
                <a:schemeClr val="bg1"/>
              </a:solidFill>
              <a:latin typeface="メイリオ" panose="020B0604030504040204" pitchFamily="50" charset="-128"/>
              <a:ea typeface="メイリオ" panose="020B0604030504040204" pitchFamily="50" charset="-128"/>
            </a:endParaRPr>
          </a:p>
        </p:txBody>
      </p:sp>
      <p:sp>
        <p:nvSpPr>
          <p:cNvPr id="22" name="テキスト ボックス 21"/>
          <p:cNvSpPr txBox="1"/>
          <p:nvPr/>
        </p:nvSpPr>
        <p:spPr>
          <a:xfrm>
            <a:off x="4859364" y="3927498"/>
            <a:ext cx="3888433" cy="369332"/>
          </a:xfrm>
          <a:prstGeom prst="rect">
            <a:avLst/>
          </a:prstGeom>
          <a:noFill/>
        </p:spPr>
        <p:txBody>
          <a:bodyPr wrap="square" rtlCol="0">
            <a:spAutoFit/>
          </a:bodyPr>
          <a:lstStyle/>
          <a:p>
            <a:r>
              <a:rPr lang="ja-JP" altLang="en-US" b="1" dirty="0" smtClean="0">
                <a:latin typeface="メイリオ" panose="020B0604030504040204" pitchFamily="50" charset="-128"/>
                <a:ea typeface="メイリオ" panose="020B0604030504040204" pitchFamily="50" charset="-128"/>
              </a:rPr>
              <a:t>■年齢区分別の救急搬送数（府域）</a:t>
            </a:r>
            <a:endParaRPr kumimoji="1" lang="ja-JP" altLang="en-US" b="1" dirty="0">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3"/>
          <a:stretch>
            <a:fillRect/>
          </a:stretch>
        </p:blipFill>
        <p:spPr>
          <a:xfrm>
            <a:off x="346050" y="4216887"/>
            <a:ext cx="4541914" cy="2158171"/>
          </a:xfrm>
          <a:prstGeom prst="rect">
            <a:avLst/>
          </a:prstGeom>
        </p:spPr>
      </p:pic>
      <p:sp>
        <p:nvSpPr>
          <p:cNvPr id="20" name="正方形/長方形 19"/>
          <p:cNvSpPr/>
          <p:nvPr/>
        </p:nvSpPr>
        <p:spPr>
          <a:xfrm>
            <a:off x="366928" y="4254001"/>
            <a:ext cx="607859" cy="261610"/>
          </a:xfrm>
          <a:prstGeom prst="rect">
            <a:avLst/>
          </a:prstGeom>
        </p:spPr>
        <p:txBody>
          <a:bodyPr wrap="none">
            <a:spAutoFit/>
          </a:bodyPr>
          <a:lstStyle/>
          <a:p>
            <a:r>
              <a:rPr lang="ja-JP" altLang="en-US" sz="1100" dirty="0" smtClean="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人</a:t>
            </a:r>
            <a:r>
              <a:rPr lang="ja-JP" altLang="en-US" sz="1100" dirty="0" smtClean="0">
                <a:latin typeface="メイリオ" panose="020B0604030504040204" pitchFamily="50" charset="-128"/>
                <a:ea typeface="メイリオ" panose="020B0604030504040204" pitchFamily="50" charset="-128"/>
              </a:rPr>
              <a:t>）</a:t>
            </a:r>
            <a:endParaRPr lang="ja-JP" altLang="en-US" sz="1100" dirty="0">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a:blip r:embed="rId4"/>
          <a:stretch>
            <a:fillRect/>
          </a:stretch>
        </p:blipFill>
        <p:spPr>
          <a:xfrm>
            <a:off x="4985903" y="4206690"/>
            <a:ext cx="3785944" cy="2164268"/>
          </a:xfrm>
          <a:prstGeom prst="rect">
            <a:avLst/>
          </a:prstGeom>
        </p:spPr>
      </p:pic>
    </p:spTree>
    <p:extLst>
      <p:ext uri="{BB962C8B-B14F-4D97-AF65-F5344CB8AC3E}">
        <p14:creationId xmlns:p14="http://schemas.microsoft.com/office/powerpoint/2010/main" val="4070565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今夏の状況</a:t>
            </a:r>
            <a:endPar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4" name="表 23"/>
          <p:cNvGraphicFramePr>
            <a:graphicFrameLocks noGrp="1"/>
          </p:cNvGraphicFramePr>
          <p:nvPr>
            <p:extLst>
              <p:ext uri="{D42A27DB-BD31-4B8C-83A1-F6EECF244321}">
                <p14:modId xmlns:p14="http://schemas.microsoft.com/office/powerpoint/2010/main" val="4081713079"/>
              </p:ext>
            </p:extLst>
          </p:nvPr>
        </p:nvGraphicFramePr>
        <p:xfrm>
          <a:off x="162162" y="514344"/>
          <a:ext cx="8818195" cy="6016627"/>
        </p:xfrm>
        <a:graphic>
          <a:graphicData uri="http://schemas.openxmlformats.org/drawingml/2006/table">
            <a:tbl>
              <a:tblPr firstRow="1" bandRow="1">
                <a:tableStyleId>{5C22544A-7EE6-4342-B048-85BDC9FD1C3A}</a:tableStyleId>
              </a:tblPr>
              <a:tblGrid>
                <a:gridCol w="8818195">
                  <a:extLst>
                    <a:ext uri="{9D8B030D-6E8A-4147-A177-3AD203B41FA5}">
                      <a16:colId xmlns:a16="http://schemas.microsoft.com/office/drawing/2014/main" val="20000"/>
                    </a:ext>
                  </a:extLst>
                </a:gridCol>
              </a:tblGrid>
              <a:tr h="570579">
                <a:tc>
                  <a:txBody>
                    <a:bodyPr/>
                    <a:lstStyle/>
                    <a:p>
                      <a:pPr algn="l"/>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◆暑さについて</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extLst>
                  <a:ext uri="{0D108BD9-81ED-4DB2-BD59-A6C34878D82A}">
                    <a16:rowId xmlns:a16="http://schemas.microsoft.com/office/drawing/2014/main" val="10000"/>
                  </a:ext>
                </a:extLst>
              </a:tr>
              <a:tr h="5446048">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a:t>
                      </a: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19"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dirty="0">
                <a:latin typeface="Meiryo UI" panose="020B0604030504040204" pitchFamily="50" charset="-128"/>
                <a:ea typeface="Meiryo UI" panose="020B0604030504040204" pitchFamily="50" charset="-128"/>
              </a:rPr>
              <a:t>２</a:t>
            </a:r>
          </a:p>
        </p:txBody>
      </p:sp>
      <p:sp>
        <p:nvSpPr>
          <p:cNvPr id="38" name="角丸四角形 37"/>
          <p:cNvSpPr/>
          <p:nvPr/>
        </p:nvSpPr>
        <p:spPr>
          <a:xfrm>
            <a:off x="929688" y="2850119"/>
            <a:ext cx="7013860" cy="712063"/>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solidFill>
                <a:schemeClr val="tx1"/>
              </a:solidFill>
            </a:endParaRPr>
          </a:p>
        </p:txBody>
      </p:sp>
      <p:sp>
        <p:nvSpPr>
          <p:cNvPr id="5" name="テキスト ボックス 4"/>
          <p:cNvSpPr txBox="1"/>
          <p:nvPr/>
        </p:nvSpPr>
        <p:spPr>
          <a:xfrm>
            <a:off x="162162" y="1124744"/>
            <a:ext cx="6074716" cy="369332"/>
          </a:xfrm>
          <a:prstGeom prst="rect">
            <a:avLst/>
          </a:prstGeom>
          <a:noFill/>
        </p:spPr>
        <p:txBody>
          <a:bodyPr wrap="square" rtlCol="0">
            <a:spAutoFit/>
          </a:bodyPr>
          <a:lstStyle/>
          <a:p>
            <a:r>
              <a:rPr lang="ja-JP" altLang="en-US" b="1"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a:t>
            </a:r>
            <a:r>
              <a:rPr lang="ja-JP" altLang="ja-JP" b="1"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日最高気温と</a:t>
            </a:r>
            <a:r>
              <a:rPr lang="ja-JP" altLang="en-US" b="1"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熱中症救急搬送人員数の推移</a:t>
            </a:r>
            <a:endParaRPr lang="ja-JP" altLang="en-US" dirty="0">
              <a:latin typeface="メイリオ" panose="020B0604030504040204" pitchFamily="50" charset="-128"/>
              <a:ea typeface="メイリオ" panose="020B0604030504040204" pitchFamily="50" charset="-128"/>
            </a:endParaRPr>
          </a:p>
        </p:txBody>
      </p:sp>
      <p:sp>
        <p:nvSpPr>
          <p:cNvPr id="16" name="テキスト ボックス 15"/>
          <p:cNvSpPr txBox="1"/>
          <p:nvPr/>
        </p:nvSpPr>
        <p:spPr>
          <a:xfrm>
            <a:off x="6007306" y="1094355"/>
            <a:ext cx="3524506" cy="400110"/>
          </a:xfrm>
          <a:prstGeom prst="rect">
            <a:avLst/>
          </a:prstGeom>
          <a:noFill/>
        </p:spPr>
        <p:txBody>
          <a:bodyPr wrap="square" rtlCol="0">
            <a:spAutoFit/>
          </a:bodyPr>
          <a:lstStyle/>
          <a:p>
            <a:r>
              <a:rPr lang="ja-JP" altLang="en-US" sz="2000" b="1" dirty="0" smtClean="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a:t>
            </a:r>
            <a:r>
              <a:rPr lang="ja-JP" altLang="en-US" b="1" dirty="0" smtClean="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熱帯</a:t>
            </a:r>
            <a:r>
              <a:rPr lang="ja-JP" altLang="en-US" b="1"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夜数と猛暑</a:t>
            </a:r>
            <a:r>
              <a:rPr lang="ja-JP" altLang="en-US" b="1" dirty="0" smtClean="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日（府域）</a:t>
            </a:r>
            <a:endParaRPr lang="ja-JP" altLang="en-US" dirty="0">
              <a:latin typeface="メイリオ" panose="020B0604030504040204" pitchFamily="50" charset="-128"/>
              <a:ea typeface="メイリオ" panose="020B0604030504040204" pitchFamily="50" charset="-128"/>
            </a:endParaRPr>
          </a:p>
        </p:txBody>
      </p:sp>
      <p:sp>
        <p:nvSpPr>
          <p:cNvPr id="17" name="正方形/長方形 16"/>
          <p:cNvSpPr/>
          <p:nvPr/>
        </p:nvSpPr>
        <p:spPr>
          <a:xfrm>
            <a:off x="140929" y="4571098"/>
            <a:ext cx="4135900" cy="261610"/>
          </a:xfrm>
          <a:prstGeom prst="rect">
            <a:avLst/>
          </a:prstGeom>
        </p:spPr>
        <p:txBody>
          <a:bodyPr wrap="square">
            <a:spAutoFit/>
          </a:bodyPr>
          <a:lstStyle/>
          <a:p>
            <a:r>
              <a:rPr lang="ja-JP" altLang="en-US" sz="1100" dirty="0">
                <a:latin typeface="メイリオ" panose="020B0604030504040204" pitchFamily="50" charset="-128"/>
                <a:ea typeface="メイリオ" panose="020B0604030504040204" pitchFamily="50" charset="-128"/>
              </a:rPr>
              <a:t>（出典</a:t>
            </a:r>
            <a:r>
              <a:rPr lang="ja-JP" altLang="en-US" sz="1100" dirty="0" smtClean="0">
                <a:latin typeface="メイリオ" panose="020B0604030504040204" pitchFamily="50" charset="-128"/>
                <a:ea typeface="メイリオ" panose="020B0604030504040204" pitchFamily="50" charset="-128"/>
              </a:rPr>
              <a:t>）気象庁・総務省消防庁のデータをもとに大阪府作成</a:t>
            </a:r>
            <a:endParaRPr lang="ja-JP" altLang="en-US" sz="1100" dirty="0">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229960" y="5198063"/>
            <a:ext cx="8643094" cy="1077218"/>
          </a:xfrm>
          <a:prstGeom prst="rect">
            <a:avLst/>
          </a:prstGeom>
          <a:solidFill>
            <a:schemeClr val="bg1"/>
          </a:solidFill>
        </p:spPr>
        <p:txBody>
          <a:bodyPr wrap="square" rtlCol="0">
            <a:spAutoFit/>
          </a:bodyPr>
          <a:lstStyle/>
          <a:p>
            <a:r>
              <a:rPr lang="en-US" altLang="ja-JP" sz="1600" dirty="0" smtClean="0">
                <a:latin typeface="メイリオ" panose="020B0604030504040204" pitchFamily="50" charset="-128"/>
                <a:ea typeface="メイリオ" panose="020B0604030504040204" pitchFamily="50" charset="-128"/>
              </a:rPr>
              <a:t>【6</a:t>
            </a:r>
            <a:r>
              <a:rPr lang="ja-JP" altLang="en-US" sz="1600" dirty="0" smtClean="0">
                <a:latin typeface="メイリオ" panose="020B0604030504040204" pitchFamily="50" charset="-128"/>
                <a:ea typeface="メイリオ" panose="020B0604030504040204" pitchFamily="50" charset="-128"/>
              </a:rPr>
              <a:t>月</a:t>
            </a:r>
            <a:r>
              <a:rPr lang="en-US" altLang="ja-JP" sz="1600" dirty="0" smtClean="0">
                <a:latin typeface="メイリオ" panose="020B0604030504040204" pitchFamily="50" charset="-128"/>
                <a:ea typeface="メイリオ" panose="020B0604030504040204" pitchFamily="50" charset="-128"/>
              </a:rPr>
              <a:t>】</a:t>
            </a:r>
            <a:r>
              <a:rPr lang="ja-JP" altLang="en-US" sz="1600" dirty="0" smtClean="0">
                <a:latin typeface="メイリオ" panose="020B0604030504040204" pitchFamily="50" charset="-128"/>
                <a:ea typeface="メイリオ" panose="020B0604030504040204" pitchFamily="50" charset="-128"/>
              </a:rPr>
              <a:t>記録的</a:t>
            </a:r>
            <a:r>
              <a:rPr lang="ja-JP" altLang="en-US" sz="1600" dirty="0">
                <a:latin typeface="メイリオ" panose="020B0604030504040204" pitchFamily="50" charset="-128"/>
                <a:ea typeface="メイリオ" panose="020B0604030504040204" pitchFamily="50" charset="-128"/>
              </a:rPr>
              <a:t>な</a:t>
            </a:r>
            <a:r>
              <a:rPr lang="ja-JP" altLang="en-US" sz="1600" dirty="0" smtClean="0">
                <a:latin typeface="メイリオ" panose="020B0604030504040204" pitchFamily="50" charset="-128"/>
                <a:ea typeface="メイリオ" panose="020B0604030504040204" pitchFamily="50" charset="-128"/>
              </a:rPr>
              <a:t>高温。</a:t>
            </a:r>
            <a:r>
              <a:rPr lang="en-US" altLang="ja-JP" sz="1600" dirty="0" smtClean="0">
                <a:latin typeface="メイリオ" panose="020B0604030504040204" pitchFamily="50" charset="-128"/>
                <a:ea typeface="メイリオ" panose="020B0604030504040204" pitchFamily="50" charset="-128"/>
              </a:rPr>
              <a:t>1946 </a:t>
            </a:r>
            <a:r>
              <a:rPr lang="ja-JP" altLang="en-US" sz="1600" dirty="0">
                <a:latin typeface="メイリオ" panose="020B0604030504040204" pitchFamily="50" charset="-128"/>
                <a:ea typeface="メイリオ" panose="020B0604030504040204" pitchFamily="50" charset="-128"/>
              </a:rPr>
              <a:t>年の統計開始以来、</a:t>
            </a:r>
            <a:r>
              <a:rPr lang="ja-JP" altLang="en-US" sz="1600" dirty="0" smtClean="0">
                <a:latin typeface="メイリオ" panose="020B0604030504040204" pitchFamily="50" charset="-128"/>
                <a:ea typeface="メイリオ" panose="020B0604030504040204" pitchFamily="50" charset="-128"/>
              </a:rPr>
              <a:t>地域平均気温が高い方から</a:t>
            </a:r>
            <a:r>
              <a:rPr lang="ja-JP" altLang="en-US" sz="1600" b="1" dirty="0" smtClean="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第１位</a:t>
            </a:r>
            <a:endParaRPr lang="en-US" altLang="ja-JP" sz="1600" b="1" dirty="0" smtClean="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r>
              <a:rPr lang="en-US" altLang="ja-JP" sz="1600" dirty="0" smtClean="0">
                <a:latin typeface="メイリオ" panose="020B0604030504040204" pitchFamily="50" charset="-128"/>
                <a:ea typeface="メイリオ" panose="020B0604030504040204" pitchFamily="50" charset="-128"/>
              </a:rPr>
              <a:t>【7</a:t>
            </a:r>
            <a:r>
              <a:rPr lang="ja-JP" altLang="en-US" sz="1600" dirty="0" smtClean="0">
                <a:latin typeface="メイリオ" panose="020B0604030504040204" pitchFamily="50" charset="-128"/>
                <a:ea typeface="メイリオ" panose="020B0604030504040204" pitchFamily="50" charset="-128"/>
              </a:rPr>
              <a:t>月</a:t>
            </a:r>
            <a:r>
              <a:rPr lang="en-US" altLang="ja-JP" sz="1600" dirty="0" smtClean="0">
                <a:latin typeface="メイリオ" panose="020B0604030504040204" pitchFamily="50" charset="-128"/>
                <a:ea typeface="メイリオ" panose="020B0604030504040204" pitchFamily="50" charset="-128"/>
              </a:rPr>
              <a:t>】</a:t>
            </a:r>
            <a:r>
              <a:rPr lang="ja-JP" altLang="en-US" sz="1600" dirty="0" smtClean="0">
                <a:latin typeface="メイリオ" panose="020B0604030504040204" pitchFamily="50" charset="-128"/>
                <a:ea typeface="メイリオ" panose="020B0604030504040204" pitchFamily="50" charset="-128"/>
              </a:rPr>
              <a:t>記録的</a:t>
            </a:r>
            <a:r>
              <a:rPr lang="ja-JP" altLang="en-US" sz="1600" dirty="0">
                <a:latin typeface="メイリオ" panose="020B0604030504040204" pitchFamily="50" charset="-128"/>
                <a:ea typeface="メイリオ" panose="020B0604030504040204" pitchFamily="50" charset="-128"/>
              </a:rPr>
              <a:t>な寡</a:t>
            </a:r>
            <a:r>
              <a:rPr lang="ja-JP" altLang="en-US" sz="1600" dirty="0" smtClean="0">
                <a:latin typeface="メイリオ" panose="020B0604030504040204" pitchFamily="50" charset="-128"/>
                <a:ea typeface="メイリオ" panose="020B0604030504040204" pitchFamily="50" charset="-128"/>
              </a:rPr>
              <a:t>照。</a:t>
            </a:r>
            <a:r>
              <a:rPr lang="en-US" altLang="ja-JP" sz="1600" dirty="0" smtClean="0">
                <a:latin typeface="メイリオ" panose="020B0604030504040204" pitchFamily="50" charset="-128"/>
                <a:ea typeface="メイリオ" panose="020B0604030504040204" pitchFamily="50" charset="-128"/>
              </a:rPr>
              <a:t>1946 </a:t>
            </a:r>
            <a:r>
              <a:rPr lang="ja-JP" altLang="en-US" sz="1600" dirty="0">
                <a:latin typeface="メイリオ" panose="020B0604030504040204" pitchFamily="50" charset="-128"/>
                <a:ea typeface="メイリオ" panose="020B0604030504040204" pitchFamily="50" charset="-128"/>
              </a:rPr>
              <a:t>年の統計開始以来、</a:t>
            </a:r>
            <a:r>
              <a:rPr lang="ja-JP" altLang="en-US" sz="1600" dirty="0" smtClean="0">
                <a:latin typeface="メイリオ" panose="020B0604030504040204" pitchFamily="50" charset="-128"/>
                <a:ea typeface="メイリオ" panose="020B0604030504040204" pitchFamily="50" charset="-128"/>
              </a:rPr>
              <a:t>地域平均日照時間の少ない方から</a:t>
            </a:r>
            <a:r>
              <a:rPr lang="ja-JP" altLang="en-US" sz="1600" b="1" dirty="0" smtClean="0">
                <a:solidFill>
                  <a:schemeClr val="tx2">
                    <a:lumMod val="40000"/>
                    <a:lumOff val="60000"/>
                  </a:schemeClr>
                </a:solidFill>
                <a:latin typeface="メイリオ" panose="020B0604030504040204" pitchFamily="50" charset="-128"/>
                <a:ea typeface="メイリオ" panose="020B0604030504040204" pitchFamily="50" charset="-128"/>
              </a:rPr>
              <a:t>第</a:t>
            </a:r>
            <a:r>
              <a:rPr lang="ja-JP" altLang="en-US" sz="1600" b="1" dirty="0">
                <a:solidFill>
                  <a:schemeClr val="tx2">
                    <a:lumMod val="40000"/>
                    <a:lumOff val="60000"/>
                  </a:schemeClr>
                </a:solidFill>
                <a:latin typeface="メイリオ" panose="020B0604030504040204" pitchFamily="50" charset="-128"/>
                <a:ea typeface="メイリオ" panose="020B0604030504040204" pitchFamily="50" charset="-128"/>
              </a:rPr>
              <a:t>１</a:t>
            </a:r>
            <a:r>
              <a:rPr lang="ja-JP" altLang="en-US" sz="1600" b="1" dirty="0" smtClean="0">
                <a:solidFill>
                  <a:schemeClr val="tx2">
                    <a:lumMod val="40000"/>
                    <a:lumOff val="60000"/>
                  </a:schemeClr>
                </a:solidFill>
                <a:latin typeface="メイリオ" panose="020B0604030504040204" pitchFamily="50" charset="-128"/>
                <a:ea typeface="メイリオ" panose="020B0604030504040204" pitchFamily="50" charset="-128"/>
              </a:rPr>
              <a:t>位</a:t>
            </a:r>
            <a:endParaRPr lang="en-US" altLang="ja-JP" sz="1600" b="1" dirty="0" smtClean="0">
              <a:solidFill>
                <a:schemeClr val="tx2">
                  <a:lumMod val="40000"/>
                  <a:lumOff val="60000"/>
                </a:schemeClr>
              </a:solidFill>
              <a:latin typeface="メイリオ" panose="020B0604030504040204" pitchFamily="50" charset="-128"/>
              <a:ea typeface="メイリオ" panose="020B0604030504040204" pitchFamily="50" charset="-128"/>
            </a:endParaRPr>
          </a:p>
          <a:p>
            <a:r>
              <a:rPr lang="en-US" altLang="ja-JP" sz="1600" dirty="0" smtClean="0">
                <a:latin typeface="メイリオ" panose="020B0604030504040204" pitchFamily="50" charset="-128"/>
                <a:ea typeface="メイリオ" panose="020B0604030504040204" pitchFamily="50" charset="-128"/>
              </a:rPr>
              <a:t>【8</a:t>
            </a:r>
            <a:r>
              <a:rPr lang="ja-JP" altLang="en-US" sz="1600" dirty="0" smtClean="0">
                <a:latin typeface="メイリオ" panose="020B0604030504040204" pitchFamily="50" charset="-128"/>
                <a:ea typeface="メイリオ" panose="020B0604030504040204" pitchFamily="50" charset="-128"/>
              </a:rPr>
              <a:t>月</a:t>
            </a:r>
            <a:r>
              <a:rPr lang="en-US" altLang="ja-JP" sz="1600" dirty="0" smtClean="0">
                <a:latin typeface="メイリオ" panose="020B0604030504040204" pitchFamily="50" charset="-128"/>
                <a:ea typeface="メイリオ" panose="020B0604030504040204" pitchFamily="50" charset="-128"/>
              </a:rPr>
              <a:t>】</a:t>
            </a:r>
            <a:r>
              <a:rPr lang="ja-JP" altLang="en-US" sz="1600" dirty="0" smtClean="0">
                <a:latin typeface="メイリオ" panose="020B0604030504040204" pitchFamily="50" charset="-128"/>
                <a:ea typeface="メイリオ" panose="020B0604030504040204" pitchFamily="50" charset="-128"/>
              </a:rPr>
              <a:t>記録的</a:t>
            </a:r>
            <a:r>
              <a:rPr lang="ja-JP" altLang="en-US" sz="1600" dirty="0">
                <a:latin typeface="メイリオ" panose="020B0604030504040204" pitchFamily="50" charset="-128"/>
                <a:ea typeface="メイリオ" panose="020B0604030504040204" pitchFamily="50" charset="-128"/>
              </a:rPr>
              <a:t>な</a:t>
            </a:r>
            <a:r>
              <a:rPr lang="ja-JP" altLang="en-US" sz="1600" dirty="0" smtClean="0">
                <a:latin typeface="メイリオ" panose="020B0604030504040204" pitchFamily="50" charset="-128"/>
                <a:ea typeface="メイリオ" panose="020B0604030504040204" pitchFamily="50" charset="-128"/>
              </a:rPr>
              <a:t>高温。</a:t>
            </a:r>
            <a:r>
              <a:rPr lang="en-US" altLang="ja-JP" sz="1600" dirty="0" smtClean="0">
                <a:latin typeface="メイリオ" panose="020B0604030504040204" pitchFamily="50" charset="-128"/>
                <a:ea typeface="メイリオ" panose="020B0604030504040204" pitchFamily="50" charset="-128"/>
              </a:rPr>
              <a:t>1946 </a:t>
            </a:r>
            <a:r>
              <a:rPr lang="ja-JP" altLang="en-US" sz="1600" dirty="0" smtClean="0">
                <a:latin typeface="メイリオ" panose="020B0604030504040204" pitchFamily="50" charset="-128"/>
                <a:ea typeface="メイリオ" panose="020B0604030504040204" pitchFamily="50" charset="-128"/>
              </a:rPr>
              <a:t>年の</a:t>
            </a:r>
            <a:r>
              <a:rPr lang="ja-JP" altLang="en-US" sz="1600" dirty="0">
                <a:latin typeface="メイリオ" panose="020B0604030504040204" pitchFamily="50" charset="-128"/>
                <a:ea typeface="メイリオ" panose="020B0604030504040204" pitchFamily="50" charset="-128"/>
              </a:rPr>
              <a:t>統計開始以来、</a:t>
            </a:r>
            <a:r>
              <a:rPr lang="ja-JP" altLang="en-US" sz="1600" dirty="0" smtClean="0">
                <a:latin typeface="メイリオ" panose="020B0604030504040204" pitchFamily="50" charset="-128"/>
                <a:ea typeface="メイリオ" panose="020B0604030504040204" pitchFamily="50" charset="-128"/>
              </a:rPr>
              <a:t>地域平均気温が</a:t>
            </a:r>
            <a:r>
              <a:rPr lang="ja-JP" altLang="en-US" sz="1600" dirty="0">
                <a:latin typeface="メイリオ" panose="020B0604030504040204" pitchFamily="50" charset="-128"/>
                <a:ea typeface="メイリオ" panose="020B0604030504040204" pitchFamily="50" charset="-128"/>
              </a:rPr>
              <a:t>高い方から</a:t>
            </a:r>
            <a:r>
              <a:rPr lang="ja-JP" altLang="en-US" sz="1600" b="1" dirty="0" smtClean="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第１位</a:t>
            </a:r>
            <a:endParaRPr lang="en-US" altLang="ja-JP" sz="16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r>
              <a:rPr lang="en-US" altLang="ja-JP" sz="1600" dirty="0" smtClean="0">
                <a:latin typeface="メイリオ" panose="020B0604030504040204" pitchFamily="50" charset="-128"/>
                <a:ea typeface="メイリオ" panose="020B0604030504040204" pitchFamily="50" charset="-128"/>
              </a:rPr>
              <a:t>【9</a:t>
            </a:r>
            <a:r>
              <a:rPr lang="ja-JP" altLang="en-US" sz="1600" dirty="0" smtClean="0">
                <a:latin typeface="メイリオ" panose="020B0604030504040204" pitchFamily="50" charset="-128"/>
                <a:ea typeface="メイリオ" panose="020B0604030504040204" pitchFamily="50" charset="-128"/>
              </a:rPr>
              <a:t>月</a:t>
            </a:r>
            <a:r>
              <a:rPr lang="en-US" altLang="ja-JP" sz="1600" dirty="0" smtClean="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高温。特に、上旬は顕著な高温。</a:t>
            </a:r>
            <a:endParaRPr lang="en-US" altLang="ja-JP" sz="1600" dirty="0" smtClean="0">
              <a:latin typeface="メイリオ" panose="020B0604030504040204" pitchFamily="50" charset="-128"/>
              <a:ea typeface="メイリオ" panose="020B0604030504040204" pitchFamily="50" charset="-128"/>
            </a:endParaRPr>
          </a:p>
        </p:txBody>
      </p:sp>
      <p:sp>
        <p:nvSpPr>
          <p:cNvPr id="25" name="テキスト ボックス 24"/>
          <p:cNvSpPr txBox="1"/>
          <p:nvPr/>
        </p:nvSpPr>
        <p:spPr>
          <a:xfrm>
            <a:off x="157000" y="4900049"/>
            <a:ext cx="3265949" cy="369332"/>
          </a:xfrm>
          <a:prstGeom prst="rect">
            <a:avLst/>
          </a:prstGeom>
          <a:noFill/>
        </p:spPr>
        <p:txBody>
          <a:bodyPr wrap="square" rtlCol="0">
            <a:spAutoFit/>
          </a:bodyPr>
          <a:lstStyle/>
          <a:p>
            <a:r>
              <a:rPr lang="ja-JP" altLang="en-US" b="1" dirty="0" smtClean="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近畿</a:t>
            </a:r>
            <a:r>
              <a:rPr lang="ja-JP" altLang="en-US" b="1" dirty="0" smtClean="0">
                <a:latin typeface="メイリオ" panose="020B0604030504040204" pitchFamily="50" charset="-128"/>
                <a:ea typeface="メイリオ" panose="020B0604030504040204" pitchFamily="50" charset="-128"/>
              </a:rPr>
              <a:t>地方の</a:t>
            </a:r>
            <a:r>
              <a:rPr lang="en-US" altLang="ja-JP" b="1" dirty="0" smtClean="0">
                <a:latin typeface="メイリオ" panose="020B0604030504040204" pitchFamily="50" charset="-128"/>
                <a:ea typeface="メイリオ" panose="020B0604030504040204" pitchFamily="50" charset="-128"/>
              </a:rPr>
              <a:t>6~9</a:t>
            </a:r>
            <a:r>
              <a:rPr lang="ja-JP" altLang="en-US" b="1" dirty="0" smtClean="0">
                <a:latin typeface="メイリオ" panose="020B0604030504040204" pitchFamily="50" charset="-128"/>
                <a:ea typeface="メイリオ" panose="020B0604030504040204" pitchFamily="50" charset="-128"/>
              </a:rPr>
              <a:t>月の気候</a:t>
            </a:r>
            <a:endParaRPr lang="en-US" altLang="ja-JP" b="1" dirty="0">
              <a:latin typeface="メイリオ" panose="020B0604030504040204" pitchFamily="50" charset="-128"/>
              <a:ea typeface="メイリオ" panose="020B0604030504040204" pitchFamily="50" charset="-128"/>
            </a:endParaRPr>
          </a:p>
        </p:txBody>
      </p:sp>
      <p:sp>
        <p:nvSpPr>
          <p:cNvPr id="26" name="正方形/長方形 25"/>
          <p:cNvSpPr/>
          <p:nvPr/>
        </p:nvSpPr>
        <p:spPr>
          <a:xfrm>
            <a:off x="141422" y="6243336"/>
            <a:ext cx="3406012" cy="261610"/>
          </a:xfrm>
          <a:prstGeom prst="rect">
            <a:avLst/>
          </a:prstGeom>
        </p:spPr>
        <p:txBody>
          <a:bodyPr wrap="square">
            <a:spAutoFit/>
          </a:bodyPr>
          <a:lstStyle/>
          <a:p>
            <a:r>
              <a:rPr lang="ja-JP" altLang="en-US" sz="1100" dirty="0">
                <a:latin typeface="メイリオ" panose="020B0604030504040204" pitchFamily="50" charset="-128"/>
                <a:ea typeface="メイリオ" panose="020B0604030504040204" pitchFamily="50" charset="-128"/>
              </a:rPr>
              <a:t>（出典</a:t>
            </a:r>
            <a:r>
              <a:rPr lang="ja-JP" altLang="en-US" sz="1100" dirty="0" smtClean="0">
                <a:latin typeface="メイリオ" panose="020B0604030504040204" pitchFamily="50" charset="-128"/>
                <a:ea typeface="メイリオ" panose="020B0604030504040204" pitchFamily="50" charset="-128"/>
              </a:rPr>
              <a:t>）大阪管区</a:t>
            </a:r>
            <a:r>
              <a:rPr lang="ja-JP" altLang="en-US" sz="1100" dirty="0">
                <a:latin typeface="メイリオ" panose="020B0604030504040204" pitchFamily="50" charset="-128"/>
                <a:ea typeface="メイリオ" panose="020B0604030504040204" pitchFamily="50" charset="-128"/>
              </a:rPr>
              <a:t>気象</a:t>
            </a:r>
            <a:r>
              <a:rPr lang="ja-JP" altLang="en-US" sz="1100" dirty="0" smtClean="0">
                <a:latin typeface="メイリオ" panose="020B0604030504040204" pitchFamily="50" charset="-128"/>
                <a:ea typeface="メイリオ" panose="020B0604030504040204" pitchFamily="50" charset="-128"/>
              </a:rPr>
              <a:t>台報道発表より</a:t>
            </a:r>
            <a:endParaRPr lang="ja-JP" altLang="en-US" sz="1100" dirty="0">
              <a:latin typeface="メイリオ" panose="020B0604030504040204" pitchFamily="50" charset="-128"/>
              <a:ea typeface="メイリオ" panose="020B0604030504040204" pitchFamily="50" charset="-128"/>
            </a:endParaRPr>
          </a:p>
        </p:txBody>
      </p:sp>
      <p:graphicFrame>
        <p:nvGraphicFramePr>
          <p:cNvPr id="27" name="コンテンツ プレースホルダー 3"/>
          <p:cNvGraphicFramePr>
            <a:graphicFrameLocks/>
          </p:cNvGraphicFramePr>
          <p:nvPr>
            <p:extLst>
              <p:ext uri="{D42A27DB-BD31-4B8C-83A1-F6EECF244321}">
                <p14:modId xmlns:p14="http://schemas.microsoft.com/office/powerpoint/2010/main" val="396120558"/>
              </p:ext>
            </p:extLst>
          </p:nvPr>
        </p:nvGraphicFramePr>
        <p:xfrm>
          <a:off x="6209342" y="1409241"/>
          <a:ext cx="2663712" cy="3207020"/>
        </p:xfrm>
        <a:graphic>
          <a:graphicData uri="http://schemas.openxmlformats.org/drawingml/2006/table">
            <a:tbl>
              <a:tblPr firstRow="1" firstCol="1" bandRow="1">
                <a:tableStyleId>{21E4AEA4-8DFA-4A89-87EB-49C32662AFE0}</a:tableStyleId>
              </a:tblPr>
              <a:tblGrid>
                <a:gridCol w="901436">
                  <a:extLst>
                    <a:ext uri="{9D8B030D-6E8A-4147-A177-3AD203B41FA5}">
                      <a16:colId xmlns:a16="http://schemas.microsoft.com/office/drawing/2014/main" val="1367778024"/>
                    </a:ext>
                  </a:extLst>
                </a:gridCol>
                <a:gridCol w="881138">
                  <a:extLst>
                    <a:ext uri="{9D8B030D-6E8A-4147-A177-3AD203B41FA5}">
                      <a16:colId xmlns:a16="http://schemas.microsoft.com/office/drawing/2014/main" val="1924439964"/>
                    </a:ext>
                  </a:extLst>
                </a:gridCol>
                <a:gridCol w="881138">
                  <a:extLst>
                    <a:ext uri="{9D8B030D-6E8A-4147-A177-3AD203B41FA5}">
                      <a16:colId xmlns:a16="http://schemas.microsoft.com/office/drawing/2014/main" val="2226022927"/>
                    </a:ext>
                  </a:extLst>
                </a:gridCol>
              </a:tblGrid>
              <a:tr h="558390">
                <a:tc>
                  <a:txBody>
                    <a:bodyPr/>
                    <a:lstStyle/>
                    <a:p>
                      <a:pPr algn="ctr">
                        <a:spcBef>
                          <a:spcPts val="600"/>
                        </a:spcBef>
                        <a:spcAft>
                          <a:spcPts val="0"/>
                        </a:spcAft>
                      </a:pPr>
                      <a:r>
                        <a:rPr lang="en-US" sz="1200" kern="100" dirty="0">
                          <a:effectLst/>
                          <a:latin typeface="メイリオ" panose="020B0604030504040204" pitchFamily="50" charset="-128"/>
                          <a:ea typeface="メイリオ" panose="020B0604030504040204" pitchFamily="50" charset="-128"/>
                        </a:rPr>
                        <a:t> </a:t>
                      </a:r>
                      <a:endParaRPr lang="ja-JP" sz="12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ctr">
                        <a:spcBef>
                          <a:spcPts val="600"/>
                        </a:spcBef>
                        <a:spcAft>
                          <a:spcPts val="0"/>
                        </a:spcAft>
                      </a:pPr>
                      <a:r>
                        <a:rPr lang="ja-JP" altLang="en-US" sz="1200" kern="100" dirty="0" smtClean="0">
                          <a:effectLst/>
                          <a:latin typeface="メイリオ" panose="020B0604030504040204" pitchFamily="50" charset="-128"/>
                          <a:ea typeface="メイリオ" panose="020B0604030504040204" pitchFamily="50" charset="-128"/>
                        </a:rPr>
                        <a:t>熱帯夜数</a:t>
                      </a:r>
                      <a:endParaRPr lang="ja-JP" sz="12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ctr">
                        <a:spcBef>
                          <a:spcPts val="600"/>
                        </a:spcBef>
                        <a:spcAft>
                          <a:spcPts val="0"/>
                        </a:spcAft>
                      </a:pPr>
                      <a:r>
                        <a:rPr lang="ja-JP" altLang="en-US" sz="1200" kern="100" dirty="0" smtClean="0">
                          <a:effectLst/>
                          <a:latin typeface="メイリオ" panose="020B0604030504040204" pitchFamily="50" charset="-128"/>
                          <a:ea typeface="メイリオ" panose="020B0604030504040204" pitchFamily="50" charset="-128"/>
                        </a:rPr>
                        <a:t>猛暑日</a:t>
                      </a:r>
                      <a:endParaRPr lang="ja-JP" sz="12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1882202309"/>
                  </a:ext>
                </a:extLst>
              </a:tr>
              <a:tr h="529726">
                <a:tc>
                  <a:txBody>
                    <a:bodyPr/>
                    <a:lstStyle/>
                    <a:p>
                      <a:pPr algn="ctr">
                        <a:spcBef>
                          <a:spcPts val="600"/>
                        </a:spcBef>
                        <a:spcAft>
                          <a:spcPts val="0"/>
                        </a:spcAft>
                      </a:pPr>
                      <a:r>
                        <a:rPr lang="en-US" sz="1400" kern="100" dirty="0">
                          <a:effectLst/>
                          <a:latin typeface="メイリオ" panose="020B0604030504040204" pitchFamily="50" charset="-128"/>
                          <a:ea typeface="メイリオ" panose="020B0604030504040204" pitchFamily="50" charset="-128"/>
                        </a:rPr>
                        <a:t>2016</a:t>
                      </a:r>
                      <a:r>
                        <a:rPr lang="ja-JP" sz="1400" kern="100" dirty="0">
                          <a:effectLst/>
                          <a:latin typeface="メイリオ" panose="020B0604030504040204" pitchFamily="50" charset="-128"/>
                          <a:ea typeface="メイリオ" panose="020B0604030504040204" pitchFamily="50" charset="-128"/>
                        </a:rPr>
                        <a:t>年</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47</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26</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3499993205"/>
                  </a:ext>
                </a:extLst>
              </a:tr>
              <a:tr h="529726">
                <a:tc>
                  <a:txBody>
                    <a:bodyPr/>
                    <a:lstStyle/>
                    <a:p>
                      <a:pPr algn="ctr">
                        <a:spcBef>
                          <a:spcPts val="600"/>
                        </a:spcBef>
                        <a:spcAft>
                          <a:spcPts val="0"/>
                        </a:spcAft>
                      </a:pPr>
                      <a:r>
                        <a:rPr lang="en-US" sz="1400" kern="100" dirty="0">
                          <a:effectLst/>
                          <a:latin typeface="メイリオ" panose="020B0604030504040204" pitchFamily="50" charset="-128"/>
                          <a:ea typeface="メイリオ" panose="020B0604030504040204" pitchFamily="50" charset="-128"/>
                        </a:rPr>
                        <a:t>2017</a:t>
                      </a:r>
                      <a:r>
                        <a:rPr lang="ja-JP" sz="1400" kern="100" dirty="0">
                          <a:effectLst/>
                          <a:latin typeface="メイリオ" panose="020B0604030504040204" pitchFamily="50" charset="-128"/>
                          <a:ea typeface="メイリオ" panose="020B0604030504040204" pitchFamily="50" charset="-128"/>
                        </a:rPr>
                        <a:t>年</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47</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15</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1782758589"/>
                  </a:ext>
                </a:extLst>
              </a:tr>
              <a:tr h="529726">
                <a:tc>
                  <a:txBody>
                    <a:bodyPr/>
                    <a:lstStyle/>
                    <a:p>
                      <a:pPr algn="ctr">
                        <a:spcBef>
                          <a:spcPts val="600"/>
                        </a:spcBef>
                        <a:spcAft>
                          <a:spcPts val="0"/>
                        </a:spcAft>
                      </a:pPr>
                      <a:r>
                        <a:rPr lang="en-US" sz="1400" kern="100" dirty="0">
                          <a:effectLst/>
                          <a:latin typeface="メイリオ" panose="020B0604030504040204" pitchFamily="50" charset="-128"/>
                          <a:ea typeface="メイリオ" panose="020B0604030504040204" pitchFamily="50" charset="-128"/>
                        </a:rPr>
                        <a:t>2018</a:t>
                      </a:r>
                      <a:r>
                        <a:rPr lang="ja-JP" sz="1400" kern="100" dirty="0">
                          <a:effectLst/>
                          <a:latin typeface="メイリオ" panose="020B0604030504040204" pitchFamily="50" charset="-128"/>
                          <a:ea typeface="メイリオ" panose="020B0604030504040204" pitchFamily="50" charset="-128"/>
                        </a:rPr>
                        <a:t>年</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53</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27</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181654081"/>
                  </a:ext>
                </a:extLst>
              </a:tr>
              <a:tr h="529726">
                <a:tc>
                  <a:txBody>
                    <a:bodyPr/>
                    <a:lstStyle/>
                    <a:p>
                      <a:pPr algn="ctr">
                        <a:spcBef>
                          <a:spcPts val="600"/>
                        </a:spcBef>
                        <a:spcAft>
                          <a:spcPts val="0"/>
                        </a:spcAft>
                      </a:pPr>
                      <a:r>
                        <a:rPr lang="en-US" sz="1400" kern="100" dirty="0" smtClean="0">
                          <a:effectLst/>
                          <a:latin typeface="メイリオ" panose="020B0604030504040204" pitchFamily="50" charset="-128"/>
                          <a:ea typeface="メイリオ" panose="020B0604030504040204" pitchFamily="50" charset="-128"/>
                        </a:rPr>
                        <a:t>20</a:t>
                      </a:r>
                      <a:r>
                        <a:rPr lang="en-US" altLang="ja-JP" sz="1400" kern="100" dirty="0" smtClean="0">
                          <a:effectLst/>
                          <a:latin typeface="メイリオ" panose="020B0604030504040204" pitchFamily="50" charset="-128"/>
                          <a:ea typeface="メイリオ" panose="020B0604030504040204" pitchFamily="50" charset="-128"/>
                        </a:rPr>
                        <a:t>19</a:t>
                      </a:r>
                      <a:r>
                        <a:rPr lang="ja-JP" sz="1400" kern="100" dirty="0" smtClean="0">
                          <a:effectLst/>
                          <a:latin typeface="メイリオ" panose="020B0604030504040204" pitchFamily="50" charset="-128"/>
                          <a:ea typeface="メイリオ" panose="020B0604030504040204" pitchFamily="50" charset="-128"/>
                        </a:rPr>
                        <a:t>年</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38</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19</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18129682"/>
                  </a:ext>
                </a:extLst>
              </a:tr>
              <a:tr h="529726">
                <a:tc>
                  <a:txBody>
                    <a:bodyPr/>
                    <a:lstStyle/>
                    <a:p>
                      <a:pPr algn="ctr">
                        <a:spcBef>
                          <a:spcPts val="600"/>
                        </a:spcBef>
                        <a:spcAft>
                          <a:spcPts val="0"/>
                        </a:spcAft>
                      </a:pPr>
                      <a:r>
                        <a:rPr lang="en-US" altLang="ja-JP" sz="14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2020</a:t>
                      </a:r>
                      <a:r>
                        <a:rPr lang="ja-JP" altLang="en-US" sz="14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年</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47</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22</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1177375136"/>
                  </a:ext>
                </a:extLst>
              </a:tr>
            </a:tbl>
          </a:graphicData>
        </a:graphic>
      </p:graphicFrame>
      <p:sp>
        <p:nvSpPr>
          <p:cNvPr id="28" name="正方形/長方形 27"/>
          <p:cNvSpPr/>
          <p:nvPr/>
        </p:nvSpPr>
        <p:spPr>
          <a:xfrm>
            <a:off x="6040835" y="4572670"/>
            <a:ext cx="3023075" cy="261610"/>
          </a:xfrm>
          <a:prstGeom prst="rect">
            <a:avLst/>
          </a:prstGeom>
        </p:spPr>
        <p:txBody>
          <a:bodyPr wrap="square">
            <a:spAutoFit/>
          </a:bodyPr>
          <a:lstStyle/>
          <a:p>
            <a:r>
              <a:rPr lang="ja-JP" altLang="en-US" sz="1100" dirty="0">
                <a:latin typeface="メイリオ" panose="020B0604030504040204" pitchFamily="50" charset="-128"/>
                <a:ea typeface="メイリオ" panose="020B0604030504040204" pitchFamily="50" charset="-128"/>
              </a:rPr>
              <a:t>（出典</a:t>
            </a:r>
            <a:r>
              <a:rPr lang="ja-JP" altLang="en-US" sz="1100" dirty="0" smtClean="0">
                <a:latin typeface="メイリオ" panose="020B0604030504040204" pitchFamily="50" charset="-128"/>
                <a:ea typeface="メイリオ" panose="020B0604030504040204" pitchFamily="50" charset="-128"/>
              </a:rPr>
              <a:t>）気象庁のデータをもとに大阪府作成</a:t>
            </a:r>
            <a:endParaRPr lang="ja-JP" altLang="en-US" sz="1100" dirty="0">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3"/>
          <a:stretch>
            <a:fillRect/>
          </a:stretch>
        </p:blipFill>
        <p:spPr>
          <a:xfrm>
            <a:off x="229428" y="1401293"/>
            <a:ext cx="5846571" cy="3206774"/>
          </a:xfrm>
          <a:prstGeom prst="rect">
            <a:avLst/>
          </a:prstGeom>
        </p:spPr>
      </p:pic>
      <p:sp>
        <p:nvSpPr>
          <p:cNvPr id="22" name="正方形/長方形 21"/>
          <p:cNvSpPr/>
          <p:nvPr/>
        </p:nvSpPr>
        <p:spPr>
          <a:xfrm rot="-5400000">
            <a:off x="112971" y="2655386"/>
            <a:ext cx="656183" cy="307777"/>
          </a:xfrm>
          <a:prstGeom prst="rect">
            <a:avLst/>
          </a:prstGeom>
        </p:spPr>
        <p:txBody>
          <a:bodyPr wrap="square">
            <a:spAutoFit/>
          </a:bodyPr>
          <a:lstStyle/>
          <a:p>
            <a:r>
              <a:rPr lang="ja-JP" altLang="en-US" sz="1400" dirty="0" smtClean="0">
                <a:latin typeface="メイリオ" panose="020B0604030504040204" pitchFamily="50" charset="-128"/>
                <a:ea typeface="メイリオ" panose="020B0604030504040204" pitchFamily="50" charset="-128"/>
              </a:rPr>
              <a:t>気温</a:t>
            </a:r>
            <a:endParaRPr lang="ja-JP" altLang="en-US" sz="1400" dirty="0">
              <a:latin typeface="メイリオ" panose="020B0604030504040204" pitchFamily="50" charset="-128"/>
              <a:ea typeface="メイリオ" panose="020B0604030504040204" pitchFamily="50" charset="-128"/>
            </a:endParaRPr>
          </a:p>
        </p:txBody>
      </p:sp>
      <p:sp>
        <p:nvSpPr>
          <p:cNvPr id="21" name="正方形/長方形 20"/>
          <p:cNvSpPr/>
          <p:nvPr/>
        </p:nvSpPr>
        <p:spPr>
          <a:xfrm>
            <a:off x="395992" y="1442025"/>
            <a:ext cx="656183" cy="261610"/>
          </a:xfrm>
          <a:prstGeom prst="rect">
            <a:avLst/>
          </a:prstGeom>
        </p:spPr>
        <p:txBody>
          <a:bodyPr wrap="square">
            <a:spAutoFit/>
          </a:bodyPr>
          <a:lstStyle/>
          <a:p>
            <a:r>
              <a:rPr lang="ja-JP" altLang="en-US" sz="1100" dirty="0" smtClean="0">
                <a:latin typeface="メイリオ" panose="020B0604030504040204" pitchFamily="50" charset="-128"/>
                <a:ea typeface="メイリオ" panose="020B0604030504040204" pitchFamily="50" charset="-128"/>
              </a:rPr>
              <a:t>（℃）</a:t>
            </a:r>
            <a:endParaRPr lang="ja-JP" altLang="en-US" sz="1100" dirty="0">
              <a:latin typeface="メイリオ" panose="020B0604030504040204" pitchFamily="50" charset="-128"/>
              <a:ea typeface="メイリオ" panose="020B0604030504040204" pitchFamily="50" charset="-128"/>
            </a:endParaRPr>
          </a:p>
        </p:txBody>
      </p:sp>
      <p:sp>
        <p:nvSpPr>
          <p:cNvPr id="20" name="正方形/長方形 19"/>
          <p:cNvSpPr/>
          <p:nvPr/>
        </p:nvSpPr>
        <p:spPr>
          <a:xfrm>
            <a:off x="5419816" y="1450947"/>
            <a:ext cx="656183" cy="261610"/>
          </a:xfrm>
          <a:prstGeom prst="rect">
            <a:avLst/>
          </a:prstGeom>
        </p:spPr>
        <p:txBody>
          <a:bodyPr wrap="square">
            <a:spAutoFit/>
          </a:bodyPr>
          <a:lstStyle/>
          <a:p>
            <a:r>
              <a:rPr lang="ja-JP" altLang="en-US" sz="1100" dirty="0" smtClean="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人</a:t>
            </a:r>
            <a:r>
              <a:rPr lang="ja-JP" altLang="en-US" sz="1100" dirty="0" smtClean="0">
                <a:latin typeface="メイリオ" panose="020B0604030504040204" pitchFamily="50" charset="-128"/>
                <a:ea typeface="メイリオ" panose="020B0604030504040204" pitchFamily="50" charset="-128"/>
              </a:rPr>
              <a:t>）</a:t>
            </a:r>
            <a:endParaRPr lang="ja-JP" altLang="en-US" sz="1100" dirty="0">
              <a:latin typeface="メイリオ" panose="020B0604030504040204" pitchFamily="50" charset="-128"/>
              <a:ea typeface="メイリオ" panose="020B0604030504040204" pitchFamily="50" charset="-128"/>
            </a:endParaRPr>
          </a:p>
        </p:txBody>
      </p:sp>
      <p:sp>
        <p:nvSpPr>
          <p:cNvPr id="23" name="正方形/長方形 22"/>
          <p:cNvSpPr/>
          <p:nvPr/>
        </p:nvSpPr>
        <p:spPr>
          <a:xfrm rot="5400000">
            <a:off x="5024350" y="2766923"/>
            <a:ext cx="1658135" cy="307777"/>
          </a:xfrm>
          <a:prstGeom prst="rect">
            <a:avLst/>
          </a:prstGeom>
        </p:spPr>
        <p:txBody>
          <a:bodyPr wrap="square">
            <a:spAutoFit/>
          </a:bodyPr>
          <a:lstStyle/>
          <a:p>
            <a:r>
              <a:rPr lang="ja-JP" altLang="en-US" sz="1400" dirty="0" smtClean="0">
                <a:latin typeface="メイリオ" panose="020B0604030504040204" pitchFamily="50" charset="-128"/>
                <a:ea typeface="メイリオ" panose="020B0604030504040204" pitchFamily="50" charset="-128"/>
              </a:rPr>
              <a:t>救急搬送人員数</a:t>
            </a:r>
            <a:endParaRPr lang="ja-JP" altLang="en-US" sz="1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25020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p:cNvGrpSpPr/>
          <p:nvPr/>
        </p:nvGrpSpPr>
        <p:grpSpPr>
          <a:xfrm>
            <a:off x="1619672" y="1443351"/>
            <a:ext cx="6283162" cy="3888432"/>
            <a:chOff x="3075868" y="2420887"/>
            <a:chExt cx="3580884" cy="890838"/>
          </a:xfrm>
        </p:grpSpPr>
        <p:sp>
          <p:nvSpPr>
            <p:cNvPr id="13" name="角丸四角形 12"/>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3089769" y="2632904"/>
              <a:ext cx="3566983" cy="61739"/>
            </a:xfrm>
            <a:prstGeom prst="rect">
              <a:avLst/>
            </a:prstGeom>
          </p:spPr>
          <p:txBody>
            <a:bodyPr wrap="square">
              <a:spAutoFit/>
            </a:bodyPr>
            <a:lstStyle/>
            <a:p>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5" name="正方形/長方形 14"/>
          <p:cNvSpPr/>
          <p:nvPr/>
        </p:nvSpPr>
        <p:spPr>
          <a:xfrm>
            <a:off x="1918946" y="2345421"/>
            <a:ext cx="5646116" cy="2246769"/>
          </a:xfrm>
          <a:prstGeom prst="rect">
            <a:avLst/>
          </a:prstGeom>
        </p:spPr>
        <p:txBody>
          <a:bodyPr wrap="square">
            <a:spAutoFit/>
          </a:bodyPr>
          <a:lstStyle/>
          <a:p>
            <a:pPr>
              <a:spcBef>
                <a:spcPts val="1200"/>
              </a:spcBef>
            </a:pPr>
            <a:r>
              <a:rPr kumimoji="0" lang="ja-JP" altLang="en-US" sz="20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（１）暑さ対策・熱中症予防に関する啓発</a:t>
            </a:r>
            <a:endParaRPr kumimoji="0" lang="en-US" altLang="ja-JP" sz="20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r>
              <a:rPr kumimoji="0" lang="ja-JP" altLang="en-US" sz="20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（２）クールスポットの創出・活用促進</a:t>
            </a:r>
            <a:endParaRPr kumimoji="0" lang="en-US" altLang="ja-JP" sz="20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r>
              <a:rPr kumimoji="0" lang="ja-JP" altLang="en-US" sz="20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（３）緑化・緑陰形成</a:t>
            </a:r>
            <a:endParaRPr kumimoji="0" lang="en-US" altLang="ja-JP" sz="20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r>
              <a:rPr kumimoji="0" lang="ja-JP" altLang="en-US" sz="20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（４）路面や空気を冷やす取組み</a:t>
            </a:r>
            <a:endParaRPr kumimoji="0" lang="en-US" altLang="ja-JP" sz="20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r>
              <a:rPr kumimoji="0" lang="ja-JP" altLang="en-US" sz="20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（５）建築物における取組み</a:t>
            </a:r>
            <a:endParaRPr kumimoji="0" lang="en-US" altLang="ja-JP" sz="20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dirty="0">
                <a:latin typeface="Meiryo UI" panose="020B0604030504040204" pitchFamily="50" charset="-128"/>
                <a:ea typeface="Meiryo UI" panose="020B0604030504040204" pitchFamily="50" charset="-128"/>
              </a:rPr>
              <a:t>３</a:t>
            </a:r>
          </a:p>
        </p:txBody>
      </p:sp>
    </p:spTree>
    <p:extLst>
      <p:ext uri="{BB962C8B-B14F-4D97-AF65-F5344CB8AC3E}">
        <p14:creationId xmlns:p14="http://schemas.microsoft.com/office/powerpoint/2010/main" val="4076165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a:t>
            </a: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暑さ対策・熱中症予防に関する啓発</a:t>
            </a:r>
            <a:endParaRPr kumimoji="0" lang="ja-JP" altLang="en-US" sz="2400" b="1" strike="sngStrik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1797930" y="725542"/>
            <a:ext cx="7274602" cy="657827"/>
            <a:chOff x="3075868" y="2420887"/>
            <a:chExt cx="3580884" cy="890838"/>
          </a:xfrm>
        </p:grpSpPr>
        <p:sp>
          <p:nvSpPr>
            <p:cNvPr id="4" name="角丸四角形 3"/>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089769" y="2632904"/>
              <a:ext cx="3566983" cy="541834"/>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暑さ対策啓発資料の作成</a:t>
              </a:r>
              <a:endParaRPr lang="ja-JP" altLang="en-US" sz="2000" b="1" strike="sngStrike"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1" name="角丸四角形 10"/>
          <p:cNvSpPr/>
          <p:nvPr/>
        </p:nvSpPr>
        <p:spPr>
          <a:xfrm>
            <a:off x="229566" y="738240"/>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①</a:t>
            </a:r>
          </a:p>
        </p:txBody>
      </p:sp>
      <p:graphicFrame>
        <p:nvGraphicFramePr>
          <p:cNvPr id="24" name="表 23"/>
          <p:cNvGraphicFramePr>
            <a:graphicFrameLocks noGrp="1"/>
          </p:cNvGraphicFramePr>
          <p:nvPr>
            <p:extLst>
              <p:ext uri="{D42A27DB-BD31-4B8C-83A1-F6EECF244321}">
                <p14:modId xmlns:p14="http://schemas.microsoft.com/office/powerpoint/2010/main" val="220910883"/>
              </p:ext>
            </p:extLst>
          </p:nvPr>
        </p:nvGraphicFramePr>
        <p:xfrm>
          <a:off x="218079" y="1479843"/>
          <a:ext cx="8818195" cy="5003408"/>
        </p:xfrm>
        <a:graphic>
          <a:graphicData uri="http://schemas.openxmlformats.org/drawingml/2006/table">
            <a:tbl>
              <a:tblPr firstRow="1" bandRow="1">
                <a:tableStyleId>{5C22544A-7EE6-4342-B048-85BDC9FD1C3A}</a:tableStyleId>
              </a:tblPr>
              <a:tblGrid>
                <a:gridCol w="8818195">
                  <a:extLst>
                    <a:ext uri="{9D8B030D-6E8A-4147-A177-3AD203B41FA5}">
                      <a16:colId xmlns:a16="http://schemas.microsoft.com/office/drawing/2014/main" val="20000"/>
                    </a:ext>
                  </a:extLst>
                </a:gridCol>
              </a:tblGrid>
              <a:tr h="477151">
                <a:tc>
                  <a:txBody>
                    <a:bodyP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具体的な取組内容</a:t>
                      </a:r>
                    </a:p>
                  </a:txBody>
                  <a:tcPr marL="0" marR="0" marT="0" marB="0" anchor="ctr">
                    <a:solidFill>
                      <a:srgbClr val="0070C0"/>
                    </a:solidFill>
                  </a:tcPr>
                </a:tc>
                <a:extLst>
                  <a:ext uri="{0D108BD9-81ED-4DB2-BD59-A6C34878D82A}">
                    <a16:rowId xmlns:a16="http://schemas.microsoft.com/office/drawing/2014/main" val="10000"/>
                  </a:ext>
                </a:extLst>
              </a:tr>
              <a:tr h="4526257">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a:t>
                      </a: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27" name="正方形/長方形 1"/>
          <p:cNvSpPr>
            <a:spLocks noChangeArrowheads="1"/>
          </p:cNvSpPr>
          <p:nvPr/>
        </p:nvSpPr>
        <p:spPr bwMode="auto">
          <a:xfrm>
            <a:off x="7286350" y="1079732"/>
            <a:ext cx="2016224" cy="349284"/>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（環境農林水産部）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正方形/長方形 1"/>
          <p:cNvSpPr>
            <a:spLocks noChangeArrowheads="1"/>
          </p:cNvSpPr>
          <p:nvPr/>
        </p:nvSpPr>
        <p:spPr bwMode="auto">
          <a:xfrm>
            <a:off x="262213" y="2040530"/>
            <a:ext cx="8270227" cy="307777"/>
          </a:xfrm>
          <a:prstGeom prst="rect">
            <a:avLst/>
          </a:prstGeom>
          <a:noFill/>
          <a:ln w="9525" algn="ctr">
            <a:noFill/>
            <a:round/>
            <a:headEnd/>
            <a:tailEnd/>
          </a:ln>
        </p:spPr>
        <p:txBody>
          <a:bodyPr wrap="square">
            <a:spAutoFit/>
          </a:bodyPr>
          <a:lstStyle/>
          <a:p>
            <a:pPr marL="180975" indent="-180975"/>
            <a:r>
              <a:rPr lang="ja-JP" altLang="en-US" sz="1400" b="1" dirty="0">
                <a:latin typeface="Meiryo UI" panose="020B0604030504040204" pitchFamily="50" charset="-128"/>
                <a:ea typeface="Meiryo UI" panose="020B0604030504040204" pitchFamily="50" charset="-128"/>
                <a:cs typeface="Meiryo UI" panose="020B0604030504040204" pitchFamily="50" charset="-128"/>
              </a:rPr>
              <a:t>◆重要な取組みについて府民に啓発するためのチラシを２万５千枚作成し、関係部署及び事業者等へ配付　</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正方形/長方形 1"/>
          <p:cNvSpPr>
            <a:spLocks noChangeArrowheads="1"/>
          </p:cNvSpPr>
          <p:nvPr/>
        </p:nvSpPr>
        <p:spPr bwMode="auto">
          <a:xfrm>
            <a:off x="594560" y="5775756"/>
            <a:ext cx="3024058" cy="330259"/>
          </a:xfrm>
          <a:prstGeom prst="rect">
            <a:avLst/>
          </a:prstGeom>
          <a:noFill/>
          <a:ln w="9525" algn="ctr">
            <a:noFill/>
            <a:round/>
            <a:headEnd/>
            <a:tailEnd/>
          </a:ln>
        </p:spPr>
        <p:txBody>
          <a:bodyPr/>
          <a:lstStyle/>
          <a:p>
            <a:pPr algn="ctr"/>
            <a:r>
              <a:rPr lang="ja-JP" altLang="en-US" sz="1400" b="1" dirty="0">
                <a:latin typeface="Meiryo UI" panose="020B0604030504040204" pitchFamily="50" charset="-128"/>
                <a:ea typeface="Meiryo UI" panose="020B0604030504040204" pitchFamily="50" charset="-128"/>
              </a:rPr>
              <a:t>一般向け暑さ対策啓発資料（表面）</a:t>
            </a:r>
          </a:p>
        </p:txBody>
      </p:sp>
      <p:sp>
        <p:nvSpPr>
          <p:cNvPr id="16" name="角丸四角形 15"/>
          <p:cNvSpPr/>
          <p:nvPr/>
        </p:nvSpPr>
        <p:spPr>
          <a:xfrm>
            <a:off x="762030" y="6247661"/>
            <a:ext cx="7712612" cy="427840"/>
          </a:xfrm>
          <a:prstGeom prst="roundRect">
            <a:avLst/>
          </a:prstGeom>
          <a:solidFill>
            <a:srgbClr val="FFFF00"/>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0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啓発内容</a:t>
            </a:r>
            <a:r>
              <a:rPr lang="ja-JP" altLang="en-US" sz="20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「３つの習慣」</a:t>
            </a:r>
            <a:r>
              <a:rPr lang="ja-JP" altLang="en-US" sz="20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を、</a:t>
            </a:r>
            <a:r>
              <a:rPr lang="ja-JP" altLang="en-US" sz="2000" b="1">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各媒体へ発信</a:t>
            </a:r>
            <a:endParaRPr lang="ja-JP" altLang="ja-JP" sz="20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9"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dirty="0">
                <a:latin typeface="Meiryo UI" panose="020B0604030504040204" pitchFamily="50" charset="-128"/>
                <a:ea typeface="Meiryo UI" panose="020B0604030504040204" pitchFamily="50" charset="-128"/>
              </a:rPr>
              <a:t>４</a:t>
            </a:r>
          </a:p>
        </p:txBody>
      </p:sp>
      <p:pic>
        <p:nvPicPr>
          <p:cNvPr id="9" name="図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38952" y="2415419"/>
            <a:ext cx="2335275" cy="3308806"/>
          </a:xfrm>
          <a:prstGeom prst="rect">
            <a:avLst/>
          </a:prstGeom>
        </p:spPr>
      </p:pic>
      <p:pic>
        <p:nvPicPr>
          <p:cNvPr id="10" name="図 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216212" y="2390171"/>
            <a:ext cx="2365424" cy="3311593"/>
          </a:xfrm>
          <a:prstGeom prst="rect">
            <a:avLst/>
          </a:prstGeom>
        </p:spPr>
      </p:pic>
      <p:sp>
        <p:nvSpPr>
          <p:cNvPr id="21" name="正方形/長方形 1"/>
          <p:cNvSpPr>
            <a:spLocks noChangeArrowheads="1"/>
          </p:cNvSpPr>
          <p:nvPr/>
        </p:nvSpPr>
        <p:spPr bwMode="auto">
          <a:xfrm>
            <a:off x="5886895" y="5795451"/>
            <a:ext cx="3024058" cy="330259"/>
          </a:xfrm>
          <a:prstGeom prst="rect">
            <a:avLst/>
          </a:prstGeom>
          <a:noFill/>
          <a:ln w="9525" algn="ctr">
            <a:noFill/>
            <a:round/>
            <a:headEnd/>
            <a:tailEnd/>
          </a:ln>
        </p:spPr>
        <p:txBody>
          <a:bodyPr/>
          <a:lstStyle/>
          <a:p>
            <a:pPr algn="ctr"/>
            <a:r>
              <a:rPr lang="ja-JP" altLang="en-US" sz="1400" b="1" dirty="0">
                <a:latin typeface="Meiryo UI" panose="020B0604030504040204" pitchFamily="50" charset="-128"/>
                <a:ea typeface="Meiryo UI" panose="020B0604030504040204" pitchFamily="50" charset="-128"/>
              </a:rPr>
              <a:t>一般向け暑さ対策啓発資料（裏面）</a:t>
            </a:r>
          </a:p>
        </p:txBody>
      </p:sp>
      <p:sp>
        <p:nvSpPr>
          <p:cNvPr id="22" name="角丸四角形吹き出し 21"/>
          <p:cNvSpPr/>
          <p:nvPr/>
        </p:nvSpPr>
        <p:spPr>
          <a:xfrm>
            <a:off x="3517554" y="4240390"/>
            <a:ext cx="2493952" cy="1365805"/>
          </a:xfrm>
          <a:prstGeom prst="wedgeRoundRectCallout">
            <a:avLst>
              <a:gd name="adj1" fmla="val -57187"/>
              <a:gd name="adj2" fmla="val 2555"/>
              <a:gd name="adj3" fmla="val 16667"/>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latin typeface="メイリオ" panose="020B0604030504040204" pitchFamily="50" charset="-128"/>
                <a:ea typeface="メイリオ" panose="020B0604030504040204" pitchFamily="50" charset="-128"/>
              </a:rPr>
              <a:t>マスクの装着による水分補給不足を注意喚起するため、マイボトルでの水分補給を表記</a:t>
            </a:r>
            <a:endParaRPr lang="en-US" altLang="ja-JP" sz="1600" b="1" dirty="0">
              <a:latin typeface="メイリオ" panose="020B0604030504040204" pitchFamily="50" charset="-128"/>
              <a:ea typeface="メイリオ" panose="020B0604030504040204" pitchFamily="50" charset="-128"/>
            </a:endParaRPr>
          </a:p>
        </p:txBody>
      </p:sp>
      <p:sp>
        <p:nvSpPr>
          <p:cNvPr id="18" name="角丸四角形吹き出し 17"/>
          <p:cNvSpPr/>
          <p:nvPr/>
        </p:nvSpPr>
        <p:spPr>
          <a:xfrm>
            <a:off x="3517554" y="2478886"/>
            <a:ext cx="2493952" cy="1365805"/>
          </a:xfrm>
          <a:prstGeom prst="wedgeRoundRectCallout">
            <a:avLst>
              <a:gd name="adj1" fmla="val 62658"/>
              <a:gd name="adj2" fmla="val -28422"/>
              <a:gd name="adj3" fmla="val 16667"/>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latin typeface="メイリオ" panose="020B0604030504040204" pitchFamily="50" charset="-128"/>
                <a:ea typeface="メイリオ" panose="020B0604030504040204" pitchFamily="50" charset="-128"/>
              </a:rPr>
              <a:t>新型コロナウイルスを想定した「新しい生活様式」における行動ポイントを追記</a:t>
            </a:r>
            <a:endParaRPr lang="en-US" altLang="ja-JP" sz="16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729973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a:t>
            </a: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暑さ対策・熱中症予防に関する啓発</a:t>
            </a:r>
            <a:endParaRPr kumimoji="0" lang="ja-JP" altLang="en-US" sz="2400" b="1" strike="sngStrik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1797930" y="725542"/>
            <a:ext cx="7274602" cy="657827"/>
            <a:chOff x="3075868" y="2420887"/>
            <a:chExt cx="3580884" cy="890838"/>
          </a:xfrm>
        </p:grpSpPr>
        <p:sp>
          <p:nvSpPr>
            <p:cNvPr id="4" name="角丸四角形 3"/>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089769" y="2632904"/>
              <a:ext cx="3566983" cy="541834"/>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暑さ指数の活用促進</a:t>
              </a:r>
              <a:endParaRPr lang="ja-JP" altLang="en-US" sz="2000" b="1" strike="sngStrike"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1" name="角丸四角形 10"/>
          <p:cNvSpPr/>
          <p:nvPr/>
        </p:nvSpPr>
        <p:spPr>
          <a:xfrm>
            <a:off x="229566" y="738240"/>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②</a:t>
            </a:r>
          </a:p>
        </p:txBody>
      </p:sp>
      <p:graphicFrame>
        <p:nvGraphicFramePr>
          <p:cNvPr id="24" name="表 23"/>
          <p:cNvGraphicFramePr>
            <a:graphicFrameLocks noGrp="1"/>
          </p:cNvGraphicFramePr>
          <p:nvPr>
            <p:extLst>
              <p:ext uri="{D42A27DB-BD31-4B8C-83A1-F6EECF244321}">
                <p14:modId xmlns:p14="http://schemas.microsoft.com/office/powerpoint/2010/main" val="4066345714"/>
              </p:ext>
            </p:extLst>
          </p:nvPr>
        </p:nvGraphicFramePr>
        <p:xfrm>
          <a:off x="218079" y="1479843"/>
          <a:ext cx="8818195" cy="5003408"/>
        </p:xfrm>
        <a:graphic>
          <a:graphicData uri="http://schemas.openxmlformats.org/drawingml/2006/table">
            <a:tbl>
              <a:tblPr firstRow="1" bandRow="1">
                <a:tableStyleId>{5C22544A-7EE6-4342-B048-85BDC9FD1C3A}</a:tableStyleId>
              </a:tblPr>
              <a:tblGrid>
                <a:gridCol w="8818195">
                  <a:extLst>
                    <a:ext uri="{9D8B030D-6E8A-4147-A177-3AD203B41FA5}">
                      <a16:colId xmlns:a16="http://schemas.microsoft.com/office/drawing/2014/main" val="20000"/>
                    </a:ext>
                  </a:extLst>
                </a:gridCol>
              </a:tblGrid>
              <a:tr h="477151">
                <a:tc>
                  <a:txBody>
                    <a:bodyP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具体的な取組内容</a:t>
                      </a:r>
                    </a:p>
                  </a:txBody>
                  <a:tcPr marL="0" marR="0" marT="0" marB="0" anchor="ctr">
                    <a:solidFill>
                      <a:srgbClr val="0070C0"/>
                    </a:solidFill>
                  </a:tcPr>
                </a:tc>
                <a:extLst>
                  <a:ext uri="{0D108BD9-81ED-4DB2-BD59-A6C34878D82A}">
                    <a16:rowId xmlns:a16="http://schemas.microsoft.com/office/drawing/2014/main" val="10000"/>
                  </a:ext>
                </a:extLst>
              </a:tr>
              <a:tr h="4526257">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a:t>
                      </a: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27" name="正方形/長方形 1"/>
          <p:cNvSpPr>
            <a:spLocks noChangeArrowheads="1"/>
          </p:cNvSpPr>
          <p:nvPr/>
        </p:nvSpPr>
        <p:spPr bwMode="auto">
          <a:xfrm>
            <a:off x="6234207" y="1078558"/>
            <a:ext cx="2818303" cy="349284"/>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（府民文化部・環境農林水産部）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1"/>
          <p:cNvSpPr>
            <a:spLocks noChangeArrowheads="1"/>
          </p:cNvSpPr>
          <p:nvPr/>
        </p:nvSpPr>
        <p:spPr bwMode="auto">
          <a:xfrm>
            <a:off x="4705583" y="2025342"/>
            <a:ext cx="4093405" cy="523220"/>
          </a:xfrm>
          <a:prstGeom prst="rect">
            <a:avLst/>
          </a:prstGeom>
          <a:noFill/>
          <a:ln w="9525" algn="ctr">
            <a:noFill/>
            <a:round/>
            <a:headEnd/>
            <a:tailEnd/>
          </a:ln>
        </p:spPr>
        <p:txBody>
          <a:bodyPr wrap="square">
            <a:spAutoFit/>
          </a:bodyPr>
          <a:lstStyle/>
          <a:p>
            <a:pPr marL="180975" indent="-180975"/>
            <a:r>
              <a:rPr lang="ja-JP" altLang="en-US" sz="1400" dirty="0">
                <a:latin typeface="Meiryo UI" panose="020B0604030504040204" pitchFamily="50" charset="-128"/>
                <a:ea typeface="Meiryo UI" panose="020B0604030504040204" pitchFamily="50" charset="-128"/>
                <a:cs typeface="Meiryo UI" panose="020B0604030504040204" pitchFamily="50" charset="-128"/>
              </a:rPr>
              <a:t>◆可搬式の電光表示パネルを活用し、暑さ指数と熱中症危険度をリアルタイムに表示し、周知</a:t>
            </a:r>
          </a:p>
        </p:txBody>
      </p:sp>
      <p:sp>
        <p:nvSpPr>
          <p:cNvPr id="51" name="正方形/長方形 1"/>
          <p:cNvSpPr>
            <a:spLocks noChangeArrowheads="1"/>
          </p:cNvSpPr>
          <p:nvPr/>
        </p:nvSpPr>
        <p:spPr bwMode="auto">
          <a:xfrm>
            <a:off x="262213" y="2040530"/>
            <a:ext cx="4155115" cy="523220"/>
          </a:xfrm>
          <a:prstGeom prst="rect">
            <a:avLst/>
          </a:prstGeom>
          <a:noFill/>
          <a:ln w="9525" algn="ctr">
            <a:noFill/>
            <a:round/>
            <a:headEnd/>
            <a:tailEnd/>
          </a:ln>
        </p:spPr>
        <p:txBody>
          <a:bodyPr wrap="square">
            <a:spAutoFit/>
          </a:bodyPr>
          <a:lstStyle/>
          <a:p>
            <a:pPr marL="180975" indent="-180975"/>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暑さ指数メール配信サービス</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を府ホームページ等により周知し、府民の暑さ指数情報の受信登録を促進</a:t>
            </a:r>
          </a:p>
        </p:txBody>
      </p:sp>
      <p:sp>
        <p:nvSpPr>
          <p:cNvPr id="55" name="正方形/長方形 1"/>
          <p:cNvSpPr>
            <a:spLocks noChangeArrowheads="1"/>
          </p:cNvSpPr>
          <p:nvPr/>
        </p:nvSpPr>
        <p:spPr bwMode="auto">
          <a:xfrm>
            <a:off x="503566" y="5645978"/>
            <a:ext cx="4150278" cy="615068"/>
          </a:xfrm>
          <a:prstGeom prst="rect">
            <a:avLst/>
          </a:prstGeom>
          <a:noFill/>
          <a:ln w="9525" algn="ctr">
            <a:noFill/>
            <a:round/>
            <a:headEnd/>
            <a:tailEnd/>
          </a:ln>
        </p:spPr>
        <p:txBody>
          <a:bodyPr/>
          <a:lstStyle/>
          <a:p>
            <a:pPr algn="ctr"/>
            <a:r>
              <a:rPr lang="ja-JP" altLang="en-US" sz="1400" b="1" dirty="0">
                <a:latin typeface="Meiryo UI" panose="020B0604030504040204" pitchFamily="50" charset="-128"/>
                <a:ea typeface="Meiryo UI" panose="020B0604030504040204" pitchFamily="50" charset="-128"/>
              </a:rPr>
              <a:t>「大阪府暑さ対策情報ポータルサイト」を開設</a:t>
            </a:r>
            <a:endParaRPr lang="en-US" altLang="ja-JP" sz="1400" b="1" dirty="0">
              <a:latin typeface="Meiryo UI" panose="020B0604030504040204" pitchFamily="50" charset="-128"/>
              <a:ea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rPr>
              <a:t>➡開設から約</a:t>
            </a:r>
            <a:r>
              <a:rPr lang="en-US" altLang="ja-JP" sz="1400" dirty="0">
                <a:latin typeface="Meiryo UI" panose="020B0604030504040204" pitchFamily="50" charset="-128"/>
                <a:ea typeface="Meiryo UI" panose="020B0604030504040204" pitchFamily="50" charset="-128"/>
              </a:rPr>
              <a:t>41200PV</a:t>
            </a:r>
            <a:r>
              <a:rPr lang="ja-JP" altLang="en-US" sz="1400" dirty="0">
                <a:latin typeface="Meiryo UI" panose="020B0604030504040204" pitchFamily="50" charset="-128"/>
                <a:ea typeface="Meiryo UI" panose="020B0604030504040204" pitchFamily="50" charset="-128"/>
              </a:rPr>
              <a:t>（令和２年</a:t>
            </a:r>
            <a:r>
              <a:rPr lang="en-US" altLang="ja-JP" sz="1400" dirty="0">
                <a:latin typeface="Meiryo UI" panose="020B0604030504040204" pitchFamily="50" charset="-128"/>
                <a:ea typeface="Meiryo UI" panose="020B0604030504040204" pitchFamily="50" charset="-128"/>
              </a:rPr>
              <a:t>9</a:t>
            </a:r>
            <a:r>
              <a:rPr lang="ja-JP" altLang="en-US" sz="1400" dirty="0">
                <a:latin typeface="Meiryo UI" panose="020B0604030504040204" pitchFamily="50" charset="-128"/>
                <a:ea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rPr>
              <a:t>30</a:t>
            </a:r>
            <a:r>
              <a:rPr lang="ja-JP" altLang="en-US" sz="1400" dirty="0">
                <a:latin typeface="Meiryo UI" panose="020B0604030504040204" pitchFamily="50" charset="-128"/>
                <a:ea typeface="Meiryo UI" panose="020B0604030504040204" pitchFamily="50" charset="-128"/>
              </a:rPr>
              <a:t>日時点）</a:t>
            </a:r>
          </a:p>
        </p:txBody>
      </p:sp>
      <p:sp>
        <p:nvSpPr>
          <p:cNvPr id="56" name="テキスト ボックス 55"/>
          <p:cNvSpPr txBox="1"/>
          <p:nvPr/>
        </p:nvSpPr>
        <p:spPr>
          <a:xfrm>
            <a:off x="5264847" y="5637275"/>
            <a:ext cx="3218635" cy="523220"/>
          </a:xfrm>
          <a:prstGeom prst="rect">
            <a:avLst/>
          </a:prstGeom>
          <a:noFill/>
        </p:spPr>
        <p:txBody>
          <a:bodyPr wrap="square" lIns="36000" rIns="36000"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電光表示パネル（</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府庁別館</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に設置）</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暑さ指数と熱中症危険度をお知らせ</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角丸四角形 20"/>
          <p:cNvSpPr/>
          <p:nvPr/>
        </p:nvSpPr>
        <p:spPr>
          <a:xfrm>
            <a:off x="770870" y="6240367"/>
            <a:ext cx="7712612" cy="427840"/>
          </a:xfrm>
          <a:prstGeom prst="roundRect">
            <a:avLst/>
          </a:prstGeom>
          <a:solidFill>
            <a:srgbClr val="FFFF00"/>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0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認知度が低い「暑さ指数」</a:t>
            </a:r>
            <a:r>
              <a:rPr lang="ja-JP" altLang="en-US" sz="20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の活用を促進</a:t>
            </a:r>
            <a:endParaRPr lang="ja-JP" altLang="ja-JP" sz="20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pic>
        <p:nvPicPr>
          <p:cNvPr id="22" name="図 2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2912" y="2571151"/>
            <a:ext cx="2623862" cy="3024000"/>
          </a:xfrm>
          <a:prstGeom prst="rect">
            <a:avLst/>
          </a:prstGeom>
          <a:solidFill>
            <a:srgbClr val="FFFFFF">
              <a:shade val="85000"/>
            </a:srgbClr>
          </a:solidFill>
          <a:ln w="12700" cap="sq">
            <a:solidFill>
              <a:schemeClr val="tx1"/>
            </a:solidFill>
            <a:miter lim="800000"/>
          </a:ln>
          <a:effectLst>
            <a:outerShdw blurRad="55000" dist="18000" dir="5400000" algn="tl" rotWithShape="0">
              <a:srgbClr val="000000">
                <a:alpha val="40000"/>
              </a:srgbClr>
            </a:outerShdw>
          </a:effectLst>
        </p:spPr>
      </p:pic>
      <p:sp>
        <p:nvSpPr>
          <p:cNvPr id="7" name="四角形吹き出し 6"/>
          <p:cNvSpPr/>
          <p:nvPr/>
        </p:nvSpPr>
        <p:spPr>
          <a:xfrm>
            <a:off x="6760638" y="2621816"/>
            <a:ext cx="2191639" cy="2438170"/>
          </a:xfrm>
          <a:prstGeom prst="wedgeRectCallout">
            <a:avLst>
              <a:gd name="adj1" fmla="val -54668"/>
              <a:gd name="adj2" fmla="val 75716"/>
            </a:avLst>
          </a:prstGeom>
          <a:solidFill>
            <a:srgbClr val="00B0F0"/>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p>
          <a:p>
            <a:pPr algn="ctr"/>
            <a:endParaRPr lang="en-US" altLang="ja-JP" sz="1400" b="1" dirty="0">
              <a:latin typeface="メイリオ" panose="020B0604030504040204" pitchFamily="50" charset="-128"/>
              <a:ea typeface="メイリオ" panose="020B0604030504040204" pitchFamily="50" charset="-128"/>
            </a:endParaRPr>
          </a:p>
          <a:p>
            <a:pPr algn="ctr"/>
            <a:endParaRPr kumimoji="1" lang="en-US" altLang="ja-JP" sz="1400" b="1" dirty="0">
              <a:latin typeface="メイリオ" panose="020B0604030504040204" pitchFamily="50" charset="-128"/>
              <a:ea typeface="メイリオ" panose="020B0604030504040204" pitchFamily="50" charset="-128"/>
            </a:endParaRPr>
          </a:p>
          <a:p>
            <a:pPr algn="ctr"/>
            <a:endParaRPr lang="en-US" altLang="ja-JP" sz="1400" b="1" dirty="0">
              <a:latin typeface="メイリオ" panose="020B0604030504040204" pitchFamily="50" charset="-128"/>
              <a:ea typeface="メイリオ" panose="020B0604030504040204" pitchFamily="50" charset="-128"/>
            </a:endParaRPr>
          </a:p>
          <a:p>
            <a:endParaRPr kumimoji="1" lang="en-US" altLang="ja-JP" sz="1400" b="1" dirty="0">
              <a:latin typeface="メイリオ" panose="020B0604030504040204" pitchFamily="50" charset="-128"/>
              <a:ea typeface="メイリオ" panose="020B0604030504040204" pitchFamily="50" charset="-128"/>
            </a:endParaRPr>
          </a:p>
          <a:p>
            <a:endParaRPr kumimoji="1" lang="en-US" altLang="ja-JP" sz="1400" b="1" dirty="0">
              <a:latin typeface="メイリオ" panose="020B0604030504040204" pitchFamily="50" charset="-128"/>
              <a:ea typeface="メイリオ" panose="020B0604030504040204" pitchFamily="50" charset="-128"/>
            </a:endParaRPr>
          </a:p>
          <a:p>
            <a:r>
              <a:rPr kumimoji="1" lang="ja-JP" altLang="en-US" sz="1400" b="1" dirty="0">
                <a:latin typeface="メイリオ" panose="020B0604030504040204" pitchFamily="50" charset="-128"/>
                <a:ea typeface="メイリオ" panose="020B0604030504040204" pitchFamily="50" charset="-128"/>
              </a:rPr>
              <a:t>大阪府公式ツイッターでも、都度発信！</a:t>
            </a:r>
            <a:endParaRPr kumimoji="1" lang="en-US" altLang="ja-JP" sz="1400" b="1" dirty="0">
              <a:latin typeface="メイリオ" panose="020B0604030504040204" pitchFamily="50" charset="-128"/>
              <a:ea typeface="メイリオ" panose="020B0604030504040204" pitchFamily="50" charset="-128"/>
            </a:endParaRPr>
          </a:p>
          <a:p>
            <a:r>
              <a:rPr kumimoji="1" lang="en-US" altLang="ja-JP" sz="1200" b="1" dirty="0">
                <a:latin typeface="メイリオ" panose="020B0604030504040204" pitchFamily="50" charset="-128"/>
                <a:ea typeface="メイリオ" panose="020B0604030504040204" pitchFamily="50" charset="-128"/>
              </a:rPr>
              <a:t>※</a:t>
            </a:r>
            <a:r>
              <a:rPr kumimoji="1" lang="ja-JP" altLang="en-US" sz="1200" b="1" dirty="0">
                <a:latin typeface="メイリオ" panose="020B0604030504040204" pitchFamily="50" charset="-128"/>
                <a:ea typeface="メイリオ" panose="020B0604030504040204" pitchFamily="50" charset="-128"/>
              </a:rPr>
              <a:t>フォロワー数約</a:t>
            </a:r>
            <a:r>
              <a:rPr lang="en-US" altLang="ja-JP" sz="1200" b="1" dirty="0">
                <a:latin typeface="メイリオ" panose="020B0604030504040204" pitchFamily="50" charset="-128"/>
                <a:ea typeface="メイリオ" panose="020B0604030504040204" pitchFamily="50" charset="-128"/>
              </a:rPr>
              <a:t>52,600</a:t>
            </a:r>
            <a:r>
              <a:rPr lang="ja-JP" altLang="en-US" sz="1200" b="1" dirty="0">
                <a:latin typeface="メイリオ" panose="020B0604030504040204" pitchFamily="50" charset="-128"/>
                <a:ea typeface="メイリオ" panose="020B0604030504040204" pitchFamily="50" charset="-128"/>
              </a:rPr>
              <a:t>人</a:t>
            </a:r>
            <a:endParaRPr lang="en-US" altLang="ja-JP" sz="1200" b="1" dirty="0">
              <a:latin typeface="メイリオ" panose="020B0604030504040204" pitchFamily="50" charset="-128"/>
              <a:ea typeface="メイリオ" panose="020B0604030504040204" pitchFamily="50" charset="-128"/>
            </a:endParaRPr>
          </a:p>
          <a:p>
            <a:r>
              <a:rPr kumimoji="1" lang="ja-JP" altLang="en-US" sz="1200" b="1" dirty="0">
                <a:latin typeface="メイリオ" panose="020B0604030504040204" pitchFamily="50" charset="-128"/>
                <a:ea typeface="メイリオ" panose="020B0604030504040204" pitchFamily="50" charset="-128"/>
              </a:rPr>
              <a:t>（令和２年</a:t>
            </a:r>
            <a:r>
              <a:rPr lang="ja-JP" altLang="en-US" sz="1200" b="1" dirty="0">
                <a:latin typeface="メイリオ" panose="020B0604030504040204" pitchFamily="50" charset="-128"/>
                <a:ea typeface="メイリオ" panose="020B0604030504040204" pitchFamily="50" charset="-128"/>
              </a:rPr>
              <a:t>１０</a:t>
            </a:r>
            <a:r>
              <a:rPr kumimoji="1" lang="ja-JP" altLang="en-US" sz="1200" b="1" dirty="0">
                <a:latin typeface="メイリオ" panose="020B0604030504040204" pitchFamily="50" charset="-128"/>
                <a:ea typeface="メイリオ" panose="020B0604030504040204" pitchFamily="50" charset="-128"/>
              </a:rPr>
              <a:t>月</a:t>
            </a:r>
            <a:r>
              <a:rPr lang="ja-JP" altLang="en-US" sz="1200" b="1" dirty="0">
                <a:latin typeface="メイリオ" panose="020B0604030504040204" pitchFamily="50" charset="-128"/>
                <a:ea typeface="メイリオ" panose="020B0604030504040204" pitchFamily="50" charset="-128"/>
              </a:rPr>
              <a:t>１日</a:t>
            </a:r>
            <a:r>
              <a:rPr kumimoji="1" lang="ja-JP" altLang="en-US" sz="1200" b="1" dirty="0">
                <a:latin typeface="メイリオ" panose="020B0604030504040204" pitchFamily="50" charset="-128"/>
                <a:ea typeface="メイリオ" panose="020B0604030504040204" pitchFamily="50" charset="-128"/>
              </a:rPr>
              <a:t>現在）</a:t>
            </a:r>
          </a:p>
        </p:txBody>
      </p:sp>
      <p:sp>
        <p:nvSpPr>
          <p:cNvPr id="23"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dirty="0">
                <a:latin typeface="Meiryo UI" panose="020B0604030504040204" pitchFamily="50" charset="-128"/>
                <a:ea typeface="Meiryo UI" panose="020B0604030504040204" pitchFamily="50" charset="-128"/>
              </a:rPr>
              <a:t>５</a:t>
            </a:r>
          </a:p>
        </p:txBody>
      </p:sp>
      <p:pic>
        <p:nvPicPr>
          <p:cNvPr id="8" name="図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847839" y="2820146"/>
            <a:ext cx="2017235" cy="1114788"/>
          </a:xfrm>
          <a:prstGeom prst="rect">
            <a:avLst/>
          </a:prstGeom>
        </p:spPr>
      </p:pic>
      <p:pic>
        <p:nvPicPr>
          <p:cNvPr id="9" name="図 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083922" y="3469171"/>
            <a:ext cx="1592719" cy="2088232"/>
          </a:xfrm>
          <a:prstGeom prst="rect">
            <a:avLst/>
          </a:prstGeom>
        </p:spPr>
      </p:pic>
      <p:grpSp>
        <p:nvGrpSpPr>
          <p:cNvPr id="26" name="グループ化 25"/>
          <p:cNvGrpSpPr/>
          <p:nvPr/>
        </p:nvGrpSpPr>
        <p:grpSpPr>
          <a:xfrm>
            <a:off x="4098862" y="2571902"/>
            <a:ext cx="1213441" cy="1392267"/>
            <a:chOff x="3800637" y="2190423"/>
            <a:chExt cx="889541" cy="1122697"/>
          </a:xfrm>
        </p:grpSpPr>
        <p:sp>
          <p:nvSpPr>
            <p:cNvPr id="28" name="角丸四角形吹き出し 27"/>
            <p:cNvSpPr/>
            <p:nvPr/>
          </p:nvSpPr>
          <p:spPr>
            <a:xfrm>
              <a:off x="3800637" y="2190423"/>
              <a:ext cx="889541" cy="1122697"/>
            </a:xfrm>
            <a:prstGeom prst="wedgeRoundRectCallout">
              <a:avLst>
                <a:gd name="adj1" fmla="val 37004"/>
                <a:gd name="adj2" fmla="val 78621"/>
                <a:gd name="adj3" fmla="val 16667"/>
              </a:avLst>
            </a:prstGeom>
            <a:solidFill>
              <a:schemeClr val="bg1"/>
            </a:solid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29" name="図 28"/>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856652" y="2256130"/>
              <a:ext cx="765413" cy="931970"/>
            </a:xfrm>
            <a:prstGeom prst="rect">
              <a:avLst/>
            </a:prstGeom>
          </p:spPr>
        </p:pic>
      </p:grpSp>
    </p:spTree>
    <p:extLst>
      <p:ext uri="{BB962C8B-B14F-4D97-AF65-F5344CB8AC3E}">
        <p14:creationId xmlns:p14="http://schemas.microsoft.com/office/powerpoint/2010/main" val="3083778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dirty="0">
                <a:latin typeface="Meiryo UI" panose="020B0604030504040204" pitchFamily="50" charset="-128"/>
                <a:ea typeface="Meiryo UI" panose="020B0604030504040204" pitchFamily="50" charset="-128"/>
              </a:rPr>
              <a:t>６</a:t>
            </a:r>
          </a:p>
        </p:txBody>
      </p:sp>
      <p:sp>
        <p:nvSpPr>
          <p:cNvPr id="48" name="テキスト ボックス 47"/>
          <p:cNvSpPr txBox="1"/>
          <p:nvPr/>
        </p:nvSpPr>
        <p:spPr>
          <a:xfrm>
            <a:off x="0" y="0"/>
            <a:ext cx="7058147" cy="400110"/>
          </a:xfrm>
          <a:prstGeom prst="rect">
            <a:avLst/>
          </a:prstGeom>
          <a:noFill/>
        </p:spPr>
        <p:txBody>
          <a:bodyPr wrap="square" rtlCol="0">
            <a:spAutoFit/>
          </a:bodyPr>
          <a:lstStyle/>
          <a:p>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３</a:t>
            </a:r>
            <a:r>
              <a:rPr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大阪府の暑さ対策</a:t>
            </a:r>
          </a:p>
        </p:txBody>
      </p:sp>
      <p:sp>
        <p:nvSpPr>
          <p:cNvPr id="27" name="スライド番号プレースホルダー 3"/>
          <p:cNvSpPr>
            <a:spLocks noGrp="1"/>
          </p:cNvSpPr>
          <p:nvPr>
            <p:ph type="sldNum" sz="quarter" idx="12"/>
          </p:nvPr>
        </p:nvSpPr>
        <p:spPr>
          <a:xfrm>
            <a:off x="8041704" y="18288"/>
            <a:ext cx="1066800" cy="329184"/>
          </a:xfrm>
        </p:spPr>
        <p:txBody>
          <a:bodyPr/>
          <a:lstStyle/>
          <a:p>
            <a:r>
              <a:rPr kumimoji="1" lang="en-US" altLang="ja-JP" dirty="0"/>
              <a:t>13</a:t>
            </a:r>
            <a:endParaRPr kumimoji="1" lang="ja-JP" altLang="en-US" dirty="0"/>
          </a:p>
        </p:txBody>
      </p:sp>
      <p:sp>
        <p:nvSpPr>
          <p:cNvPr id="50" name="テキスト ボックス 49"/>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a:t>
            </a: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暑さ対策・熱中症予防に関する啓発</a:t>
            </a:r>
            <a:endParaRPr kumimoji="0" lang="ja-JP" altLang="en-US" sz="2400" b="1" strike="sngStrik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角丸四角形 56"/>
          <p:cNvSpPr/>
          <p:nvPr/>
        </p:nvSpPr>
        <p:spPr>
          <a:xfrm>
            <a:off x="229566" y="738240"/>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③</a:t>
            </a:r>
          </a:p>
        </p:txBody>
      </p:sp>
      <p:grpSp>
        <p:nvGrpSpPr>
          <p:cNvPr id="58" name="グループ化 57"/>
          <p:cNvGrpSpPr/>
          <p:nvPr/>
        </p:nvGrpSpPr>
        <p:grpSpPr>
          <a:xfrm>
            <a:off x="1797930" y="725542"/>
            <a:ext cx="7274602" cy="657827"/>
            <a:chOff x="3075868" y="2420887"/>
            <a:chExt cx="3580884" cy="890838"/>
          </a:xfrm>
        </p:grpSpPr>
        <p:sp>
          <p:nvSpPr>
            <p:cNvPr id="59" name="角丸四角形 58"/>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正方形/長方形 59"/>
            <p:cNvSpPr/>
            <p:nvPr/>
          </p:nvSpPr>
          <p:spPr>
            <a:xfrm>
              <a:off x="3089769" y="2517172"/>
              <a:ext cx="3566983" cy="541834"/>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みどりのカーテンづくりを通じた府民の暑さ対策の取組促進</a:t>
              </a:r>
              <a:endParaRPr lang="ja-JP" altLang="en-US" sz="2000" b="1" strike="sngStrike"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61" name="正方形/長方形 1"/>
          <p:cNvSpPr>
            <a:spLocks noChangeArrowheads="1"/>
          </p:cNvSpPr>
          <p:nvPr/>
        </p:nvSpPr>
        <p:spPr bwMode="auto">
          <a:xfrm>
            <a:off x="7242319" y="1078558"/>
            <a:ext cx="1794177" cy="349284"/>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（環境農林水産部）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2" name="表 61"/>
          <p:cNvGraphicFramePr>
            <a:graphicFrameLocks noGrp="1"/>
          </p:cNvGraphicFramePr>
          <p:nvPr>
            <p:extLst>
              <p:ext uri="{D42A27DB-BD31-4B8C-83A1-F6EECF244321}">
                <p14:modId xmlns:p14="http://schemas.microsoft.com/office/powerpoint/2010/main" val="4255956525"/>
              </p:ext>
            </p:extLst>
          </p:nvPr>
        </p:nvGraphicFramePr>
        <p:xfrm>
          <a:off x="218079" y="1473585"/>
          <a:ext cx="8818195" cy="5003408"/>
        </p:xfrm>
        <a:graphic>
          <a:graphicData uri="http://schemas.openxmlformats.org/drawingml/2006/table">
            <a:tbl>
              <a:tblPr firstRow="1" bandRow="1">
                <a:tableStyleId>{5C22544A-7EE6-4342-B048-85BDC9FD1C3A}</a:tableStyleId>
              </a:tblPr>
              <a:tblGrid>
                <a:gridCol w="8818195">
                  <a:extLst>
                    <a:ext uri="{9D8B030D-6E8A-4147-A177-3AD203B41FA5}">
                      <a16:colId xmlns:a16="http://schemas.microsoft.com/office/drawing/2014/main" val="20000"/>
                    </a:ext>
                  </a:extLst>
                </a:gridCol>
              </a:tblGrid>
              <a:tr h="477151">
                <a:tc>
                  <a:txBody>
                    <a:bodyP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具体的な取組内容</a:t>
                      </a:r>
                    </a:p>
                  </a:txBody>
                  <a:tcPr marL="0" marR="0" marT="0" marB="0" anchor="ctr">
                    <a:solidFill>
                      <a:srgbClr val="0070C0"/>
                    </a:solidFill>
                  </a:tcPr>
                </a:tc>
                <a:extLst>
                  <a:ext uri="{0D108BD9-81ED-4DB2-BD59-A6C34878D82A}">
                    <a16:rowId xmlns:a16="http://schemas.microsoft.com/office/drawing/2014/main" val="10000"/>
                  </a:ext>
                </a:extLst>
              </a:tr>
              <a:tr h="4526257">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a:t>
                      </a: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36" name="正方形/長方形 1"/>
          <p:cNvSpPr>
            <a:spLocks noChangeArrowheads="1"/>
          </p:cNvSpPr>
          <p:nvPr/>
        </p:nvSpPr>
        <p:spPr bwMode="auto">
          <a:xfrm>
            <a:off x="218079" y="1988692"/>
            <a:ext cx="8598238" cy="549639"/>
          </a:xfrm>
          <a:prstGeom prst="rect">
            <a:avLst/>
          </a:prstGeom>
          <a:noFill/>
          <a:ln w="9525" algn="ctr">
            <a:noFill/>
            <a:round/>
            <a:headEnd/>
            <a:tailEnd/>
          </a:ln>
        </p:spPr>
        <p:txBody>
          <a:bodyPr/>
          <a:lstStyle/>
          <a:p>
            <a:pPr marL="180975" indent="-180975"/>
            <a:r>
              <a:rPr lang="ja-JP" altLang="en-US" sz="1400" dirty="0">
                <a:latin typeface="Meiryo UI" panose="020B0604030504040204" pitchFamily="50" charset="-128"/>
                <a:ea typeface="Meiryo UI" panose="020B0604030504040204" pitchFamily="50" charset="-128"/>
                <a:cs typeface="Meiryo UI" panose="020B0604030504040204" pitchFamily="50" charset="-128"/>
              </a:rPr>
              <a:t>■ゴーヤ・アサガオの種等の啓発物品（企業協賛）を活用し、みどりのカーテンづくりの取組みの促進を通じ、府民の暑さ対策を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促進</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正方形/長方形 1"/>
          <p:cNvSpPr>
            <a:spLocks noChangeArrowheads="1"/>
          </p:cNvSpPr>
          <p:nvPr/>
        </p:nvSpPr>
        <p:spPr bwMode="auto">
          <a:xfrm>
            <a:off x="467544" y="2508784"/>
            <a:ext cx="8348772" cy="3785174"/>
          </a:xfrm>
          <a:prstGeom prst="rect">
            <a:avLst/>
          </a:prstGeom>
          <a:solidFill>
            <a:schemeClr val="bg1">
              <a:alpha val="63000"/>
            </a:schemeClr>
          </a:solidFill>
          <a:ln w="9525" algn="ctr">
            <a:noFill/>
            <a:round/>
            <a:headEnd/>
            <a:tailEnd/>
          </a:ln>
        </p:spPr>
        <p:txBody>
          <a:bodyPr/>
          <a:lstStyle/>
          <a:p>
            <a:endParaRPr lang="ja-JP" altLang="en-US" sz="1200" dirty="0">
              <a:latin typeface="Meiryo UI" panose="020B0604030504040204" pitchFamily="50" charset="-128"/>
              <a:ea typeface="Meiryo UI" panose="020B0604030504040204" pitchFamily="50" charset="-128"/>
            </a:endParaRPr>
          </a:p>
        </p:txBody>
      </p:sp>
      <p:sp>
        <p:nvSpPr>
          <p:cNvPr id="63" name="角丸四角形 62"/>
          <p:cNvSpPr/>
          <p:nvPr/>
        </p:nvSpPr>
        <p:spPr>
          <a:xfrm>
            <a:off x="770870" y="6240367"/>
            <a:ext cx="7712612" cy="427840"/>
          </a:xfrm>
          <a:prstGeom prst="roundRect">
            <a:avLst/>
          </a:prstGeom>
          <a:solidFill>
            <a:srgbClr val="FFFF00"/>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0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府民が行いやすい</a:t>
            </a:r>
            <a:r>
              <a:rPr lang="ja-JP" altLang="en-US" sz="20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身近な</a:t>
            </a:r>
            <a:r>
              <a:rPr lang="ja-JP" altLang="en-US" sz="20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取組</a:t>
            </a:r>
            <a:endParaRPr lang="ja-JP" altLang="ja-JP" sz="20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pic>
        <p:nvPicPr>
          <p:cNvPr id="5" name="図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37609" y="2538330"/>
            <a:ext cx="1247347" cy="1859253"/>
          </a:xfrm>
          <a:prstGeom prst="rect">
            <a:avLst/>
          </a:prstGeom>
        </p:spPr>
      </p:pic>
      <p:pic>
        <p:nvPicPr>
          <p:cNvPr id="10" name="図 9"/>
          <p:cNvPicPr>
            <a:picLocks noChangeAspect="1"/>
          </p:cNvPicPr>
          <p:nvPr/>
        </p:nvPicPr>
        <p:blipFill>
          <a:blip r:embed="rId4"/>
          <a:stretch>
            <a:fillRect/>
          </a:stretch>
        </p:blipFill>
        <p:spPr>
          <a:xfrm>
            <a:off x="5674940" y="4542198"/>
            <a:ext cx="2857500" cy="1600200"/>
          </a:xfrm>
          <a:prstGeom prst="rect">
            <a:avLst/>
          </a:prstGeom>
        </p:spPr>
      </p:pic>
      <p:pic>
        <p:nvPicPr>
          <p:cNvPr id="14" name="図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78978" y="2697222"/>
            <a:ext cx="2853462" cy="1757547"/>
          </a:xfrm>
          <a:prstGeom prst="rect">
            <a:avLst/>
          </a:prstGeom>
        </p:spPr>
      </p:pic>
      <p:sp>
        <p:nvSpPr>
          <p:cNvPr id="12" name="テキスト ボックス 11"/>
          <p:cNvSpPr txBox="1"/>
          <p:nvPr/>
        </p:nvSpPr>
        <p:spPr>
          <a:xfrm>
            <a:off x="3847913" y="2743578"/>
            <a:ext cx="2367953" cy="284693"/>
          </a:xfrm>
          <a:prstGeom prst="rect">
            <a:avLst/>
          </a:prstGeom>
          <a:solidFill>
            <a:srgbClr val="00B0F0"/>
          </a:solidFill>
          <a:ln>
            <a:solidFill>
              <a:schemeClr val="bg1"/>
            </a:solidFill>
          </a:ln>
        </p:spPr>
        <p:txBody>
          <a:bodyPr wrap="square" rtlCol="0">
            <a:spAutoFit/>
          </a:bodyPr>
          <a:lstStyle/>
          <a:p>
            <a:pPr algn="ctr">
              <a:lnSpc>
                <a:spcPts val="1500"/>
              </a:lnSpc>
            </a:pPr>
            <a:r>
              <a:rPr lang="ja-JP" altLang="en-US" sz="1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ポータルサイトで事例紹介</a:t>
            </a:r>
            <a:endParaRPr kumimoji="1" lang="ja-JP" altLang="en-US" sz="1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pic>
        <p:nvPicPr>
          <p:cNvPr id="17" name="図 16"/>
          <p:cNvPicPr>
            <a:picLocks noChangeAspect="1"/>
          </p:cNvPicPr>
          <p:nvPr/>
        </p:nvPicPr>
        <p:blipFill>
          <a:blip r:embed="rId6"/>
          <a:stretch>
            <a:fillRect/>
          </a:stretch>
        </p:blipFill>
        <p:spPr>
          <a:xfrm>
            <a:off x="3847913" y="3068960"/>
            <a:ext cx="1732199" cy="3048671"/>
          </a:xfrm>
          <a:prstGeom prst="rect">
            <a:avLst/>
          </a:prstGeom>
        </p:spPr>
      </p:pic>
      <p:sp>
        <p:nvSpPr>
          <p:cNvPr id="18" name="角丸四角形吹き出し 17"/>
          <p:cNvSpPr/>
          <p:nvPr/>
        </p:nvSpPr>
        <p:spPr>
          <a:xfrm>
            <a:off x="1454336" y="2454805"/>
            <a:ext cx="1965536" cy="2014277"/>
          </a:xfrm>
          <a:prstGeom prst="wedgeRoundRectCallout">
            <a:avLst>
              <a:gd name="adj1" fmla="val -57294"/>
              <a:gd name="adj2" fmla="val 49096"/>
              <a:gd name="adj3" fmla="val 16667"/>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498847" y="4475024"/>
            <a:ext cx="3291311" cy="1815882"/>
          </a:xfrm>
          <a:prstGeom prst="rect">
            <a:avLst/>
          </a:prstGeom>
          <a:noFill/>
        </p:spPr>
        <p:txBody>
          <a:bodyPr wrap="square" rtlCol="0">
            <a:sp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株</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リクルート住まいカンパニーからの協賛 </a:t>
            </a:r>
            <a:endParaRPr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ゴーヤ・あさがおの種</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5,000</a:t>
            </a:r>
            <a:r>
              <a:rPr lang="ja-JP" altLang="en-US" sz="1400" dirty="0">
                <a:latin typeface="Meiryo UI" panose="020B0604030504040204" pitchFamily="50" charset="-128"/>
                <a:ea typeface="Meiryo UI" panose="020B0604030504040204" pitchFamily="50" charset="-128"/>
              </a:rPr>
              <a:t>袋）</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取組実績</a:t>
            </a:r>
            <a:r>
              <a:rPr lang="en-US" altLang="ja-JP" sz="1400" dirty="0">
                <a:latin typeface="Meiryo UI" panose="020B0604030504040204" pitchFamily="50" charset="-128"/>
                <a:ea typeface="Meiryo UI" panose="020B0604030504040204" pitchFamily="50" charset="-128"/>
              </a:rPr>
              <a:t>】</a:t>
            </a: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府内幼稚園</a:t>
            </a:r>
            <a:r>
              <a:rPr lang="ja-JP" altLang="en-US" sz="1400" dirty="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保育園・こども園</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・府内市町村、</a:t>
            </a:r>
            <a:r>
              <a:rPr lang="ja-JP" altLang="en-US" sz="1400" dirty="0" smtClean="0">
                <a:latin typeface="Meiryo UI" panose="020B0604030504040204" pitchFamily="50" charset="-128"/>
                <a:ea typeface="Meiryo UI" panose="020B0604030504040204" pitchFamily="50" charset="-128"/>
              </a:rPr>
              <a:t>小学校</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老人保健</a:t>
            </a:r>
            <a:r>
              <a:rPr lang="ja-JP" altLang="en-US" sz="1400" dirty="0" smtClean="0">
                <a:latin typeface="Meiryo UI" panose="020B0604030504040204" pitchFamily="50" charset="-128"/>
                <a:ea typeface="Meiryo UI" panose="020B0604030504040204" pitchFamily="50" charset="-128"/>
              </a:rPr>
              <a:t>施設</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・温暖化防止</a:t>
            </a:r>
            <a:r>
              <a:rPr lang="ja-JP" altLang="en-US" sz="1400" dirty="0" smtClean="0">
                <a:latin typeface="Meiryo UI" panose="020B0604030504040204" pitchFamily="50" charset="-128"/>
                <a:ea typeface="Meiryo UI" panose="020B0604030504040204" pitchFamily="50" charset="-128"/>
              </a:rPr>
              <a:t>推進員</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・庁内関係部局　　　　　　　　　　　　　など</a:t>
            </a:r>
          </a:p>
        </p:txBody>
      </p:sp>
    </p:spTree>
    <p:extLst>
      <p:ext uri="{BB962C8B-B14F-4D97-AF65-F5344CB8AC3E}">
        <p14:creationId xmlns:p14="http://schemas.microsoft.com/office/powerpoint/2010/main" val="1005375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a:t>
            </a: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暑さ対策・熱中症予防に関する啓発</a:t>
            </a:r>
            <a:endParaRPr kumimoji="0" lang="ja-JP" altLang="en-US" sz="2400" b="1" strike="sngStrik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1819884" y="536138"/>
            <a:ext cx="7246362" cy="657827"/>
            <a:chOff x="3075868" y="2420887"/>
            <a:chExt cx="3566983" cy="890838"/>
          </a:xfrm>
        </p:grpSpPr>
        <p:sp>
          <p:nvSpPr>
            <p:cNvPr id="4" name="角丸四角形 3"/>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075868" y="2474924"/>
              <a:ext cx="3566983" cy="541834"/>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大阪府広報による注意喚起・啓発</a:t>
              </a:r>
            </a:p>
          </p:txBody>
        </p:sp>
      </p:grpSp>
      <p:sp>
        <p:nvSpPr>
          <p:cNvPr id="11" name="角丸四角形 10"/>
          <p:cNvSpPr/>
          <p:nvPr/>
        </p:nvSpPr>
        <p:spPr>
          <a:xfrm>
            <a:off x="251520" y="54883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取組④</a:t>
            </a:r>
          </a:p>
        </p:txBody>
      </p:sp>
      <p:graphicFrame>
        <p:nvGraphicFramePr>
          <p:cNvPr id="24" name="表 23"/>
          <p:cNvGraphicFramePr>
            <a:graphicFrameLocks noGrp="1"/>
          </p:cNvGraphicFramePr>
          <p:nvPr>
            <p:extLst>
              <p:ext uri="{D42A27DB-BD31-4B8C-83A1-F6EECF244321}">
                <p14:modId xmlns:p14="http://schemas.microsoft.com/office/powerpoint/2010/main" val="1102935982"/>
              </p:ext>
            </p:extLst>
          </p:nvPr>
        </p:nvGraphicFramePr>
        <p:xfrm>
          <a:off x="231721" y="1239612"/>
          <a:ext cx="8729400" cy="5364390"/>
        </p:xfrm>
        <a:graphic>
          <a:graphicData uri="http://schemas.openxmlformats.org/drawingml/2006/table">
            <a:tbl>
              <a:tblPr firstRow="1" bandRow="1">
                <a:tableStyleId>{5C22544A-7EE6-4342-B048-85BDC9FD1C3A}</a:tableStyleId>
              </a:tblPr>
              <a:tblGrid>
                <a:gridCol w="8729400">
                  <a:extLst>
                    <a:ext uri="{9D8B030D-6E8A-4147-A177-3AD203B41FA5}">
                      <a16:colId xmlns:a16="http://schemas.microsoft.com/office/drawing/2014/main" val="20000"/>
                    </a:ext>
                  </a:extLst>
                </a:gridCol>
              </a:tblGrid>
              <a:tr h="511575">
                <a:tc>
                  <a:txBody>
                    <a:bodyP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具体的な取組内容</a:t>
                      </a:r>
                    </a:p>
                  </a:txBody>
                  <a:tcPr marL="0" marR="0" marT="0" marB="0" anchor="ctr">
                    <a:solidFill>
                      <a:srgbClr val="0070C0"/>
                    </a:solidFill>
                  </a:tcPr>
                </a:tc>
                <a:extLst>
                  <a:ext uri="{0D108BD9-81ED-4DB2-BD59-A6C34878D82A}">
                    <a16:rowId xmlns:a16="http://schemas.microsoft.com/office/drawing/2014/main" val="10000"/>
                  </a:ext>
                </a:extLst>
              </a:tr>
              <a:tr h="4852815">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a:t>
                      </a: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20" name="正方形/長方形 1"/>
          <p:cNvSpPr>
            <a:spLocks noChangeArrowheads="1"/>
          </p:cNvSpPr>
          <p:nvPr/>
        </p:nvSpPr>
        <p:spPr bwMode="auto">
          <a:xfrm>
            <a:off x="290569" y="2071871"/>
            <a:ext cx="5900143" cy="2863933"/>
          </a:xfrm>
          <a:prstGeom prst="rect">
            <a:avLst/>
          </a:prstGeom>
          <a:noFill/>
          <a:ln w="9525" algn="ctr">
            <a:noFill/>
            <a:round/>
            <a:headEnd/>
            <a:tailEnd/>
          </a:ln>
        </p:spPr>
        <p:txBody>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①「大阪府暑さ対策情報ポータルサイト」による啓発（再掲）</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・本日の暑さ指数の紹介、暑さ指数メール配信登録案内</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err="1">
                <a:latin typeface="Meiryo UI" panose="020B0604030504040204" pitchFamily="50" charset="-128"/>
                <a:ea typeface="Meiryo UI" panose="020B0604030504040204" pitchFamily="50" charset="-128"/>
                <a:cs typeface="Meiryo UI" panose="020B0604030504040204" pitchFamily="50" charset="-128"/>
              </a:rPr>
              <a:t>つの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習慣やセミナー等の参考となる資料、暑さ対策情報の掲載</a:t>
            </a:r>
          </a:p>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②</a:t>
            </a:r>
            <a:r>
              <a:rPr lang="ja-JP" altLang="en-US" sz="1400" b="1" spc="-1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spc="-150" dirty="0">
                <a:latin typeface="Meiryo UI" panose="020B0604030504040204" pitchFamily="50" charset="-128"/>
                <a:ea typeface="Meiryo UI" panose="020B0604030504040204" pitchFamily="50" charset="-128"/>
                <a:cs typeface="Meiryo UI" panose="020B0604030504040204" pitchFamily="50" charset="-128"/>
              </a:rPr>
              <a:t>こわい</a:t>
            </a:r>
            <a:r>
              <a:rPr lang="ja-JP" altLang="en-US" sz="1400" b="1" spc="-150" dirty="0" err="1">
                <a:latin typeface="Meiryo UI" panose="020B0604030504040204" pitchFamily="50" charset="-128"/>
                <a:ea typeface="Meiryo UI" panose="020B0604030504040204" pitchFamily="50" charset="-128"/>
                <a:cs typeface="Meiryo UI" panose="020B0604030504040204" pitchFamily="50" charset="-128"/>
              </a:rPr>
              <a:t>んやで</a:t>
            </a:r>
            <a:r>
              <a:rPr lang="ja-JP" altLang="en-US" sz="1400" b="1" spc="-150" dirty="0">
                <a:latin typeface="Meiryo UI" panose="020B0604030504040204" pitchFamily="50" charset="-128"/>
                <a:ea typeface="Meiryo UI" panose="020B0604030504040204" pitchFamily="50" charset="-128"/>
                <a:cs typeface="Meiryo UI" panose="020B0604030504040204" pitchFamily="50" charset="-128"/>
              </a:rPr>
              <a:t>熱中症！」ページによる啓発</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・熱中症の症状、予防、応急処置等の紹介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①と②は相互リンクにより啓発内容を補完</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③も</a:t>
            </a:r>
            <a:r>
              <a:rPr lang="ja-JP" altLang="en-US" sz="1400" b="1" dirty="0" err="1">
                <a:latin typeface="Meiryo UI" panose="020B0604030504040204" pitchFamily="50" charset="-128"/>
                <a:ea typeface="Meiryo UI" panose="020B0604030504040204" pitchFamily="50" charset="-128"/>
                <a:cs typeface="Meiryo UI" panose="020B0604030504040204" pitchFamily="50" charset="-128"/>
              </a:rPr>
              <a:t>ずやん</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Twitter</a:t>
            </a:r>
            <a:r>
              <a:rPr lang="ja-JP" altLang="en-US" sz="1400" b="1" dirty="0" err="1">
                <a:latin typeface="Meiryo UI" panose="020B0604030504040204" pitchFamily="50" charset="-128"/>
                <a:ea typeface="Meiryo UI" panose="020B0604030504040204" pitchFamily="50" charset="-128"/>
                <a:cs typeface="Meiryo UI" panose="020B0604030504040204" pitchFamily="50" charset="-128"/>
              </a:rPr>
              <a:t>での</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啓発（再掲）</a:t>
            </a:r>
          </a:p>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④大阪府公式</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Facebook</a:t>
            </a:r>
            <a:r>
              <a:rPr lang="ja-JP" altLang="en-US" sz="1400" b="1" dirty="0" err="1">
                <a:latin typeface="Meiryo UI" panose="020B0604030504040204" pitchFamily="50" charset="-128"/>
                <a:ea typeface="Meiryo UI" panose="020B0604030504040204" pitchFamily="50" charset="-128"/>
                <a:cs typeface="Meiryo UI" panose="020B0604030504040204" pitchFamily="50" charset="-128"/>
              </a:rPr>
              <a:t>での</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啓発（フォロワー約</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10900</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人）</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⑤大阪府ホームページトップへの掲載　　　</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・熱中症予防</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月下旬～</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月上旬</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⑥ネットテレビ番組　大阪府チャンネル（７月２日放送</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⑦アスマイルコラムによる啓発（８月１７日発信）</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1"/>
          <p:cNvSpPr>
            <a:spLocks noChangeArrowheads="1"/>
          </p:cNvSpPr>
          <p:nvPr/>
        </p:nvSpPr>
        <p:spPr bwMode="auto">
          <a:xfrm>
            <a:off x="4010095" y="890328"/>
            <a:ext cx="4958740" cy="349284"/>
          </a:xfrm>
          <a:prstGeom prst="rect">
            <a:avLst/>
          </a:prstGeom>
          <a:noFill/>
          <a:ln w="9525" algn="ctr">
            <a:noFill/>
            <a:round/>
            <a:headEnd/>
            <a:tailEnd/>
          </a:ln>
        </p:spPr>
        <p:txBody>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（政策企画部・府民文化部・健康医療部・環境農林水産部）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角丸四角形 28"/>
          <p:cNvSpPr/>
          <p:nvPr/>
        </p:nvSpPr>
        <p:spPr>
          <a:xfrm>
            <a:off x="335381" y="1816489"/>
            <a:ext cx="2711529" cy="288000"/>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a:latin typeface="Meiryo UI" pitchFamily="50" charset="-128"/>
                <a:ea typeface="Meiryo UI" pitchFamily="50" charset="-128"/>
                <a:cs typeface="Meiryo UI" pitchFamily="50" charset="-128"/>
              </a:rPr>
              <a:t>ホームページ等による啓発</a:t>
            </a:r>
            <a:endParaRPr kumimoji="1" lang="ja-JP" altLang="en-US" sz="1600" b="1" dirty="0">
              <a:latin typeface="Meiryo UI" pitchFamily="50" charset="-128"/>
              <a:ea typeface="Meiryo UI" pitchFamily="50" charset="-128"/>
              <a:cs typeface="Meiryo UI" pitchFamily="50" charset="-128"/>
            </a:endParaRPr>
          </a:p>
        </p:txBody>
      </p:sp>
      <p:sp>
        <p:nvSpPr>
          <p:cNvPr id="30" name="角丸四角形 29"/>
          <p:cNvSpPr/>
          <p:nvPr/>
        </p:nvSpPr>
        <p:spPr>
          <a:xfrm>
            <a:off x="4913349" y="5356169"/>
            <a:ext cx="3668180" cy="288000"/>
          </a:xfrm>
          <a:prstGeom prst="roundRect">
            <a:avLst>
              <a:gd name="adj" fmla="val 50000"/>
            </a:avLst>
          </a:prstGeom>
          <a:gradFill>
            <a:gsLst>
              <a:gs pos="35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spc="-150" dirty="0">
                <a:latin typeface="Meiryo UI" panose="020B0604030504040204" pitchFamily="50" charset="-128"/>
                <a:ea typeface="Meiryo UI" panose="020B0604030504040204" pitchFamily="50" charset="-128"/>
                <a:cs typeface="Meiryo UI" panose="020B0604030504040204" pitchFamily="50" charset="-128"/>
              </a:rPr>
              <a:t>府政だよりでの注意喚起</a:t>
            </a:r>
            <a:r>
              <a:rPr lang="ja-JP" altLang="en-US" sz="1600" b="1" spc="-1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spc="-1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600" b="1" spc="-1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・８月合併号）</a:t>
            </a:r>
          </a:p>
        </p:txBody>
      </p:sp>
      <p:sp>
        <p:nvSpPr>
          <p:cNvPr id="31" name="角丸四角形 30"/>
          <p:cNvSpPr/>
          <p:nvPr/>
        </p:nvSpPr>
        <p:spPr>
          <a:xfrm>
            <a:off x="321116" y="4707919"/>
            <a:ext cx="3668180" cy="298938"/>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知事</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定例会見での注意</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喚起</a:t>
            </a:r>
            <a:endPar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1"/>
          <p:cNvSpPr>
            <a:spLocks noChangeArrowheads="1"/>
          </p:cNvSpPr>
          <p:nvPr/>
        </p:nvSpPr>
        <p:spPr bwMode="auto">
          <a:xfrm>
            <a:off x="251521" y="5628188"/>
            <a:ext cx="4756656" cy="878430"/>
          </a:xfrm>
          <a:prstGeom prst="rect">
            <a:avLst/>
          </a:prstGeom>
          <a:noFill/>
          <a:ln w="9525" algn="ctr">
            <a:noFill/>
            <a:round/>
            <a:headEnd/>
            <a:tailEnd/>
          </a:ln>
        </p:spPr>
        <p:txBody>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①大阪府防災情報お知らせメール</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日</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➡３つの習慣の啓発、ポータルサイトへの誘導</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②ダイドードリンコ（スマイルスタンド）ポップアップ周知</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➡３つの習慣の啓発</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角丸四角形 32"/>
          <p:cNvSpPr/>
          <p:nvPr/>
        </p:nvSpPr>
        <p:spPr>
          <a:xfrm>
            <a:off x="344730" y="5331464"/>
            <a:ext cx="2711529" cy="288000"/>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a:latin typeface="Meiryo UI" pitchFamily="50" charset="-128"/>
                <a:ea typeface="Meiryo UI" pitchFamily="50" charset="-128"/>
                <a:cs typeface="Meiryo UI" pitchFamily="50" charset="-128"/>
              </a:rPr>
              <a:t>メール等による注意喚起</a:t>
            </a:r>
            <a:endParaRPr kumimoji="1" lang="ja-JP" altLang="en-US" sz="1600" b="1" dirty="0">
              <a:latin typeface="Meiryo UI" pitchFamily="50" charset="-128"/>
              <a:ea typeface="Meiryo UI" pitchFamily="50" charset="-128"/>
              <a:cs typeface="Meiryo UI" pitchFamily="50" charset="-128"/>
            </a:endParaRPr>
          </a:p>
        </p:txBody>
      </p:sp>
      <p:sp>
        <p:nvSpPr>
          <p:cNvPr id="22" name="正方形/長方形 1"/>
          <p:cNvSpPr>
            <a:spLocks noChangeArrowheads="1"/>
          </p:cNvSpPr>
          <p:nvPr/>
        </p:nvSpPr>
        <p:spPr bwMode="auto">
          <a:xfrm>
            <a:off x="6207336" y="4969538"/>
            <a:ext cx="2586109" cy="360024"/>
          </a:xfrm>
          <a:prstGeom prst="rect">
            <a:avLst/>
          </a:prstGeom>
          <a:noFill/>
          <a:ln w="9525" algn="ctr">
            <a:noFill/>
            <a:round/>
            <a:headEnd/>
            <a:tailEnd/>
          </a:ln>
        </p:spPr>
        <p:txBody>
          <a:bodyPr/>
          <a:lstStyle/>
          <a:p>
            <a:r>
              <a:rPr lang="ja-JP" altLang="en-US" sz="1200" b="1" dirty="0">
                <a:latin typeface="Meiryo UI" panose="020B0604030504040204" pitchFamily="50" charset="-128"/>
                <a:ea typeface="Meiryo UI" panose="020B0604030504040204" pitchFamily="50" charset="-128"/>
              </a:rPr>
              <a:t>▲大阪府政だより</a:t>
            </a:r>
            <a:r>
              <a:rPr lang="en-US" altLang="ja-JP" sz="1200" b="1" dirty="0">
                <a:latin typeface="Meiryo UI" panose="020B0604030504040204" pitchFamily="50" charset="-128"/>
                <a:ea typeface="Meiryo UI" panose="020B0604030504040204" pitchFamily="50" charset="-128"/>
              </a:rPr>
              <a:t>7</a:t>
            </a:r>
            <a:r>
              <a:rPr lang="ja-JP" altLang="en-US" sz="1200" b="1" dirty="0">
                <a:latin typeface="Meiryo UI" panose="020B0604030504040204" pitchFamily="50" charset="-128"/>
                <a:ea typeface="Meiryo UI" panose="020B0604030504040204" pitchFamily="50" charset="-128"/>
              </a:rPr>
              <a:t>・８月合併号</a:t>
            </a:r>
            <a:r>
              <a:rPr lang="en-US" altLang="ja-JP" sz="1200" b="1" dirty="0">
                <a:latin typeface="Meiryo UI" panose="020B0604030504040204" pitchFamily="50" charset="-128"/>
                <a:ea typeface="Meiryo UI" panose="020B0604030504040204" pitchFamily="50" charset="-128"/>
              </a:rPr>
              <a:t>1</a:t>
            </a:r>
            <a:r>
              <a:rPr lang="ja-JP" altLang="en-US" sz="1200" b="1" dirty="0">
                <a:latin typeface="Meiryo UI" panose="020B0604030504040204" pitchFamily="50" charset="-128"/>
                <a:ea typeface="Meiryo UI" panose="020B0604030504040204" pitchFamily="50" charset="-128"/>
              </a:rPr>
              <a:t>面</a:t>
            </a:r>
            <a:endParaRPr lang="ja-JP" altLang="en-US" sz="1200" dirty="0">
              <a:latin typeface="Meiryo UI" panose="020B0604030504040204" pitchFamily="50" charset="-128"/>
              <a:ea typeface="Meiryo UI" panose="020B0604030504040204" pitchFamily="50" charset="-128"/>
            </a:endParaRPr>
          </a:p>
        </p:txBody>
      </p:sp>
      <p:sp>
        <p:nvSpPr>
          <p:cNvPr id="25" name="正方形/長方形 1"/>
          <p:cNvSpPr>
            <a:spLocks noChangeArrowheads="1"/>
          </p:cNvSpPr>
          <p:nvPr/>
        </p:nvSpPr>
        <p:spPr bwMode="auto">
          <a:xfrm>
            <a:off x="5008177" y="5677462"/>
            <a:ext cx="4512111" cy="653625"/>
          </a:xfrm>
          <a:prstGeom prst="rect">
            <a:avLst/>
          </a:prstGeom>
          <a:noFill/>
          <a:ln w="9525" algn="ctr">
            <a:noFill/>
            <a:round/>
            <a:headEnd/>
            <a:tailEnd/>
          </a:ln>
        </p:spPr>
        <p:txBody>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spc="-150" dirty="0">
                <a:latin typeface="Meiryo UI" panose="020B0604030504040204" pitchFamily="50" charset="-128"/>
                <a:ea typeface="Meiryo UI" panose="020B0604030504040204" pitchFamily="50" charset="-128"/>
                <a:cs typeface="Meiryo UI" panose="020B0604030504040204" pitchFamily="50" charset="-128"/>
              </a:rPr>
              <a:t>発行部数</a:t>
            </a:r>
            <a:r>
              <a:rPr lang="en-US" altLang="ja-JP" sz="1400" b="1" spc="-150" dirty="0">
                <a:latin typeface="Meiryo UI" panose="020B0604030504040204" pitchFamily="50" charset="-128"/>
                <a:ea typeface="Meiryo UI" panose="020B0604030504040204" pitchFamily="50" charset="-128"/>
                <a:cs typeface="Meiryo UI" panose="020B0604030504040204" pitchFamily="50" charset="-128"/>
              </a:rPr>
              <a:t>240</a:t>
            </a:r>
            <a:r>
              <a:rPr lang="ja-JP" altLang="en-US" sz="1400" b="1" spc="-150" dirty="0">
                <a:latin typeface="Meiryo UI" panose="020B0604030504040204" pitchFamily="50" charset="-128"/>
                <a:ea typeface="Meiryo UI" panose="020B0604030504040204" pitchFamily="50" charset="-128"/>
                <a:cs typeface="Meiryo UI" panose="020B0604030504040204" pitchFamily="50" charset="-128"/>
              </a:rPr>
              <a:t>万部の１面（特集記事）での注意喚起</a:t>
            </a:r>
            <a:endParaRPr lang="en-US" altLang="ja-JP" sz="1400" b="1" spc="-1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➡３つの習慣の啓発、ポータルサイトへの誘導</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r>
            <a:br>
              <a:rPr lang="en-US" altLang="ja-JP" sz="1400" dirty="0">
                <a:latin typeface="Meiryo UI" panose="020B0604030504040204" pitchFamily="50" charset="-128"/>
                <a:ea typeface="Meiryo UI" panose="020B0604030504040204" pitchFamily="50" charset="-128"/>
                <a:cs typeface="Meiryo UI" panose="020B0604030504040204" pitchFamily="50" charset="-128"/>
              </a:rPr>
            </a:br>
            <a:r>
              <a:rPr lang="ja-JP" altLang="en-US" sz="1400" dirty="0">
                <a:latin typeface="Meiryo UI" panose="020B0604030504040204" pitchFamily="50" charset="-128"/>
                <a:ea typeface="Meiryo UI" panose="020B0604030504040204" pitchFamily="50" charset="-128"/>
                <a:cs typeface="Meiryo UI" panose="020B0604030504040204" pitchFamily="50" charset="-128"/>
              </a:rPr>
              <a:t>➡新しい生活様式における熱中症予防の啓発</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1"/>
          <p:cNvSpPr>
            <a:spLocks noChangeArrowheads="1"/>
          </p:cNvSpPr>
          <p:nvPr/>
        </p:nvSpPr>
        <p:spPr bwMode="auto">
          <a:xfrm>
            <a:off x="282855" y="5018466"/>
            <a:ext cx="4630494" cy="561345"/>
          </a:xfrm>
          <a:prstGeom prst="rect">
            <a:avLst/>
          </a:prstGeom>
          <a:noFill/>
          <a:ln w="9525" algn="ctr">
            <a:noFill/>
            <a:round/>
            <a:headEnd/>
            <a:tailEnd/>
          </a:ln>
        </p:spPr>
        <p:txBody>
          <a:bodyPr/>
          <a:lstStyle/>
          <a:p>
            <a:r>
              <a:rPr lang="en-US" altLang="ja-JP" sz="14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日（新たな生活様式＋暑さから身を守る３つの習慣）</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角丸四角形 27"/>
          <p:cNvSpPr/>
          <p:nvPr/>
        </p:nvSpPr>
        <p:spPr>
          <a:xfrm>
            <a:off x="3519132" y="6382437"/>
            <a:ext cx="4797284" cy="427840"/>
          </a:xfrm>
          <a:prstGeom prst="roundRect">
            <a:avLst/>
          </a:prstGeom>
          <a:solidFill>
            <a:srgbClr val="FFFF00"/>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0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府民へ</a:t>
            </a:r>
            <a:r>
              <a:rPr lang="ja-JP" altLang="en-US" sz="20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多様な媒体を通じ</a:t>
            </a:r>
            <a:r>
              <a:rPr lang="ja-JP" altLang="en-US" sz="20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注意喚起・啓発</a:t>
            </a:r>
            <a:endParaRPr lang="ja-JP" altLang="ja-JP" sz="20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6" name="右中かっこ 5"/>
          <p:cNvSpPr/>
          <p:nvPr/>
        </p:nvSpPr>
        <p:spPr>
          <a:xfrm>
            <a:off x="4947246" y="3458312"/>
            <a:ext cx="189655" cy="1069661"/>
          </a:xfrm>
          <a:prstGeom prst="rightBrace">
            <a:avLst>
              <a:gd name="adj1" fmla="val 16664"/>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7" name="図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72892" y="1823533"/>
            <a:ext cx="2524410" cy="3155512"/>
          </a:xfrm>
          <a:prstGeom prst="rect">
            <a:avLst/>
          </a:prstGeom>
        </p:spPr>
      </p:pic>
      <p:sp>
        <p:nvSpPr>
          <p:cNvPr id="35" name="角丸四角形 34"/>
          <p:cNvSpPr/>
          <p:nvPr/>
        </p:nvSpPr>
        <p:spPr bwMode="auto">
          <a:xfrm>
            <a:off x="4314891" y="6126776"/>
            <a:ext cx="512738" cy="204311"/>
          </a:xfrm>
          <a:prstGeom prst="roundRect">
            <a:avLst/>
          </a:prstGeom>
          <a:solidFill>
            <a:schemeClr val="accent1">
              <a:lumMod val="75000"/>
            </a:schemeClr>
          </a:solidFill>
          <a:ln w="25400">
            <a:noFill/>
          </a:ln>
          <a:effectLst/>
        </p:spPr>
        <p:txBody>
          <a:bodyPr wrap="square" lIns="0" tIns="0" rIns="0" bIns="0" anchor="ctr">
            <a:spAutoFit/>
          </a:bodyPr>
          <a:lstStyle/>
          <a:p>
            <a:pPr algn="ctr">
              <a:defRPr/>
            </a:pPr>
            <a:r>
              <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新規</a:t>
            </a:r>
          </a:p>
        </p:txBody>
      </p:sp>
      <p:sp>
        <p:nvSpPr>
          <p:cNvPr id="36" name="正方形/長方形 1"/>
          <p:cNvSpPr>
            <a:spLocks noChangeArrowheads="1"/>
          </p:cNvSpPr>
          <p:nvPr/>
        </p:nvSpPr>
        <p:spPr bwMode="auto">
          <a:xfrm>
            <a:off x="3520681" y="3741795"/>
            <a:ext cx="1682788" cy="360024"/>
          </a:xfrm>
          <a:prstGeom prst="rect">
            <a:avLst/>
          </a:prstGeom>
          <a:noFill/>
          <a:ln w="9525" algn="ctr">
            <a:noFill/>
            <a:round/>
            <a:headEnd/>
            <a:tailEnd/>
          </a:ln>
        </p:spPr>
        <p:txBody>
          <a:bodyPr/>
          <a:lstStyle/>
          <a:p>
            <a:r>
              <a:rPr lang="en-US" altLang="ja-JP" sz="1000" b="1" dirty="0">
                <a:latin typeface="Meiryo UI" panose="020B0604030504040204" pitchFamily="50" charset="-128"/>
                <a:ea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rPr>
              <a:t>令和</a:t>
            </a:r>
            <a:r>
              <a:rPr lang="en-US" altLang="ja-JP" sz="1000" b="1" dirty="0">
                <a:latin typeface="Meiryo UI" panose="020B0604030504040204" pitchFamily="50" charset="-128"/>
                <a:ea typeface="Meiryo UI" panose="020B0604030504040204" pitchFamily="50" charset="-128"/>
              </a:rPr>
              <a:t>2</a:t>
            </a:r>
            <a:r>
              <a:rPr lang="ja-JP" altLang="en-US" sz="1000" b="1" dirty="0">
                <a:latin typeface="Meiryo UI" panose="020B0604030504040204" pitchFamily="50" charset="-128"/>
                <a:ea typeface="Meiryo UI" panose="020B0604030504040204" pitchFamily="50" charset="-128"/>
              </a:rPr>
              <a:t>年</a:t>
            </a:r>
            <a:r>
              <a:rPr lang="en-US" altLang="ja-JP" sz="1000" b="1" dirty="0">
                <a:latin typeface="Meiryo UI" panose="020B0604030504040204" pitchFamily="50" charset="-128"/>
                <a:ea typeface="Meiryo UI" panose="020B0604030504040204" pitchFamily="50" charset="-128"/>
              </a:rPr>
              <a:t>10</a:t>
            </a:r>
            <a:r>
              <a:rPr lang="ja-JP" altLang="en-US" sz="1000" b="1" dirty="0">
                <a:latin typeface="Meiryo UI" panose="020B0604030504040204" pitchFamily="50" charset="-128"/>
                <a:ea typeface="Meiryo UI" panose="020B0604030504040204" pitchFamily="50" charset="-128"/>
              </a:rPr>
              <a:t>月</a:t>
            </a:r>
            <a:r>
              <a:rPr lang="en-US" altLang="ja-JP" sz="1000" b="1" dirty="0">
                <a:latin typeface="Meiryo UI" panose="020B0604030504040204" pitchFamily="50" charset="-128"/>
                <a:ea typeface="Meiryo UI" panose="020B0604030504040204" pitchFamily="50" charset="-128"/>
              </a:rPr>
              <a:t>1</a:t>
            </a:r>
            <a:r>
              <a:rPr lang="ja-JP" altLang="en-US" sz="1000" b="1" dirty="0">
                <a:latin typeface="Meiryo UI" panose="020B0604030504040204" pitchFamily="50" charset="-128"/>
                <a:ea typeface="Meiryo UI" panose="020B0604030504040204" pitchFamily="50" charset="-128"/>
              </a:rPr>
              <a:t>日現在</a:t>
            </a:r>
            <a:endParaRPr lang="ja-JP" altLang="en-US" sz="1000" dirty="0">
              <a:latin typeface="Meiryo UI" panose="020B0604030504040204" pitchFamily="50" charset="-128"/>
              <a:ea typeface="Meiryo UI" panose="020B0604030504040204" pitchFamily="50" charset="-128"/>
            </a:endParaRPr>
          </a:p>
        </p:txBody>
      </p:sp>
      <p:sp>
        <p:nvSpPr>
          <p:cNvPr id="34"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dirty="0">
                <a:latin typeface="Meiryo UI" panose="020B0604030504040204" pitchFamily="50" charset="-128"/>
                <a:ea typeface="Meiryo UI" panose="020B0604030504040204" pitchFamily="50" charset="-128"/>
              </a:rPr>
              <a:t>７</a:t>
            </a:r>
          </a:p>
        </p:txBody>
      </p:sp>
    </p:spTree>
    <p:extLst>
      <p:ext uri="{BB962C8B-B14F-4D97-AF65-F5344CB8AC3E}">
        <p14:creationId xmlns:p14="http://schemas.microsoft.com/office/powerpoint/2010/main" val="104681173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4288</Words>
  <Application>Microsoft Office PowerPoint</Application>
  <PresentationFormat>画面に合わせる (4:3)</PresentationFormat>
  <Paragraphs>647</Paragraphs>
  <Slides>20</Slides>
  <Notes>18</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20</vt:i4>
      </vt:variant>
    </vt:vector>
  </HeadingPairs>
  <TitlesOfParts>
    <vt:vector size="27" baseType="lpstr">
      <vt:lpstr>Meiryo UI</vt:lpstr>
      <vt:lpstr>ＭＳ Ｐゴシック</vt:lpstr>
      <vt:lpstr>メイリオ</vt:lpstr>
      <vt:lpstr>Arial</vt:lpstr>
      <vt:lpstr>Calibri</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2021-02-17T09:23:31Z</dcterms:created>
  <dcterms:modified xsi:type="dcterms:W3CDTF">2021-02-17T09:23:51Z</dcterms:modified>
</cp:coreProperties>
</file>