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2"/>
  </p:notesMasterIdLst>
  <p:handoutMasterIdLst>
    <p:handoutMasterId r:id="rId23"/>
  </p:handoutMasterIdLst>
  <p:sldIdLst>
    <p:sldId id="403" r:id="rId2"/>
    <p:sldId id="809" r:id="rId3"/>
    <p:sldId id="745" r:id="rId4"/>
    <p:sldId id="811" r:id="rId5"/>
    <p:sldId id="813" r:id="rId6"/>
    <p:sldId id="810" r:id="rId7"/>
    <p:sldId id="814" r:id="rId8"/>
    <p:sldId id="818" r:id="rId9"/>
    <p:sldId id="815" r:id="rId10"/>
    <p:sldId id="765" r:id="rId11"/>
    <p:sldId id="766" r:id="rId12"/>
    <p:sldId id="817" r:id="rId13"/>
    <p:sldId id="819" r:id="rId14"/>
    <p:sldId id="770" r:id="rId15"/>
    <p:sldId id="772" r:id="rId16"/>
    <p:sldId id="774" r:id="rId17"/>
    <p:sldId id="751" r:id="rId18"/>
    <p:sldId id="805" r:id="rId19"/>
    <p:sldId id="752" r:id="rId20"/>
    <p:sldId id="807"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97"/>
    <a:srgbClr val="FFCCFF"/>
    <a:srgbClr val="009900"/>
    <a:srgbClr val="FD6C5D"/>
    <a:srgbClr val="3CD89D"/>
    <a:srgbClr val="99FF33"/>
    <a:srgbClr val="66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75943" autoAdjust="0"/>
  </p:normalViewPr>
  <p:slideViewPr>
    <p:cSldViewPr>
      <p:cViewPr varScale="1">
        <p:scale>
          <a:sx n="74" d="100"/>
          <a:sy n="74" d="100"/>
        </p:scale>
        <p:origin x="1314" y="72"/>
      </p:cViewPr>
      <p:guideLst>
        <p:guide orient="horz" pos="2160"/>
        <p:guide pos="2880"/>
      </p:guideLst>
    </p:cSldViewPr>
  </p:slideViewPr>
  <p:notesTextViewPr>
    <p:cViewPr>
      <p:scale>
        <a:sx n="125" d="100"/>
        <a:sy n="125" d="100"/>
      </p:scale>
      <p:origin x="0" y="0"/>
    </p:cViewPr>
  </p:notesTextViewPr>
  <p:sorterViewPr>
    <p:cViewPr>
      <p:scale>
        <a:sx n="120" d="100"/>
        <a:sy n="120" d="100"/>
      </p:scale>
      <p:origin x="0" y="-7980"/>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5" y="9440866"/>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6"/>
            <a:ext cx="2949575" cy="496887"/>
          </a:xfrm>
          <a:prstGeom prst="rect">
            <a:avLst/>
          </a:prstGeom>
        </p:spPr>
        <p:txBody>
          <a:bodyPr vert="horz" lIns="91410" tIns="45708" rIns="91410" bIns="45708"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7" cy="496967"/>
          </a:xfrm>
          <a:prstGeom prst="rect">
            <a:avLst/>
          </a:prstGeom>
        </p:spPr>
        <p:txBody>
          <a:bodyPr vert="horz" lIns="91410" tIns="45708" rIns="91410" bIns="45708" rtlCol="0"/>
          <a:lstStyle>
            <a:lvl1pPr algn="r">
              <a:defRPr sz="1200"/>
            </a:lvl1pPr>
          </a:lstStyle>
          <a:p>
            <a:fld id="{8D5BEBC8-2257-4310-91FB-3838D0908DC9}" type="datetimeFigureOut">
              <a:rPr kumimoji="1" lang="ja-JP" altLang="en-US" smtClean="0"/>
              <a:t>2020/7/13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1"/>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1"/>
            <a:ext cx="2949787" cy="496967"/>
          </a:xfrm>
          <a:prstGeom prst="rect">
            <a:avLst/>
          </a:prstGeom>
        </p:spPr>
        <p:txBody>
          <a:bodyPr vert="horz" lIns="91410" tIns="45708" rIns="91410" bIns="45708"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88" indent="-1588">
              <a:lnSpc>
                <a:spcPts val="1700"/>
              </a:lnSpc>
              <a:spcBef>
                <a:spcPts val="600"/>
              </a:spcBef>
              <a:tabLst>
                <a:tab pos="360279" algn="l"/>
              </a:tabLst>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74410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695" indent="-185695">
              <a:spcBef>
                <a:spcPts val="600"/>
              </a:spcBef>
            </a:pPr>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35375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32">
              <a:tabLst>
                <a:tab pos="360279" algn="l"/>
              </a:tabLst>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56723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32">
              <a:tabLst>
                <a:tab pos="360279" algn="l"/>
              </a:tabLst>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215475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32">
              <a:tabLst>
                <a:tab pos="360279" algn="l"/>
              </a:tabLst>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65676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14</a:t>
            </a:fld>
            <a:endParaRPr kumimoji="1" lang="ja-JP" altLang="en-US"/>
          </a:p>
        </p:txBody>
      </p:sp>
    </p:spTree>
    <p:extLst>
      <p:ext uri="{BB962C8B-B14F-4D97-AF65-F5344CB8AC3E}">
        <p14:creationId xmlns:p14="http://schemas.microsoft.com/office/powerpoint/2010/main" val="418440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695" indent="-185695">
              <a:spcBef>
                <a:spcPts val="600"/>
              </a:spcBef>
            </a:pPr>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15</a:t>
            </a:fld>
            <a:endParaRPr kumimoji="1" lang="ja-JP" altLang="en-US"/>
          </a:p>
        </p:txBody>
      </p:sp>
    </p:spTree>
    <p:extLst>
      <p:ext uri="{BB962C8B-B14F-4D97-AF65-F5344CB8AC3E}">
        <p14:creationId xmlns:p14="http://schemas.microsoft.com/office/powerpoint/2010/main" val="46021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a:spcBef>
                <a:spcPts val="300"/>
              </a:spcBef>
              <a:tabLst>
                <a:tab pos="360279" algn="l"/>
              </a:tabLst>
            </a:pPr>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16</a:t>
            </a:fld>
            <a:endParaRPr kumimoji="1" lang="ja-JP" altLang="en-US"/>
          </a:p>
        </p:txBody>
      </p:sp>
    </p:spTree>
    <p:extLst>
      <p:ext uri="{BB962C8B-B14F-4D97-AF65-F5344CB8AC3E}">
        <p14:creationId xmlns:p14="http://schemas.microsoft.com/office/powerpoint/2010/main" val="296447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a:spcBef>
                <a:spcPts val="300"/>
              </a:spcBef>
              <a:tabLst>
                <a:tab pos="360279" algn="l"/>
              </a:tabLst>
            </a:pPr>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17</a:t>
            </a:fld>
            <a:endParaRPr kumimoji="1" lang="ja-JP" altLang="en-US"/>
          </a:p>
        </p:txBody>
      </p:sp>
    </p:spTree>
    <p:extLst>
      <p:ext uri="{BB962C8B-B14F-4D97-AF65-F5344CB8AC3E}">
        <p14:creationId xmlns:p14="http://schemas.microsoft.com/office/powerpoint/2010/main" val="84438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18</a:t>
            </a:fld>
            <a:endParaRPr kumimoji="1" lang="ja-JP" altLang="en-US"/>
          </a:p>
        </p:txBody>
      </p:sp>
    </p:spTree>
    <p:extLst>
      <p:ext uri="{BB962C8B-B14F-4D97-AF65-F5344CB8AC3E}">
        <p14:creationId xmlns:p14="http://schemas.microsoft.com/office/powerpoint/2010/main" val="401988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8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210011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276231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85">
              <a:spcBef>
                <a:spcPts val="600"/>
              </a:spcBef>
              <a:defRPr/>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a:t>
            </a:fld>
            <a:endParaRPr kumimoji="1" lang="ja-JP" altLang="en-US"/>
          </a:p>
        </p:txBody>
      </p:sp>
    </p:spTree>
    <p:extLst>
      <p:ext uri="{BB962C8B-B14F-4D97-AF65-F5344CB8AC3E}">
        <p14:creationId xmlns:p14="http://schemas.microsoft.com/office/powerpoint/2010/main" val="44122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a:tabLst>
                <a:tab pos="360279" algn="l"/>
              </a:tabLst>
            </a:pPr>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319790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46" indent="-179346" defTabSz="914185">
              <a:tabLst>
                <a:tab pos="360279" algn="l"/>
              </a:tabLst>
              <a:defRPr/>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4</a:t>
            </a:fld>
            <a:endParaRPr kumimoji="1" lang="ja-JP" altLang="en-US"/>
          </a:p>
        </p:txBody>
      </p:sp>
    </p:spTree>
    <p:extLst>
      <p:ext uri="{BB962C8B-B14F-4D97-AF65-F5344CB8AC3E}">
        <p14:creationId xmlns:p14="http://schemas.microsoft.com/office/powerpoint/2010/main" val="79818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88" indent="-1588">
              <a:lnSpc>
                <a:spcPts val="1700"/>
              </a:lnSpc>
              <a:spcBef>
                <a:spcPts val="600"/>
              </a:spcBef>
              <a:tabLst>
                <a:tab pos="360279" algn="l"/>
              </a:tabLst>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a:t>
            </a:fld>
            <a:endParaRPr kumimoji="1" lang="ja-JP" altLang="en-US"/>
          </a:p>
        </p:txBody>
      </p:sp>
    </p:spTree>
    <p:extLst>
      <p:ext uri="{BB962C8B-B14F-4D97-AF65-F5344CB8AC3E}">
        <p14:creationId xmlns:p14="http://schemas.microsoft.com/office/powerpoint/2010/main" val="40742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6</a:t>
            </a:fld>
            <a:endParaRPr kumimoji="1" lang="ja-JP" altLang="en-US"/>
          </a:p>
        </p:txBody>
      </p:sp>
    </p:spTree>
    <p:extLst>
      <p:ext uri="{BB962C8B-B14F-4D97-AF65-F5344CB8AC3E}">
        <p14:creationId xmlns:p14="http://schemas.microsoft.com/office/powerpoint/2010/main" val="417486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800"/>
              </a:spcBef>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352676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785"/>
              </a:spcBef>
            </a:pPr>
            <a:endParaRPr lang="en-US" altLang="ja-JP"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8</a:t>
            </a:fld>
            <a:endParaRPr kumimoji="1" lang="ja-JP" altLang="en-US"/>
          </a:p>
        </p:txBody>
      </p:sp>
    </p:spTree>
    <p:extLst>
      <p:ext uri="{BB962C8B-B14F-4D97-AF65-F5344CB8AC3E}">
        <p14:creationId xmlns:p14="http://schemas.microsoft.com/office/powerpoint/2010/main" val="239499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2020/7/13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2020/7/13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2020/7/13</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9309" y="1628801"/>
            <a:ext cx="8748464" cy="1837788"/>
          </a:xfrm>
        </p:spPr>
        <p:txBody>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今後の地球温暖化対策のあり方</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に関する検討資料</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http://www.unic.or.jp/files/sdg_icon_13_ja-290x29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005803"/>
            <a:ext cx="1115447" cy="1115447"/>
          </a:xfrm>
          <a:prstGeom prst="rect">
            <a:avLst/>
          </a:prstGeom>
          <a:noFill/>
          <a:ln>
            <a:noFill/>
          </a:ln>
        </p:spPr>
      </p:pic>
      <p:sp>
        <p:nvSpPr>
          <p:cNvPr id="7" name="テキスト ボックス 6"/>
          <p:cNvSpPr txBox="1"/>
          <p:nvPr/>
        </p:nvSpPr>
        <p:spPr>
          <a:xfrm>
            <a:off x="4427984" y="18618"/>
            <a:ext cx="4665275" cy="369332"/>
          </a:xfrm>
          <a:prstGeom prst="rect">
            <a:avLst/>
          </a:prstGeom>
          <a:solidFill>
            <a:schemeClr val="bg1"/>
          </a:solidFill>
          <a:ln w="12700">
            <a:solidFill>
              <a:schemeClr val="tx1"/>
            </a:solidFill>
          </a:ln>
        </p:spPr>
        <p:txBody>
          <a:bodyPr wrap="square" rtlCol="0">
            <a:spAutoFit/>
          </a:bodyPr>
          <a:lstStyle/>
          <a:p>
            <a:pPr algn="ctr"/>
            <a:r>
              <a:rPr kumimoji="1" lang="en-US" altLang="ja-JP" dirty="0"/>
              <a:t>6/29</a:t>
            </a:r>
            <a:r>
              <a:rPr kumimoji="1" lang="ja-JP" altLang="en-US" dirty="0"/>
              <a:t>環境審議会温暖化対策</a:t>
            </a:r>
            <a:r>
              <a:rPr kumimoji="1" lang="ja-JP" altLang="en-US" dirty="0" smtClean="0"/>
              <a:t>部会　資料２</a:t>
            </a:r>
            <a:endParaRPr kumimoji="1" lang="ja-JP" altLang="en-US" dirty="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84579" y="846243"/>
            <a:ext cx="8654618" cy="5946995"/>
          </a:xfrm>
          <a:prstGeom prst="rect">
            <a:avLst/>
          </a:prstGeom>
          <a:noFill/>
          <a:ln w="38100">
            <a:solidFill>
              <a:schemeClr val="tx1"/>
            </a:solidFill>
            <a:prstDash val="solid"/>
          </a:ln>
        </p:spPr>
        <p:txBody>
          <a:bodyPr wrap="square" rtlCol="0">
            <a:noAutofit/>
          </a:bodyPr>
          <a:lstStyle/>
          <a:p>
            <a:pPr>
              <a:spcBef>
                <a:spcPts val="6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9</a:t>
            </a:fld>
            <a:endParaRPr kumimoji="1" lang="ja-JP" altLang="en-US"/>
          </a:p>
        </p:txBody>
      </p:sp>
      <p:sp>
        <p:nvSpPr>
          <p:cNvPr id="10" name="テキスト ボックス 9"/>
          <p:cNvSpPr txBox="1"/>
          <p:nvPr/>
        </p:nvSpPr>
        <p:spPr>
          <a:xfrm>
            <a:off x="454780" y="1052736"/>
            <a:ext cx="8293684" cy="5632311"/>
          </a:xfrm>
          <a:prstGeom prst="rect">
            <a:avLst/>
          </a:prstGeom>
          <a:noFill/>
        </p:spPr>
        <p:txBody>
          <a:bodyPr wrap="square" rtlCol="0">
            <a:spAutoFit/>
          </a:bodyPr>
          <a:lstStyle/>
          <a:p>
            <a:pPr indent="-96838">
              <a:tabLst>
                <a:tab pos="360363" algn="l"/>
              </a:tabLst>
            </a:pPr>
            <a:r>
              <a:rPr lang="ja-JP" altLang="en-US"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＜意識改革＞</a:t>
            </a:r>
            <a:endParaRPr lang="en-US" altLang="ja-JP"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marL="273050" indent="-96838">
              <a:tabLst>
                <a:tab pos="360363" algn="l"/>
              </a:tabLst>
            </a:pPr>
            <a:r>
              <a:rPr lang="ja-JP" altLang="en-US" dirty="0">
                <a:latin typeface="Meiryo UI" pitchFamily="50" charset="-128"/>
                <a:ea typeface="Meiryo UI" pitchFamily="50" charset="-128"/>
                <a:cs typeface="Meiryo UI" pitchFamily="50" charset="-128"/>
              </a:rPr>
              <a:t>・気候変動対策に対する国や府の認識と府民意識とのギャップを埋め、府民が一体となって行動していくための意識改革</a:t>
            </a:r>
            <a:endParaRPr lang="en-US" altLang="ja-JP" dirty="0">
              <a:latin typeface="Meiryo UI" pitchFamily="50" charset="-128"/>
              <a:ea typeface="Meiryo UI" pitchFamily="50" charset="-128"/>
              <a:cs typeface="Meiryo UI" pitchFamily="50" charset="-128"/>
            </a:endParaRPr>
          </a:p>
          <a:p>
            <a:pPr marL="273050" indent="-96838">
              <a:tabLst>
                <a:tab pos="360363" algn="l"/>
              </a:tabLst>
            </a:pPr>
            <a:r>
              <a:rPr lang="ja-JP" altLang="en-US" dirty="0">
                <a:latin typeface="Meiryo UI" pitchFamily="50" charset="-128"/>
                <a:ea typeface="Meiryo UI" pitchFamily="50" charset="-128"/>
              </a:rPr>
              <a:t>・府庁の率先行動を示すことにより府民・事業者の行動をけん引</a:t>
            </a:r>
            <a:endParaRPr lang="en-US" altLang="ja-JP" dirty="0">
              <a:latin typeface="Meiryo UI" pitchFamily="50" charset="-128"/>
              <a:ea typeface="Meiryo UI" pitchFamily="50" charset="-128"/>
            </a:endParaRPr>
          </a:p>
          <a:p>
            <a:pPr marL="273050" indent="-96838">
              <a:tabLst>
                <a:tab pos="360363" algn="l"/>
              </a:tabLst>
            </a:pPr>
            <a:r>
              <a:rPr lang="ja-JP" altLang="en-US" dirty="0">
                <a:latin typeface="Meiryo UI" pitchFamily="50" charset="-128"/>
                <a:ea typeface="Meiryo UI" pitchFamily="50" charset="-128"/>
              </a:rPr>
              <a:t>・気候変動に関する情報や府の取組状況等のわかりやすい発信や環境教育の推進</a:t>
            </a:r>
            <a:endParaRPr lang="en-US" altLang="ja-JP" dirty="0">
              <a:latin typeface="Meiryo UI" panose="020B0604030504040204" pitchFamily="50" charset="-128"/>
              <a:ea typeface="Meiryo UI" panose="020B0604030504040204" pitchFamily="50" charset="-128"/>
            </a:endParaRPr>
          </a:p>
          <a:p>
            <a:pPr marL="273050" indent="-96838">
              <a:lnSpc>
                <a:spcPct val="50000"/>
              </a:lnSpc>
              <a:tabLst>
                <a:tab pos="360363" algn="l"/>
              </a:tabLst>
            </a:pPr>
            <a:endParaRPr lang="en-US" altLang="ja-JP" dirty="0">
              <a:latin typeface="Meiryo UI" panose="020B0604030504040204" pitchFamily="50" charset="-128"/>
              <a:ea typeface="Meiryo UI" panose="020B0604030504040204" pitchFamily="50" charset="-128"/>
            </a:endParaRPr>
          </a:p>
          <a:p>
            <a:pPr indent="-96838">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＜持続可能性に配慮した消費の拡大＞</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・カーボンフットプリントの活用、製品・食品やサービスに体化されたエネルギーの無駄を減らす視点も踏まえた賢い買い物の推奨</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・シェアリング・エコノミーの促進を図るなど、</a:t>
            </a:r>
            <a:r>
              <a:rPr lang="en-US" altLang="ja-JP" dirty="0" smtClean="0">
                <a:latin typeface="Meiryo UI" panose="020B0604030504040204" pitchFamily="50" charset="-128"/>
                <a:ea typeface="Meiryo UI" panose="020B0604030504040204" pitchFamily="50" charset="-128"/>
              </a:rPr>
              <a:t>CO2</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配慮</a:t>
            </a:r>
            <a:r>
              <a:rPr lang="ja-JP" altLang="en-US" dirty="0">
                <a:latin typeface="Meiryo UI" panose="020B0604030504040204" pitchFamily="50" charset="-128"/>
                <a:ea typeface="Meiryo UI" panose="020B0604030504040204" pitchFamily="50" charset="-128"/>
              </a:rPr>
              <a:t>したライフスタイルへの転換を促進</a:t>
            </a:r>
          </a:p>
          <a:p>
            <a:pPr marL="273050" indent="-96838">
              <a:tabLst>
                <a:tab pos="360363" algn="l"/>
              </a:tabLst>
            </a:pPr>
            <a:r>
              <a:rPr lang="ja-JP" altLang="en-US" dirty="0">
                <a:latin typeface="Meiryo UI" panose="020B0604030504040204" pitchFamily="50" charset="-128"/>
                <a:ea typeface="Meiryo UI" panose="020B0604030504040204" pitchFamily="50" charset="-128"/>
              </a:rPr>
              <a:t>・エシカル消費によるビジネススタイルへの転換を</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　促進する好循環を創出</a:t>
            </a:r>
            <a:endParaRPr lang="en-US" altLang="ja-JP" dirty="0">
              <a:latin typeface="Meiryo UI" panose="020B0604030504040204" pitchFamily="50" charset="-128"/>
              <a:ea typeface="Meiryo UI" panose="020B0604030504040204" pitchFamily="50" charset="-128"/>
            </a:endParaRPr>
          </a:p>
          <a:p>
            <a:pPr marL="273050" indent="-96838">
              <a:lnSpc>
                <a:spcPct val="50000"/>
              </a:lnSpc>
              <a:tabLst>
                <a:tab pos="360363" algn="l"/>
              </a:tabLst>
            </a:pPr>
            <a:endParaRPr lang="en-US" altLang="ja-JP" dirty="0">
              <a:latin typeface="Meiryo UI" panose="020B0604030504040204" pitchFamily="50" charset="-128"/>
              <a:ea typeface="Meiryo UI" panose="020B0604030504040204" pitchFamily="50" charset="-128"/>
            </a:endParaRPr>
          </a:p>
          <a:p>
            <a:pPr indent="-96838">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＜住宅の省エネ＞</a:t>
            </a:r>
            <a:endParaRPr lang="ja-JP" altLang="en-US"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・省エネ性能の高い設備・機器の導入促進</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・省エネリフォームの促進</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・環境面だけでなく、健康や快適性などのベネ</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　フィットも合わせて、</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やライフサイクルカー</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r>
              <a:rPr lang="ja-JP" altLang="en-US" dirty="0">
                <a:latin typeface="Meiryo UI" panose="020B0604030504040204" pitchFamily="50" charset="-128"/>
                <a:ea typeface="Meiryo UI" panose="020B0604030504040204" pitchFamily="50" charset="-128"/>
              </a:rPr>
              <a:t>　ボンマイナス住宅（</a:t>
            </a:r>
            <a:r>
              <a:rPr lang="en-US" altLang="ja-JP" dirty="0" smtClean="0">
                <a:latin typeface="Meiryo UI" panose="020B0604030504040204" pitchFamily="50" charset="-128"/>
                <a:ea typeface="Meiryo UI" panose="020B0604030504040204" pitchFamily="50" charset="-128"/>
              </a:rPr>
              <a:t>LCCM</a:t>
            </a:r>
            <a:r>
              <a:rPr lang="ja-JP" altLang="en-US" dirty="0" smtClean="0">
                <a:latin typeface="Meiryo UI" panose="020B0604030504040204" pitchFamily="50" charset="-128"/>
                <a:ea typeface="Meiryo UI" panose="020B0604030504040204" pitchFamily="50" charset="-128"/>
              </a:rPr>
              <a:t>住宅）</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普及促進</a:t>
            </a:r>
            <a:endParaRPr lang="en-US" altLang="ja-JP" dirty="0">
              <a:latin typeface="Meiryo UI" panose="020B0604030504040204" pitchFamily="50" charset="-128"/>
              <a:ea typeface="Meiryo UI" panose="020B0604030504040204" pitchFamily="50" charset="-128"/>
            </a:endParaRPr>
          </a:p>
          <a:p>
            <a:pPr marL="273050" indent="-96838">
              <a:tabLst>
                <a:tab pos="360363" algn="l"/>
              </a:tabLst>
            </a:pP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03888" y="411170"/>
            <a:ext cx="578028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①府民一人ひとりの意識改革と行動喚起</a:t>
            </a:r>
          </a:p>
        </p:txBody>
      </p:sp>
      <p:sp>
        <p:nvSpPr>
          <p:cNvPr id="12" name="テキスト ボックス 11"/>
          <p:cNvSpPr txBox="1"/>
          <p:nvPr/>
        </p:nvSpPr>
        <p:spPr>
          <a:xfrm>
            <a:off x="5121879" y="5733256"/>
            <a:ext cx="3770601" cy="738664"/>
          </a:xfrm>
          <a:prstGeom prst="rect">
            <a:avLst/>
          </a:prstGeom>
          <a:noFill/>
          <a:ln>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シェアリングエコノミーの構造</a:t>
            </a:r>
            <a:endParaRPr lang="en-US" altLang="ja-JP" sz="1400" dirty="0" smtClean="0">
              <a:latin typeface="Meiryo UI" panose="020B0604030504040204" pitchFamily="50" charset="-128"/>
              <a:ea typeface="Meiryo UI" panose="020B0604030504040204" pitchFamily="50" charset="-128"/>
            </a:endParaRPr>
          </a:p>
          <a:p>
            <a:pPr marL="174625" indent="-174625"/>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出典）シェアリングエコノミー検討</a:t>
            </a:r>
            <a:r>
              <a:rPr lang="ja-JP" altLang="en-US" sz="1400" dirty="0" smtClean="0">
                <a:latin typeface="Meiryo UI" panose="020B0604030504040204" pitchFamily="50" charset="-128"/>
                <a:ea typeface="Meiryo UI" panose="020B0604030504040204" pitchFamily="50" charset="-128"/>
              </a:rPr>
              <a:t>会議第２次報告書</a:t>
            </a:r>
            <a:r>
              <a:rPr lang="ja-JP" altLang="en-US" sz="1200" dirty="0" smtClean="0">
                <a:latin typeface="Meiryo UI" panose="020B0604030504040204" pitchFamily="50" charset="-128"/>
                <a:ea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rPr>
              <a:t>内閣</a:t>
            </a:r>
            <a:r>
              <a:rPr lang="zh-TW" altLang="en-US" sz="1200" dirty="0">
                <a:latin typeface="Meiryo UI" panose="020B0604030504040204" pitchFamily="50" charset="-128"/>
                <a:ea typeface="Meiryo UI" panose="020B0604030504040204" pitchFamily="50" charset="-128"/>
              </a:rPr>
              <a:t>官房情報通信技術（</a:t>
            </a:r>
            <a:r>
              <a:rPr lang="en-US" altLang="zh-TW" sz="1200" dirty="0">
                <a:latin typeface="Meiryo UI" panose="020B0604030504040204" pitchFamily="50" charset="-128"/>
                <a:ea typeface="Meiryo UI" panose="020B0604030504040204" pitchFamily="50" charset="-128"/>
              </a:rPr>
              <a:t>IT</a:t>
            </a:r>
            <a:r>
              <a:rPr lang="zh-TW" altLang="en-US" sz="1200" dirty="0">
                <a:latin typeface="Meiryo UI" panose="020B0604030504040204" pitchFamily="50" charset="-128"/>
                <a:ea typeface="Meiryo UI" panose="020B0604030504040204" pitchFamily="50" charset="-128"/>
              </a:rPr>
              <a:t>）総合</a:t>
            </a:r>
            <a:r>
              <a:rPr lang="zh-TW" altLang="en-US" sz="1200" dirty="0" smtClean="0">
                <a:latin typeface="Meiryo UI" panose="020B0604030504040204" pitchFamily="50" charset="-128"/>
                <a:ea typeface="Meiryo UI" panose="020B0604030504040204" pitchFamily="50" charset="-128"/>
              </a:rPr>
              <a:t>戦略室</a:t>
            </a:r>
            <a:r>
              <a:rPr lang="ja-JP" altLang="en-US" sz="12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pic>
        <p:nvPicPr>
          <p:cNvPr id="7" name="図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847" y="3429000"/>
            <a:ext cx="3370663" cy="2346388"/>
          </a:xfrm>
          <a:prstGeom prst="rect">
            <a:avLst/>
          </a:prstGeom>
        </p:spPr>
      </p:pic>
    </p:spTree>
    <p:extLst>
      <p:ext uri="{BB962C8B-B14F-4D97-AF65-F5344CB8AC3E}">
        <p14:creationId xmlns:p14="http://schemas.microsoft.com/office/powerpoint/2010/main" val="15760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84579" y="846243"/>
            <a:ext cx="8654618" cy="5946995"/>
          </a:xfrm>
          <a:prstGeom prst="rect">
            <a:avLst/>
          </a:prstGeom>
          <a:noFill/>
          <a:ln w="38100">
            <a:solidFill>
              <a:schemeClr val="tx1"/>
            </a:solidFill>
            <a:prstDash val="solid"/>
          </a:ln>
        </p:spPr>
        <p:txBody>
          <a:bodyPr wrap="square" rtlCol="0">
            <a:noAutofit/>
          </a:bodyPr>
          <a:lstStyle/>
          <a:p>
            <a:pPr marL="185738" indent="-185738">
              <a:spcBef>
                <a:spcPts val="30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10</a:t>
            </a:fld>
            <a:endParaRPr kumimoji="1" lang="ja-JP" altLang="en-US"/>
          </a:p>
        </p:txBody>
      </p:sp>
      <p:sp>
        <p:nvSpPr>
          <p:cNvPr id="9" name="テキスト ボックス 8"/>
          <p:cNvSpPr txBox="1"/>
          <p:nvPr/>
        </p:nvSpPr>
        <p:spPr>
          <a:xfrm>
            <a:off x="303888" y="411170"/>
            <a:ext cx="578028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②事業者における脱炭素化の促進</a:t>
            </a:r>
          </a:p>
        </p:txBody>
      </p:sp>
      <p:sp>
        <p:nvSpPr>
          <p:cNvPr id="11" name="テキスト ボックス 10"/>
          <p:cNvSpPr txBox="1"/>
          <p:nvPr/>
        </p:nvSpPr>
        <p:spPr>
          <a:xfrm>
            <a:off x="383991" y="932864"/>
            <a:ext cx="8268272" cy="5955476"/>
          </a:xfrm>
          <a:prstGeom prst="rect">
            <a:avLst/>
          </a:prstGeom>
          <a:noFill/>
        </p:spPr>
        <p:txBody>
          <a:bodyPr wrap="square" rtlCol="0">
            <a:spAutoFit/>
          </a:bodyPr>
          <a:lstStyle/>
          <a:p>
            <a:pPr marL="179388" indent="-179388">
              <a:spcBef>
                <a:spcPts val="600"/>
              </a:spcBef>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＜脱炭素経営＞</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324000" indent="-179388">
              <a:tabLst>
                <a:tab pos="360363" algn="l"/>
              </a:tabLst>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ESG</a:t>
            </a:r>
            <a:r>
              <a:rPr lang="ja-JP" altLang="en-US" dirty="0">
                <a:latin typeface="Meiryo UI" panose="020B0604030504040204" pitchFamily="50" charset="-128"/>
                <a:ea typeface="Meiryo UI" panose="020B0604030504040204" pitchFamily="50" charset="-128"/>
              </a:rPr>
              <a:t>投資の活性化や金銭的インセンティブを用いた自主的取組の促進などにより企業経営における脱炭素化を推進</a:t>
            </a:r>
            <a:endParaRPr lang="en-US" altLang="ja-JP" dirty="0">
              <a:latin typeface="Meiryo UI" panose="020B0604030504040204" pitchFamily="50" charset="-128"/>
              <a:ea typeface="Meiryo UI" panose="020B0604030504040204" pitchFamily="50" charset="-128"/>
            </a:endParaRPr>
          </a:p>
          <a:p>
            <a:pPr marL="324000" indent="-179388">
              <a:tabLst>
                <a:tab pos="360363" algn="l"/>
              </a:tabLst>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排出の少ない製品やサービスの普及を通じて、府民や事業者の脱炭素化を促進</a:t>
            </a:r>
          </a:p>
          <a:p>
            <a:pPr marL="179388" indent="-179388">
              <a:lnSpc>
                <a:spcPct val="50000"/>
              </a:lnSpc>
              <a:tabLst>
                <a:tab pos="360363" algn="l"/>
              </a:tabLst>
            </a:pPr>
            <a:endParaRPr lang="en-US" altLang="ja-JP" dirty="0">
              <a:latin typeface="Meiryo UI" panose="020B0604030504040204" pitchFamily="50" charset="-128"/>
              <a:ea typeface="Meiryo UI" panose="020B0604030504040204" pitchFamily="50" charset="-128"/>
            </a:endParaRPr>
          </a:p>
          <a:p>
            <a:pPr marL="179388" indent="-179388">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＜事業者による取組促進＞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・製造工程の</a:t>
            </a:r>
            <a:r>
              <a:rPr lang="en-US" altLang="ja-JP" dirty="0" err="1">
                <a:latin typeface="Meiryo UI" panose="020B0604030504040204" pitchFamily="50" charset="-128"/>
                <a:ea typeface="Meiryo UI" panose="020B0604030504040204" pitchFamily="50" charset="-128"/>
              </a:rPr>
              <a:t>IoT</a:t>
            </a:r>
            <a:r>
              <a:rPr lang="ja-JP" altLang="en-US" dirty="0">
                <a:latin typeface="Meiryo UI" panose="020B0604030504040204" pitchFamily="50" charset="-128"/>
                <a:ea typeface="Meiryo UI" panose="020B0604030504040204" pitchFamily="50" charset="-128"/>
              </a:rPr>
              <a:t>化、高効率機器・設備の導入等による省エネルギーの徹底</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・温暖化防止条例に基づく大規模事業者の</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　取組促進及び優良事例の水平展開</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・中小事業者向けの省エネ診断や省エネ・省</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支援</a:t>
            </a:r>
            <a:endParaRPr lang="en-US" altLang="ja-JP" dirty="0">
              <a:latin typeface="Meiryo UI" panose="020B0604030504040204" pitchFamily="50" charset="-128"/>
              <a:ea typeface="Meiryo UI" panose="020B0604030504040204" pitchFamily="50" charset="-128"/>
            </a:endParaRPr>
          </a:p>
          <a:p>
            <a:pPr indent="-176213">
              <a:lnSpc>
                <a:spcPct val="50000"/>
              </a:lnSpc>
              <a:tabLst>
                <a:tab pos="360363" algn="l"/>
              </a:tabLst>
            </a:pPr>
            <a:endParaRPr lang="en-US" altLang="ja-JP" dirty="0">
              <a:latin typeface="Meiryo UI" panose="020B0604030504040204" pitchFamily="50" charset="-128"/>
              <a:ea typeface="Meiryo UI" panose="020B0604030504040204" pitchFamily="50" charset="-128"/>
            </a:endParaRPr>
          </a:p>
          <a:p>
            <a:pPr indent="-176213">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＜建築物の省エネ＞</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・温暖化防止条例に基づく建築物の環境配慮措置</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　の取組みの促進</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・ネットゼロエネルギービル（</a:t>
            </a:r>
            <a:r>
              <a:rPr lang="en-US" altLang="ja-JP" dirty="0">
                <a:latin typeface="Meiryo UI" panose="020B0604030504040204" pitchFamily="50" charset="-128"/>
                <a:ea typeface="Meiryo UI" panose="020B0604030504040204" pitchFamily="50" charset="-128"/>
              </a:rPr>
              <a:t>ZEB</a:t>
            </a:r>
            <a:r>
              <a:rPr lang="ja-JP" altLang="en-US" dirty="0">
                <a:latin typeface="Meiryo UI" panose="020B0604030504040204" pitchFamily="50" charset="-128"/>
                <a:ea typeface="Meiryo UI" panose="020B0604030504040204" pitchFamily="50" charset="-128"/>
              </a:rPr>
              <a:t>）の普及</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・エネルギーの面的利用の推進</a:t>
            </a:r>
            <a:endParaRPr lang="en-US" altLang="ja-JP" dirty="0">
              <a:latin typeface="Meiryo UI" panose="020B0604030504040204" pitchFamily="50" charset="-128"/>
              <a:ea typeface="Meiryo UI" panose="020B0604030504040204" pitchFamily="50" charset="-128"/>
            </a:endParaRPr>
          </a:p>
          <a:p>
            <a:pPr marL="352425" indent="-176213">
              <a:lnSpc>
                <a:spcPct val="50000"/>
              </a:lnSpc>
              <a:tabLst>
                <a:tab pos="360363" algn="l"/>
              </a:tabLst>
            </a:pPr>
            <a:endParaRPr lang="en-US" altLang="ja-JP" dirty="0">
              <a:solidFill>
                <a:srgbClr val="0070C0"/>
              </a:solidFill>
              <a:latin typeface="Meiryo UI" panose="020B0604030504040204" pitchFamily="50" charset="-128"/>
              <a:ea typeface="Meiryo UI" panose="020B0604030504040204" pitchFamily="50" charset="-128"/>
            </a:endParaRPr>
          </a:p>
          <a:p>
            <a:pPr indent="-176213">
              <a:tabLst>
                <a:tab pos="360363" algn="l"/>
              </a:tabLst>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＜技術革新＞</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352425" indent="-176213">
              <a:tabLst>
                <a:tab pos="360363" algn="l"/>
              </a:tabLst>
            </a:pPr>
            <a:r>
              <a:rPr lang="ja-JP" altLang="en-US" dirty="0">
                <a:latin typeface="Meiryo UI" panose="020B0604030504040204" pitchFamily="50" charset="-128"/>
                <a:ea typeface="Meiryo UI" panose="020B0604030504040204" pitchFamily="50" charset="-128"/>
              </a:rPr>
              <a:t>・脱炭素化に向けた技術イノベーションの加速</a:t>
            </a:r>
            <a:endParaRPr lang="en-US" altLang="ja-JP" dirty="0">
              <a:latin typeface="Meiryo UI" panose="020B0604030504040204" pitchFamily="50" charset="-128"/>
              <a:ea typeface="Meiryo UI" panose="020B0604030504040204" pitchFamily="50" charset="-128"/>
            </a:endParaRPr>
          </a:p>
          <a:p>
            <a:pPr marL="352425" indent="-176213">
              <a:tabLst>
                <a:tab pos="360363" algn="l"/>
              </a:tabLst>
            </a:pPr>
            <a:r>
              <a:rPr lang="ja-JP" altLang="en-US" sz="1200" dirty="0">
                <a:latin typeface="Meiryo UI" panose="020B0604030504040204" pitchFamily="50" charset="-128"/>
                <a:ea typeface="Meiryo UI" panose="020B0604030504040204" pitchFamily="50" charset="-128"/>
              </a:rPr>
              <a:t>（大阪企業の技術を活かした脱炭素貢献製品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サービスのイノベーションの</a:t>
            </a:r>
            <a:endParaRPr lang="en-US" altLang="ja-JP" sz="1200" dirty="0">
              <a:latin typeface="Meiryo UI" panose="020B0604030504040204" pitchFamily="50" charset="-128"/>
              <a:ea typeface="Meiryo UI" panose="020B0604030504040204" pitchFamily="50" charset="-128"/>
            </a:endParaRPr>
          </a:p>
          <a:p>
            <a:pPr marL="352425" indent="-176213">
              <a:tabLst>
                <a:tab pos="360363" algn="l"/>
              </a:tabLst>
            </a:pPr>
            <a:r>
              <a:rPr lang="ja-JP" altLang="en-US" sz="1200" dirty="0">
                <a:latin typeface="Meiryo UI" panose="020B0604030504040204" pitchFamily="50" charset="-128"/>
                <a:ea typeface="Meiryo UI" panose="020B0604030504040204" pitchFamily="50" charset="-128"/>
              </a:rPr>
              <a:t>　誘発（</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フリー水素、蓄電池、</a:t>
            </a:r>
            <a:r>
              <a:rPr lang="en-US" altLang="ja-JP" sz="1200" dirty="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LCCM</a:t>
            </a:r>
            <a:r>
              <a:rPr lang="ja-JP" altLang="en-US" sz="1200" dirty="0">
                <a:latin typeface="Meiryo UI" panose="020B0604030504040204" pitchFamily="50" charset="-128"/>
                <a:ea typeface="Meiryo UI" panose="020B0604030504040204" pitchFamily="50" charset="-128"/>
              </a:rPr>
              <a:t>住宅、</a:t>
            </a:r>
            <a:r>
              <a:rPr lang="en-US" altLang="ja-JP" sz="1200" dirty="0">
                <a:latin typeface="Meiryo UI" panose="020B0604030504040204" pitchFamily="50" charset="-128"/>
                <a:ea typeface="Meiryo UI" panose="020B0604030504040204" pitchFamily="50" charset="-128"/>
              </a:rPr>
              <a:t>ZEB</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ZEV</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カーボン</a:t>
            </a:r>
            <a:endParaRPr lang="en-US" altLang="ja-JP" sz="1200" dirty="0">
              <a:latin typeface="Meiryo UI" panose="020B0604030504040204" pitchFamily="50" charset="-128"/>
              <a:ea typeface="Meiryo UI" panose="020B0604030504040204" pitchFamily="50" charset="-128"/>
            </a:endParaRPr>
          </a:p>
          <a:p>
            <a:pPr marL="352425" indent="-176213">
              <a:tabLst>
                <a:tab pos="360363" algn="l"/>
              </a:tabLst>
            </a:pPr>
            <a:r>
              <a:rPr lang="ja-JP" altLang="en-US" sz="1200" dirty="0">
                <a:latin typeface="Meiryo UI" panose="020B0604030504040204" pitchFamily="50" charset="-128"/>
                <a:ea typeface="Meiryo UI" panose="020B0604030504040204" pitchFamily="50" charset="-128"/>
              </a:rPr>
              <a:t>　リサイクル、</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吸収技術等））</a:t>
            </a:r>
          </a:p>
          <a:p>
            <a:pPr marL="352425" indent="-176213">
              <a:tabLst>
                <a:tab pos="360363" algn="l"/>
              </a:tabLst>
            </a:pPr>
            <a:endParaRPr lang="ja-JP" altLang="en-US" sz="1200" dirty="0">
              <a:solidFill>
                <a:srgbClr val="0070C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012160" y="6361583"/>
            <a:ext cx="2352200"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（出典）環境省ホームページ</a:t>
            </a:r>
            <a:endParaRPr lang="en-US" altLang="ja-JP"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pic>
        <p:nvPicPr>
          <p:cNvPr id="2" name="図 1">
            <a:extLst>
              <a:ext uri="{FF2B5EF4-FFF2-40B4-BE49-F238E27FC236}">
                <a16:creationId xmlns:a16="http://schemas.microsoft.com/office/drawing/2014/main" id="{6CBFFEC9-42C1-4D48-AE9D-2AD8AF4C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924943"/>
            <a:ext cx="3016466" cy="3436639"/>
          </a:xfrm>
          <a:prstGeom prst="rect">
            <a:avLst/>
          </a:prstGeom>
        </p:spPr>
      </p:pic>
    </p:spTree>
    <p:extLst>
      <p:ext uri="{BB962C8B-B14F-4D97-AF65-F5344CB8AC3E}">
        <p14:creationId xmlns:p14="http://schemas.microsoft.com/office/powerpoint/2010/main" val="414223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12822" y="908719"/>
            <a:ext cx="8566484" cy="5832649"/>
          </a:xfrm>
          <a:prstGeom prst="rect">
            <a:avLst/>
          </a:prstGeom>
          <a:noFill/>
          <a:ln w="38100">
            <a:solidFill>
              <a:schemeClr val="tx1"/>
            </a:solidFill>
            <a:prstDash val="solid"/>
          </a:ln>
        </p:spPr>
        <p:txBody>
          <a:bodyPr wrap="square" rtlCol="0">
            <a:noAutofit/>
          </a:bodyPr>
          <a:lstStyle/>
          <a:p>
            <a:pPr>
              <a:spcBef>
                <a:spcPts val="300"/>
              </a:spcBef>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11</a:t>
            </a:fld>
            <a:endParaRPr kumimoji="1" lang="ja-JP" altLang="en-US"/>
          </a:p>
        </p:txBody>
      </p:sp>
      <p:sp>
        <p:nvSpPr>
          <p:cNvPr id="13" name="テキスト ボックス 12"/>
          <p:cNvSpPr txBox="1"/>
          <p:nvPr/>
        </p:nvSpPr>
        <p:spPr>
          <a:xfrm>
            <a:off x="413067" y="980534"/>
            <a:ext cx="8136904" cy="1892826"/>
          </a:xfrm>
          <a:prstGeom prst="rect">
            <a:avLst/>
          </a:prstGeom>
          <a:noFill/>
        </p:spPr>
        <p:txBody>
          <a:bodyPr wrap="square" rtlCol="0">
            <a:spAutoFit/>
          </a:bodyPr>
          <a:lstStyle/>
          <a:p>
            <a:pPr eaLnBrk="0" hangingPunct="0"/>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＜再生可能エネルギー等の導入促進＞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eaLnBrk="0" hangingPunct="0"/>
            <a:r>
              <a:rPr lang="ja-JP" altLang="en-US" dirty="0">
                <a:latin typeface="Meiryo UI" panose="020B0604030504040204" pitchFamily="50" charset="-128"/>
                <a:ea typeface="Meiryo UI" panose="020B0604030504040204" pitchFamily="50" charset="-128"/>
              </a:rPr>
              <a:t>　・再生可能エネルギー等の導入促進</a:t>
            </a:r>
            <a:endParaRPr lang="en-US" altLang="ja-JP" dirty="0">
              <a:latin typeface="Meiryo UI" panose="020B0604030504040204" pitchFamily="50" charset="-128"/>
              <a:ea typeface="Meiryo UI" panose="020B0604030504040204" pitchFamily="50" charset="-128"/>
            </a:endParaRPr>
          </a:p>
          <a:p>
            <a:pPr eaLnBrk="0" hangingPunct="0"/>
            <a:r>
              <a:rPr lang="ja-JP" altLang="en-US" dirty="0">
                <a:latin typeface="Meiryo UI" panose="020B0604030504040204" pitchFamily="50" charset="-128"/>
                <a:ea typeface="Meiryo UI" panose="020B0604030504040204" pitchFamily="50" charset="-128"/>
              </a:rPr>
              <a:t>　（太陽光発電施設、水力発電、バイオマス発電、未利用熱の利用　等）</a:t>
            </a:r>
            <a:endParaRPr lang="en-US" altLang="ja-JP" dirty="0">
              <a:latin typeface="Meiryo UI" panose="020B0604030504040204" pitchFamily="50" charset="-128"/>
              <a:ea typeface="Meiryo UI" panose="020B0604030504040204" pitchFamily="50" charset="-128"/>
            </a:endParaRPr>
          </a:p>
          <a:p>
            <a:pPr eaLnBrk="0" hangingPunct="0"/>
            <a:r>
              <a:rPr lang="ja-JP" altLang="en-US" dirty="0">
                <a:latin typeface="Meiryo UI" panose="020B0604030504040204" pitchFamily="50" charset="-128"/>
                <a:ea typeface="Meiryo UI" panose="020B0604030504040204" pitchFamily="50" charset="-128"/>
              </a:rPr>
              <a:t>　・太陽光発電設備等の共同購入の支援など、再生可能エネルギー導入の低コスト化に</a:t>
            </a:r>
            <a:endParaRPr lang="en-US" altLang="ja-JP" dirty="0">
              <a:latin typeface="Meiryo UI" panose="020B0604030504040204" pitchFamily="50" charset="-128"/>
              <a:ea typeface="Meiryo UI" panose="020B0604030504040204" pitchFamily="50" charset="-128"/>
            </a:endParaRPr>
          </a:p>
          <a:p>
            <a:pPr eaLnBrk="0" hangingPunct="0"/>
            <a:r>
              <a:rPr lang="ja-JP" altLang="en-US" dirty="0">
                <a:latin typeface="Meiryo UI" panose="020B0604030504040204" pitchFamily="50" charset="-128"/>
                <a:ea typeface="Meiryo UI" panose="020B0604030504040204" pitchFamily="50" charset="-128"/>
              </a:rPr>
              <a:t>　　よる設置促進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・水素・燃料電池の導入促進</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solidFill>
                <a:srgbClr val="0070C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12822" y="435179"/>
            <a:ext cx="8017986"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a:t>
            </a:r>
            <a:r>
              <a:rPr lang="en-US" altLang="ja-JP" b="1" dirty="0">
                <a:latin typeface="Meiryo UI" panose="020B0604030504040204" pitchFamily="50" charset="-128"/>
                <a:ea typeface="Meiryo UI" panose="020B0604030504040204" pitchFamily="50" charset="-128"/>
              </a:rPr>
              <a:t>CO2</a:t>
            </a:r>
            <a:r>
              <a:rPr lang="ja-JP" altLang="en-US" b="1" dirty="0">
                <a:latin typeface="Meiryo UI" panose="020B0604030504040204" pitchFamily="50" charset="-128"/>
                <a:ea typeface="Meiryo UI" panose="020B0604030504040204" pitchFamily="50" charset="-128"/>
              </a:rPr>
              <a:t>排出の少ないエネルギー（再生可能エネルギーを含む）の利用促進</a:t>
            </a:r>
          </a:p>
        </p:txBody>
      </p:sp>
      <p:sp>
        <p:nvSpPr>
          <p:cNvPr id="8" name="テキスト ボックス 7"/>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sp>
        <p:nvSpPr>
          <p:cNvPr id="9" name="テキスト ボックス 8"/>
          <p:cNvSpPr txBox="1"/>
          <p:nvPr/>
        </p:nvSpPr>
        <p:spPr>
          <a:xfrm>
            <a:off x="6151151" y="4236904"/>
            <a:ext cx="2398820"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（出典）大阪府ホームページ</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091304" y="4289307"/>
            <a:ext cx="2983625"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共同購入のしくみ（大阪府作成）</a:t>
            </a:r>
            <a:endParaRPr lang="en-US" altLang="ja-JP" sz="14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F8535A49-D13D-D242-B16F-BA29A34F3BDE}"/>
              </a:ext>
            </a:extLst>
          </p:cNvPr>
          <p:cNvGrpSpPr/>
          <p:nvPr/>
        </p:nvGrpSpPr>
        <p:grpSpPr>
          <a:xfrm>
            <a:off x="637886" y="2824392"/>
            <a:ext cx="5484367" cy="1424965"/>
            <a:chOff x="323043" y="2904580"/>
            <a:chExt cx="6343797" cy="2234090"/>
          </a:xfrm>
        </p:grpSpPr>
        <p:sp>
          <p:nvSpPr>
            <p:cNvPr id="11" name="下矢印 11">
              <a:extLst>
                <a:ext uri="{FF2B5EF4-FFF2-40B4-BE49-F238E27FC236}">
                  <a16:creationId xmlns:a16="http://schemas.microsoft.com/office/drawing/2014/main" id="{FEB8DDC6-6BA2-0E44-B803-7FFD60E554AC}"/>
                </a:ext>
              </a:extLst>
            </p:cNvPr>
            <p:cNvSpPr/>
            <p:nvPr/>
          </p:nvSpPr>
          <p:spPr>
            <a:xfrm rot="16200000">
              <a:off x="3897071" y="3730813"/>
              <a:ext cx="556036" cy="634240"/>
            </a:xfrm>
            <a:prstGeom prst="downArrow">
              <a:avLst>
                <a:gd name="adj1" fmla="val 50000"/>
                <a:gd name="adj2" fmla="val 71450"/>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24">
              <a:extLst>
                <a:ext uri="{FF2B5EF4-FFF2-40B4-BE49-F238E27FC236}">
                  <a16:creationId xmlns:a16="http://schemas.microsoft.com/office/drawing/2014/main" id="{6AF70016-89F4-9047-B2E2-E3801D239738}"/>
                </a:ext>
              </a:extLst>
            </p:cNvPr>
            <p:cNvSpPr/>
            <p:nvPr/>
          </p:nvSpPr>
          <p:spPr>
            <a:xfrm>
              <a:off x="4467047" y="3806078"/>
              <a:ext cx="2199793" cy="49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solidFill>
                    <a:srgbClr val="FF0000"/>
                  </a:solidFill>
                  <a:latin typeface="Meiryo UI" panose="020B0604030504040204" pitchFamily="50" charset="-128"/>
                  <a:ea typeface="Meiryo UI" panose="020B0604030504040204" pitchFamily="50" charset="-128"/>
                </a:rPr>
                <a:t>共同購入するから</a:t>
              </a:r>
              <a:endParaRPr kumimoji="1" lang="en-US" altLang="ja-JP" sz="1600" b="1" dirty="0">
                <a:solidFill>
                  <a:srgbClr val="FF0000"/>
                </a:solidFill>
                <a:latin typeface="Meiryo UI" panose="020B0604030504040204" pitchFamily="50" charset="-128"/>
                <a:ea typeface="Meiryo UI" panose="020B0604030504040204" pitchFamily="50" charset="-128"/>
              </a:endParaRPr>
            </a:p>
            <a:p>
              <a:pPr>
                <a:lnSpc>
                  <a:spcPts val="2000"/>
                </a:lnSpc>
              </a:pPr>
              <a:r>
                <a:rPr lang="ja-JP" altLang="en-US" sz="1600" b="1" dirty="0">
                  <a:solidFill>
                    <a:srgbClr val="FF0000"/>
                  </a:solidFill>
                  <a:latin typeface="Meiryo UI" panose="020B0604030504040204" pitchFamily="50" charset="-128"/>
                  <a:ea typeface="Meiryo UI" panose="020B0604030504040204" pitchFamily="50" charset="-128"/>
                </a:rPr>
                <a:t>安くなる</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20596FAF-6182-FE41-8620-AE49E3941069}"/>
                </a:ext>
              </a:extLst>
            </p:cNvPr>
            <p:cNvGrpSpPr/>
            <p:nvPr/>
          </p:nvGrpSpPr>
          <p:grpSpPr>
            <a:xfrm>
              <a:off x="323043" y="2904580"/>
              <a:ext cx="3681203" cy="2234090"/>
              <a:chOff x="323043" y="2904580"/>
              <a:chExt cx="3681203" cy="2234090"/>
            </a:xfrm>
          </p:grpSpPr>
          <p:sp>
            <p:nvSpPr>
              <p:cNvPr id="19" name="角丸四角形 12">
                <a:extLst>
                  <a:ext uri="{FF2B5EF4-FFF2-40B4-BE49-F238E27FC236}">
                    <a16:creationId xmlns:a16="http://schemas.microsoft.com/office/drawing/2014/main" id="{C4528F4C-6157-C746-A04B-14D80A62A1B3}"/>
                  </a:ext>
                </a:extLst>
              </p:cNvPr>
              <p:cNvSpPr/>
              <p:nvPr/>
            </p:nvSpPr>
            <p:spPr>
              <a:xfrm>
                <a:off x="557879" y="3739626"/>
                <a:ext cx="3162427" cy="660971"/>
              </a:xfrm>
              <a:prstGeom prst="round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おおさか みんなのおうちに</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太陽光事務局</a:t>
                </a:r>
              </a:p>
            </p:txBody>
          </p:sp>
          <p:sp>
            <p:nvSpPr>
              <p:cNvPr id="20" name="正方形/長方形 21">
                <a:extLst>
                  <a:ext uri="{FF2B5EF4-FFF2-40B4-BE49-F238E27FC236}">
                    <a16:creationId xmlns:a16="http://schemas.microsoft.com/office/drawing/2014/main" id="{9E48BF9D-9C46-B240-8E98-4F72C66074D7}"/>
                  </a:ext>
                </a:extLst>
              </p:cNvPr>
              <p:cNvSpPr/>
              <p:nvPr/>
            </p:nvSpPr>
            <p:spPr>
              <a:xfrm>
                <a:off x="1671509" y="3491972"/>
                <a:ext cx="971660" cy="24765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申し込み</a:t>
                </a:r>
              </a:p>
            </p:txBody>
          </p:sp>
          <p:sp>
            <p:nvSpPr>
              <p:cNvPr id="21" name="正方形/長方形 31">
                <a:extLst>
                  <a:ext uri="{FF2B5EF4-FFF2-40B4-BE49-F238E27FC236}">
                    <a16:creationId xmlns:a16="http://schemas.microsoft.com/office/drawing/2014/main" id="{82EC2014-C58D-FE4F-9DA0-0C56E81DE44F}"/>
                  </a:ext>
                </a:extLst>
              </p:cNvPr>
              <p:cNvSpPr/>
              <p:nvPr/>
            </p:nvSpPr>
            <p:spPr>
              <a:xfrm>
                <a:off x="1671509" y="4380012"/>
                <a:ext cx="971660" cy="24765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入札</a:t>
                </a:r>
              </a:p>
            </p:txBody>
          </p:sp>
          <p:cxnSp>
            <p:nvCxnSpPr>
              <p:cNvPr id="22" name="直線矢印コネクタ 21">
                <a:extLst>
                  <a:ext uri="{FF2B5EF4-FFF2-40B4-BE49-F238E27FC236}">
                    <a16:creationId xmlns:a16="http://schemas.microsoft.com/office/drawing/2014/main" id="{C1CDA444-F60E-0A4D-BAF8-957C344E7CCA}"/>
                  </a:ext>
                </a:extLst>
              </p:cNvPr>
              <p:cNvCxnSpPr>
                <a:endCxn id="22" idx="3"/>
              </p:cNvCxnSpPr>
              <p:nvPr/>
            </p:nvCxnSpPr>
            <p:spPr>
              <a:xfrm flipH="1">
                <a:off x="2643169" y="3200800"/>
                <a:ext cx="547549" cy="414999"/>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596E9D7-012B-B447-A9E3-1E62E3A16255}"/>
                  </a:ext>
                </a:extLst>
              </p:cNvPr>
              <p:cNvCxnSpPr/>
              <p:nvPr/>
            </p:nvCxnSpPr>
            <p:spPr>
              <a:xfrm>
                <a:off x="987421" y="3157462"/>
                <a:ext cx="647631" cy="443981"/>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95396A0-9936-A34A-83D4-24191BE6893F}"/>
                  </a:ext>
                </a:extLst>
              </p:cNvPr>
              <p:cNvCxnSpPr/>
              <p:nvPr/>
            </p:nvCxnSpPr>
            <p:spPr>
              <a:xfrm>
                <a:off x="1814532" y="3157462"/>
                <a:ext cx="128485" cy="342898"/>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6285DF0-22D3-1843-8DB7-E33E2463170D}"/>
                  </a:ext>
                </a:extLst>
              </p:cNvPr>
              <p:cNvCxnSpPr/>
              <p:nvPr/>
            </p:nvCxnSpPr>
            <p:spPr>
              <a:xfrm flipH="1">
                <a:off x="2350192" y="3273290"/>
                <a:ext cx="82851" cy="245103"/>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EE66DAB-6A47-4E41-9FD7-A8D12660C616}"/>
                  </a:ext>
                </a:extLst>
              </p:cNvPr>
              <p:cNvCxnSpPr/>
              <p:nvPr/>
            </p:nvCxnSpPr>
            <p:spPr>
              <a:xfrm flipH="1" flipV="1">
                <a:off x="2643170" y="4608912"/>
                <a:ext cx="527481" cy="313284"/>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59A1409E-1D95-7F41-A8FF-FE1C8C7126BD}"/>
                  </a:ext>
                </a:extLst>
              </p:cNvPr>
              <p:cNvCxnSpPr/>
              <p:nvPr/>
            </p:nvCxnSpPr>
            <p:spPr>
              <a:xfrm flipV="1">
                <a:off x="1187069" y="4597280"/>
                <a:ext cx="464219" cy="324916"/>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33DF418-A0CF-704B-9FA4-0324EFE9776B}"/>
                  </a:ext>
                </a:extLst>
              </p:cNvPr>
              <p:cNvCxnSpPr/>
              <p:nvPr/>
            </p:nvCxnSpPr>
            <p:spPr>
              <a:xfrm flipV="1">
                <a:off x="2187597" y="4639863"/>
                <a:ext cx="8645" cy="356840"/>
              </a:xfrm>
              <a:prstGeom prst="straightConnector1">
                <a:avLst/>
              </a:prstGeom>
              <a:ln w="73025">
                <a:solidFill>
                  <a:schemeClr val="bg1">
                    <a:lumMod val="65000"/>
                  </a:schemeClr>
                </a:solidFill>
                <a:headEnd w="med" len="sm"/>
                <a:tailEnd type="triangle" w="sm" len="sm"/>
              </a:ln>
            </p:spPr>
            <p:style>
              <a:lnRef idx="1">
                <a:schemeClr val="accent1"/>
              </a:lnRef>
              <a:fillRef idx="0">
                <a:schemeClr val="accent1"/>
              </a:fillRef>
              <a:effectRef idx="0">
                <a:schemeClr val="accent1"/>
              </a:effectRef>
              <a:fontRef idx="minor">
                <a:schemeClr val="tx1"/>
              </a:fontRef>
            </p:style>
          </p:cxnSp>
          <p:sp>
            <p:nvSpPr>
              <p:cNvPr id="29" name="正方形/長方形 29">
                <a:extLst>
                  <a:ext uri="{FF2B5EF4-FFF2-40B4-BE49-F238E27FC236}">
                    <a16:creationId xmlns:a16="http://schemas.microsoft.com/office/drawing/2014/main" id="{D6BAFD5C-A3BD-7C44-9C51-0AF5BD15058D}"/>
                  </a:ext>
                </a:extLst>
              </p:cNvPr>
              <p:cNvSpPr/>
              <p:nvPr/>
            </p:nvSpPr>
            <p:spPr>
              <a:xfrm>
                <a:off x="1584765" y="4854736"/>
                <a:ext cx="1145149" cy="2839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施工</a:t>
                </a:r>
                <a:r>
                  <a:rPr kumimoji="1" lang="ja-JP" altLang="en-US" sz="1200" b="1" dirty="0">
                    <a:latin typeface="Meiryo UI" panose="020B0604030504040204" pitchFamily="50" charset="-128"/>
                    <a:ea typeface="Meiryo UI" panose="020B0604030504040204" pitchFamily="50" charset="-128"/>
                  </a:rPr>
                  <a:t>事業者</a:t>
                </a:r>
              </a:p>
            </p:txBody>
          </p:sp>
          <p:sp>
            <p:nvSpPr>
              <p:cNvPr id="30" name="正方形/長方形 28">
                <a:extLst>
                  <a:ext uri="{FF2B5EF4-FFF2-40B4-BE49-F238E27FC236}">
                    <a16:creationId xmlns:a16="http://schemas.microsoft.com/office/drawing/2014/main" id="{A3568A6A-3435-9042-A076-3FF13AD1D200}"/>
                  </a:ext>
                </a:extLst>
              </p:cNvPr>
              <p:cNvSpPr/>
              <p:nvPr/>
            </p:nvSpPr>
            <p:spPr>
              <a:xfrm>
                <a:off x="323043" y="4854736"/>
                <a:ext cx="1145149" cy="2839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施工</a:t>
                </a:r>
                <a:r>
                  <a:rPr kumimoji="1" lang="ja-JP" altLang="en-US" sz="1200" b="1" dirty="0">
                    <a:latin typeface="Meiryo UI" panose="020B0604030504040204" pitchFamily="50" charset="-128"/>
                    <a:ea typeface="Meiryo UI" panose="020B0604030504040204" pitchFamily="50" charset="-128"/>
                  </a:rPr>
                  <a:t>事業者</a:t>
                </a:r>
              </a:p>
            </p:txBody>
          </p:sp>
          <p:sp>
            <p:nvSpPr>
              <p:cNvPr id="31" name="正方形/長方形 30">
                <a:extLst>
                  <a:ext uri="{FF2B5EF4-FFF2-40B4-BE49-F238E27FC236}">
                    <a16:creationId xmlns:a16="http://schemas.microsoft.com/office/drawing/2014/main" id="{256BB6D0-A75C-1345-9DBD-B66EC328C367}"/>
                  </a:ext>
                </a:extLst>
              </p:cNvPr>
              <p:cNvSpPr/>
              <p:nvPr/>
            </p:nvSpPr>
            <p:spPr>
              <a:xfrm>
                <a:off x="2859097" y="4854736"/>
                <a:ext cx="1145149" cy="2839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施工</a:t>
                </a:r>
                <a:r>
                  <a:rPr kumimoji="1" lang="ja-JP" altLang="en-US" sz="1200" b="1" dirty="0">
                    <a:latin typeface="Meiryo UI" panose="020B0604030504040204" pitchFamily="50" charset="-128"/>
                    <a:ea typeface="Meiryo UI" panose="020B0604030504040204" pitchFamily="50" charset="-128"/>
                  </a:rPr>
                  <a:t>事業者</a:t>
                </a:r>
              </a:p>
            </p:txBody>
          </p:sp>
          <p:sp>
            <p:nvSpPr>
              <p:cNvPr id="32" name="正方形/長方形 27">
                <a:extLst>
                  <a:ext uri="{FF2B5EF4-FFF2-40B4-BE49-F238E27FC236}">
                    <a16:creationId xmlns:a16="http://schemas.microsoft.com/office/drawing/2014/main" id="{0D30286D-E9E2-C844-8A07-B6E1E05A6851}"/>
                  </a:ext>
                </a:extLst>
              </p:cNvPr>
              <p:cNvSpPr/>
              <p:nvPr/>
            </p:nvSpPr>
            <p:spPr>
              <a:xfrm>
                <a:off x="3076369" y="2904580"/>
                <a:ext cx="601394" cy="368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府民</a:t>
                </a:r>
              </a:p>
            </p:txBody>
          </p:sp>
          <p:sp>
            <p:nvSpPr>
              <p:cNvPr id="33" name="正方形/長方形 18">
                <a:extLst>
                  <a:ext uri="{FF2B5EF4-FFF2-40B4-BE49-F238E27FC236}">
                    <a16:creationId xmlns:a16="http://schemas.microsoft.com/office/drawing/2014/main" id="{F0DA001F-69C9-C743-A7B7-5DDC3B318BBF}"/>
                  </a:ext>
                </a:extLst>
              </p:cNvPr>
              <p:cNvSpPr/>
              <p:nvPr/>
            </p:nvSpPr>
            <p:spPr>
              <a:xfrm>
                <a:off x="2225110" y="2904580"/>
                <a:ext cx="601394" cy="368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府民</a:t>
                </a:r>
              </a:p>
            </p:txBody>
          </p:sp>
          <p:sp>
            <p:nvSpPr>
              <p:cNvPr id="34" name="正方形/長方形 15">
                <a:extLst>
                  <a:ext uri="{FF2B5EF4-FFF2-40B4-BE49-F238E27FC236}">
                    <a16:creationId xmlns:a16="http://schemas.microsoft.com/office/drawing/2014/main" id="{02CB42E8-53AC-A940-A7A6-E552CBE75FC3}"/>
                  </a:ext>
                </a:extLst>
              </p:cNvPr>
              <p:cNvSpPr/>
              <p:nvPr/>
            </p:nvSpPr>
            <p:spPr>
              <a:xfrm>
                <a:off x="1395924" y="2904580"/>
                <a:ext cx="601394" cy="368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府民</a:t>
                </a:r>
              </a:p>
            </p:txBody>
          </p:sp>
          <p:sp>
            <p:nvSpPr>
              <p:cNvPr id="35" name="正方形/長方形 20">
                <a:extLst>
                  <a:ext uri="{FF2B5EF4-FFF2-40B4-BE49-F238E27FC236}">
                    <a16:creationId xmlns:a16="http://schemas.microsoft.com/office/drawing/2014/main" id="{51559771-85BD-C94C-9C4B-7917E2D536BC}"/>
                  </a:ext>
                </a:extLst>
              </p:cNvPr>
              <p:cNvSpPr/>
              <p:nvPr/>
            </p:nvSpPr>
            <p:spPr>
              <a:xfrm>
                <a:off x="554605" y="2904580"/>
                <a:ext cx="601394" cy="368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府民</a:t>
                </a:r>
              </a:p>
            </p:txBody>
          </p:sp>
        </p:grpSp>
      </p:grpSp>
      <p:sp>
        <p:nvSpPr>
          <p:cNvPr id="36" name="テキスト ボックス 35"/>
          <p:cNvSpPr txBox="1"/>
          <p:nvPr/>
        </p:nvSpPr>
        <p:spPr>
          <a:xfrm>
            <a:off x="411091" y="4699010"/>
            <a:ext cx="8468215" cy="1754326"/>
          </a:xfrm>
          <a:prstGeom prst="rect">
            <a:avLst/>
          </a:prstGeom>
          <a:noFill/>
        </p:spPr>
        <p:txBody>
          <a:bodyPr wrap="square" rtlCol="0">
            <a:spAutoFit/>
          </a:bodyPr>
          <a:lstStyle/>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＜様々なアプローチによる</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CO2</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排出の少ないエネルギーの利用拡大＞</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排出の少ない電気を取り扱っている小売電気事業者を選択するための情報提供</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（小売電気事業者の環境配慮の見える化など）</a:t>
            </a:r>
            <a:endParaRPr lang="en-US" altLang="ja-JP" sz="1600" dirty="0">
              <a:latin typeface="Meiryo UI" panose="020B0604030504040204" pitchFamily="50" charset="-128"/>
              <a:ea typeface="Meiryo UI" panose="020B0604030504040204" pitchFamily="50" charset="-128"/>
            </a:endParaRPr>
          </a:p>
          <a:p>
            <a:pPr marL="273050" indent="-273050"/>
            <a:r>
              <a:rPr lang="ja-JP" altLang="en-US" dirty="0">
                <a:latin typeface="Meiryo UI" panose="020B0604030504040204" pitchFamily="50" charset="-128"/>
                <a:ea typeface="Meiryo UI" panose="020B0604030504040204" pitchFamily="50" charset="-128"/>
              </a:rPr>
              <a:t>　・</a:t>
            </a:r>
            <a:r>
              <a:rPr lang="ja-JP" altLang="en-US" spc="-30" dirty="0">
                <a:latin typeface="Meiryo UI" panose="020B0604030504040204" pitchFamily="50" charset="-128"/>
                <a:ea typeface="Meiryo UI" panose="020B0604030504040204" pitchFamily="50" charset="-128"/>
              </a:rPr>
              <a:t>再生可能エネルギーによる電気の共同購入の支援等</a:t>
            </a:r>
            <a:r>
              <a:rPr lang="en-US" altLang="ja-JP" spc="-30" dirty="0">
                <a:latin typeface="Meiryo UI" panose="020B0604030504040204" pitchFamily="50" charset="-128"/>
                <a:ea typeface="Meiryo UI" panose="020B0604030504040204" pitchFamily="50" charset="-128"/>
              </a:rPr>
              <a:t>CO2</a:t>
            </a:r>
            <a:r>
              <a:rPr lang="ja-JP" altLang="en-US" spc="-30" dirty="0">
                <a:latin typeface="Meiryo UI" panose="020B0604030504040204" pitchFamily="50" charset="-128"/>
                <a:ea typeface="Meiryo UI" panose="020B0604030504040204" pitchFamily="50" charset="-128"/>
              </a:rPr>
              <a:t>排出の少ない電気の低コスト化</a:t>
            </a:r>
            <a:endParaRPr lang="en-US" altLang="ja-JP" spc="-30"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・温暖化防止条例の運用見直しによる</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排出の少ない電気の選択促進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・エネルギー削減に配慮したまちづくり・都市</a:t>
            </a:r>
            <a:r>
              <a:rPr lang="ja-JP" altLang="en-US" dirty="0" smtClean="0">
                <a:latin typeface="Meiryo UI" panose="020B0604030504040204" pitchFamily="50" charset="-128"/>
                <a:ea typeface="Meiryo UI" panose="020B0604030504040204" pitchFamily="50" charset="-128"/>
              </a:rPr>
              <a:t>再開発の</a:t>
            </a:r>
            <a:r>
              <a:rPr lang="ja-JP" altLang="en-US" dirty="0">
                <a:latin typeface="Meiryo UI" panose="020B0604030504040204" pitchFamily="50" charset="-128"/>
                <a:ea typeface="Meiryo UI" panose="020B0604030504040204" pitchFamily="50" charset="-128"/>
              </a:rPr>
              <a:t>推進</a:t>
            </a:r>
            <a:endParaRPr lang="en-US" altLang="ja-JP"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79980CE-8D09-9C4F-8E95-4353750E1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976" y="2498096"/>
            <a:ext cx="2341948" cy="1756461"/>
          </a:xfrm>
          <a:prstGeom prst="rect">
            <a:avLst/>
          </a:prstGeom>
        </p:spPr>
      </p:pic>
    </p:spTree>
    <p:extLst>
      <p:ext uri="{BB962C8B-B14F-4D97-AF65-F5344CB8AC3E}">
        <p14:creationId xmlns:p14="http://schemas.microsoft.com/office/powerpoint/2010/main" val="100124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24415" y="904685"/>
            <a:ext cx="8566484" cy="5760641"/>
          </a:xfrm>
          <a:prstGeom prst="rect">
            <a:avLst/>
          </a:prstGeom>
          <a:noFill/>
          <a:ln w="38100">
            <a:solidFill>
              <a:schemeClr val="tx1"/>
            </a:solidFill>
            <a:prstDash val="solid"/>
          </a:ln>
        </p:spPr>
        <p:txBody>
          <a:bodyPr wrap="square" rtlCol="0">
            <a:noAutofit/>
          </a:bodyPr>
          <a:lstStyle/>
          <a:p>
            <a:pPr>
              <a:spcBef>
                <a:spcPts val="300"/>
              </a:spcBef>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5536" y="975687"/>
            <a:ext cx="8208912" cy="5745163"/>
          </a:xfrm>
          <a:prstGeom prst="rect">
            <a:avLst/>
          </a:prstGeom>
          <a:noFill/>
        </p:spPr>
        <p:txBody>
          <a:bodyPr wrap="square" rtlCol="0">
            <a:spAutoFit/>
          </a:bodyPr>
          <a:lstStyle/>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ZEV</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（ゼロエミッション車）の普及促進＞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・これまでのクリーンディーゼル乗用車や超低燃費車も含むエコカーではなく、</a:t>
            </a:r>
            <a:r>
              <a:rPr lang="en-US" altLang="ja-JP" dirty="0">
                <a:latin typeface="Meiryo UI" panose="020B0604030504040204" pitchFamily="50" charset="-128"/>
                <a:ea typeface="Meiryo UI" panose="020B0604030504040204" pitchFamily="50" charset="-128"/>
              </a:rPr>
              <a:t>ZEV</a:t>
            </a:r>
            <a:r>
              <a:rPr lang="ja-JP" altLang="en-US" dirty="0">
                <a:latin typeface="Meiryo UI" panose="020B0604030504040204" pitchFamily="50" charset="-128"/>
                <a:ea typeface="Meiryo UI" panose="020B0604030504040204" pitchFamily="50" charset="-128"/>
              </a:rPr>
              <a:t>の普及</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を重点化。</a:t>
            </a:r>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ZEV</a:t>
            </a:r>
            <a:r>
              <a:rPr lang="ja-JP" altLang="en-US" dirty="0">
                <a:latin typeface="Meiryo UI" panose="020B0604030504040204" pitchFamily="50" charset="-128"/>
                <a:ea typeface="Meiryo UI" panose="020B0604030504040204" pitchFamily="50" charset="-128"/>
              </a:rPr>
              <a:t>をエネルギーインフラとしても活用（災害時の活用、</a:t>
            </a:r>
            <a:r>
              <a:rPr lang="en-US" altLang="ja-JP" dirty="0">
                <a:latin typeface="Meiryo UI" panose="020B0604030504040204" pitchFamily="50" charset="-128"/>
                <a:ea typeface="Meiryo UI" panose="020B0604030504040204" pitchFamily="50" charset="-128"/>
              </a:rPr>
              <a:t>V2H</a:t>
            </a:r>
            <a:r>
              <a:rPr lang="en-US" altLang="ja-JP" baseline="2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a:t>
            </a:r>
            <a:endParaRPr lang="en-US" altLang="ja-JP" dirty="0">
              <a:latin typeface="Meiryo UI" panose="020B0604030504040204" pitchFamily="50" charset="-128"/>
              <a:ea typeface="Meiryo UI" panose="020B0604030504040204" pitchFamily="50" charset="-128"/>
            </a:endParaRPr>
          </a:p>
          <a:p>
            <a:pPr>
              <a:lnSpc>
                <a:spcPts val="1600"/>
              </a:lnSpc>
            </a:pPr>
            <a:r>
              <a:rPr lang="ja-JP" altLang="en-US"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Vehicle to Home</a:t>
            </a:r>
            <a:r>
              <a:rPr lang="ja-JP" altLang="en-US" sz="1200" dirty="0">
                <a:latin typeface="Meiryo UI" panose="020B0604030504040204" pitchFamily="50" charset="-128"/>
                <a:ea typeface="Meiryo UI" panose="020B0604030504040204" pitchFamily="50" charset="-128"/>
              </a:rPr>
              <a:t>の略。電気自動車の蓄電池に蓄えた電気を住宅で使う仕組みのこと</a:t>
            </a:r>
            <a:endParaRPr lang="en-US" altLang="ja-JP" sz="1200"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・充電器・水素ステーションなどのインフラの整備促進、電気自動車のワイヤレス充電化</a:t>
            </a:r>
          </a:p>
          <a:p>
            <a:pPr marL="176213" indent="-176213"/>
            <a:r>
              <a:rPr lang="ja-JP" altLang="en-US" dirty="0">
                <a:latin typeface="Meiryo UI" panose="020B0604030504040204" pitchFamily="50" charset="-128"/>
                <a:ea typeface="Meiryo UI" panose="020B0604030504040204" pitchFamily="50" charset="-128"/>
              </a:rPr>
              <a:t>　・レンタカー・カーシェアリングサービスにおける</a:t>
            </a:r>
            <a:r>
              <a:rPr lang="en-US" altLang="ja-JP" dirty="0">
                <a:latin typeface="Meiryo UI" panose="020B0604030504040204" pitchFamily="50" charset="-128"/>
                <a:ea typeface="Meiryo UI" panose="020B0604030504040204" pitchFamily="50" charset="-128"/>
              </a:rPr>
              <a:t>ZEV</a:t>
            </a:r>
            <a:r>
              <a:rPr lang="ja-JP" altLang="en-US" dirty="0">
                <a:latin typeface="Meiryo UI" panose="020B0604030504040204" pitchFamily="50" charset="-128"/>
                <a:ea typeface="Meiryo UI" panose="020B0604030504040204" pitchFamily="50" charset="-128"/>
              </a:rPr>
              <a:t>の普及</a:t>
            </a:r>
          </a:p>
          <a:p>
            <a:pPr marL="176213" indent="-176213">
              <a:lnSpc>
                <a:spcPts val="500"/>
              </a:lnSpc>
            </a:pPr>
            <a:endParaRPr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新たなモビリティサービスの導入促進＞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オンデマンド交通、自動運転技術、 </a:t>
            </a:r>
            <a:r>
              <a:rPr lang="en-US" altLang="ja-JP" dirty="0" err="1">
                <a:latin typeface="Meiryo UI" panose="020B0604030504040204" pitchFamily="50" charset="-128"/>
                <a:ea typeface="Meiryo UI" panose="020B0604030504040204" pitchFamily="50" charset="-128"/>
              </a:rPr>
              <a:t>MaaS</a:t>
            </a:r>
            <a:r>
              <a:rPr lang="en-US" altLang="ja-JP" baseline="2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等の導入促進</a:t>
            </a:r>
            <a:endParaRPr lang="en-US" altLang="ja-JP" dirty="0">
              <a:latin typeface="Meiryo UI" panose="020B0604030504040204" pitchFamily="50" charset="-128"/>
              <a:ea typeface="Meiryo UI" panose="020B0604030504040204" pitchFamily="50" charset="-128"/>
            </a:endParaRPr>
          </a:p>
          <a:p>
            <a:pPr marL="176213" indent="-176213">
              <a:lnSpc>
                <a:spcPts val="1600"/>
              </a:lnSpc>
            </a:pPr>
            <a:r>
              <a:rPr lang="ja-JP" altLang="en-US"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Mobility as a Service</a:t>
            </a:r>
            <a:r>
              <a:rPr lang="ja-JP" altLang="en-US" sz="1200" dirty="0">
                <a:latin typeface="Meiryo UI" panose="020B0604030504040204" pitchFamily="50" charset="-128"/>
                <a:ea typeface="Meiryo UI" panose="020B0604030504040204" pitchFamily="50" charset="-128"/>
              </a:rPr>
              <a:t>の略。最適な交通手段、経路、魅力情報等が検索、予約、決済できる一元的なサービスのこと</a:t>
            </a:r>
            <a:endParaRPr lang="en-US" altLang="ja-JP" sz="1200" dirty="0">
              <a:latin typeface="Meiryo UI" panose="020B0604030504040204" pitchFamily="50" charset="-128"/>
              <a:ea typeface="Meiryo UI" panose="020B0604030504040204" pitchFamily="50" charset="-128"/>
            </a:endParaRPr>
          </a:p>
          <a:p>
            <a:pPr marL="176213" indent="-176213">
              <a:lnSpc>
                <a:spcPts val="500"/>
              </a:lnSpc>
            </a:pPr>
            <a:endParaRPr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公共交通</a:t>
            </a:r>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機関・自転車等の</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利用促進＞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・観光・商業・まちづくりなど様々な主体との連携による公共交通の利用促進</a:t>
            </a:r>
            <a:endParaRPr lang="en-US" altLang="ja-JP" dirty="0" smtClean="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・コンパクトシティ化</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・歩行者や自転車利用者の安全の</a:t>
            </a:r>
            <a:r>
              <a:rPr lang="ja-JP" altLang="en-US" dirty="0" smtClean="0">
                <a:latin typeface="Meiryo UI" panose="020B0604030504040204" pitchFamily="50" charset="-128"/>
                <a:ea typeface="Meiryo UI" panose="020B0604030504040204" pitchFamily="50" charset="-128"/>
              </a:rPr>
              <a:t>確保</a:t>
            </a:r>
            <a:endParaRPr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lnSpc>
                <a:spcPts val="500"/>
              </a:lnSpc>
            </a:pPr>
            <a:endParaRPr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貨物による輸送効率の向上＞</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・輸送網の集約や輸配送の共同化等の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物流効率化の推進</a:t>
            </a: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・置き配などの再配達削減の取組みの促進</a:t>
            </a:r>
          </a:p>
          <a:p>
            <a:pPr marL="176213" indent="-176213">
              <a:lnSpc>
                <a:spcPts val="500"/>
              </a:lnSpc>
            </a:pPr>
            <a:endParaRPr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に配慮した自動車利用＞</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・交通渋滞の緩和策や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エコドライブの取組</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12</a:t>
            </a:fld>
            <a:endParaRPr kumimoji="1" lang="ja-JP" altLang="en-US"/>
          </a:p>
        </p:txBody>
      </p:sp>
      <p:sp>
        <p:nvSpPr>
          <p:cNvPr id="11" name="テキスト ボックス 10"/>
          <p:cNvSpPr txBox="1"/>
          <p:nvPr/>
        </p:nvSpPr>
        <p:spPr>
          <a:xfrm>
            <a:off x="312822" y="435179"/>
            <a:ext cx="5780280" cy="369332"/>
          </a:xfrm>
          <a:prstGeom prst="rect">
            <a:avLst/>
          </a:prstGeom>
          <a:noFill/>
        </p:spPr>
        <p:txBody>
          <a:bodyPr wrap="square" rtlCol="0">
            <a:spAutoFit/>
          </a:bodyPr>
          <a:lstStyle/>
          <a:p>
            <a:r>
              <a:rPr lang="ja-JP" altLang="en-US" b="1">
                <a:latin typeface="Meiryo UI" panose="020B0604030504040204" pitchFamily="50" charset="-128"/>
                <a:ea typeface="Meiryo UI" panose="020B0604030504040204" pitchFamily="50" charset="-128"/>
              </a:rPr>
              <a:t>④輸送・移動の脱炭素化の促進</a:t>
            </a:r>
            <a:endParaRPr lang="ja-JP" altLang="en-US"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grpSp>
        <p:nvGrpSpPr>
          <p:cNvPr id="2" name="グループ化 1"/>
          <p:cNvGrpSpPr/>
          <p:nvPr/>
        </p:nvGrpSpPr>
        <p:grpSpPr>
          <a:xfrm>
            <a:off x="4580642" y="4110323"/>
            <a:ext cx="4266724" cy="2234565"/>
            <a:chOff x="4553748" y="3952455"/>
            <a:chExt cx="4266724" cy="2234565"/>
          </a:xfrm>
        </p:grpSpPr>
        <p:pic>
          <p:nvPicPr>
            <p:cNvPr id="8" name="図 7"/>
            <p:cNvPicPr>
              <a:picLocks noChangeAspect="1"/>
            </p:cNvPicPr>
            <p:nvPr/>
          </p:nvPicPr>
          <p:blipFill>
            <a:blip r:embed="rId3"/>
            <a:stretch>
              <a:fillRect/>
            </a:stretch>
          </p:blipFill>
          <p:spPr>
            <a:xfrm>
              <a:off x="4553748" y="3952455"/>
              <a:ext cx="4266724" cy="2234565"/>
            </a:xfrm>
            <a:prstGeom prst="rect">
              <a:avLst/>
            </a:prstGeom>
          </p:spPr>
        </p:pic>
        <p:sp>
          <p:nvSpPr>
            <p:cNvPr id="12" name="Rectangle 3"/>
            <p:cNvSpPr>
              <a:spLocks noChangeArrowheads="1"/>
            </p:cNvSpPr>
            <p:nvPr/>
          </p:nvSpPr>
          <p:spPr bwMode="auto">
            <a:xfrm>
              <a:off x="6300192" y="4031849"/>
              <a:ext cx="1975901" cy="45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宅配便の取扱個数は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年間で約４倍</a:t>
              </a:r>
            </a:p>
          </p:txBody>
        </p:sp>
      </p:grpSp>
      <p:sp>
        <p:nvSpPr>
          <p:cNvPr id="13" name="テキスト ボックス 12"/>
          <p:cNvSpPr txBox="1"/>
          <p:nvPr/>
        </p:nvSpPr>
        <p:spPr>
          <a:xfrm>
            <a:off x="5220072" y="6305780"/>
            <a:ext cx="3277231"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a:t>
            </a:r>
            <a:r>
              <a:rPr lang="ja-JP" altLang="en-US" sz="1400" dirty="0">
                <a:latin typeface="Meiryo UI" panose="020B0604030504040204" pitchFamily="50" charset="-128"/>
                <a:ea typeface="Meiryo UI" panose="020B0604030504040204" pitchFamily="50" charset="-128"/>
              </a:rPr>
              <a:t>）「令和元年版国土交通白書」</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830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12822" y="876201"/>
            <a:ext cx="8566484" cy="5793159"/>
          </a:xfrm>
          <a:prstGeom prst="rect">
            <a:avLst/>
          </a:prstGeom>
          <a:noFill/>
          <a:ln w="38100">
            <a:solidFill>
              <a:schemeClr val="tx1"/>
            </a:solidFill>
            <a:prstDash val="solid"/>
          </a:ln>
        </p:spPr>
        <p:txBody>
          <a:bodyPr wrap="square" rtlCol="0">
            <a:noAutofit/>
          </a:bodyPr>
          <a:lstStyle/>
          <a:p>
            <a:pPr>
              <a:spcBef>
                <a:spcPts val="300"/>
              </a:spcBef>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13</a:t>
            </a:fld>
            <a:endParaRPr kumimoji="1" lang="ja-JP" altLang="en-US"/>
          </a:p>
        </p:txBody>
      </p:sp>
      <p:sp>
        <p:nvSpPr>
          <p:cNvPr id="16" name="テキスト ボックス 15"/>
          <p:cNvSpPr txBox="1"/>
          <p:nvPr/>
        </p:nvSpPr>
        <p:spPr>
          <a:xfrm>
            <a:off x="504749" y="1070329"/>
            <a:ext cx="8171707" cy="5550237"/>
          </a:xfrm>
          <a:prstGeom prst="rect">
            <a:avLst/>
          </a:prstGeom>
          <a:noFill/>
        </p:spPr>
        <p:txBody>
          <a:bodyPr wrap="square" rtlCol="0">
            <a:spAutoFit/>
          </a:bodyPr>
          <a:lstStyle/>
          <a:p>
            <a:pPr marL="176213" indent="-176213">
              <a:spcBef>
                <a:spcPts val="300"/>
              </a:spcBef>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の推進＞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・３</a:t>
            </a:r>
            <a:r>
              <a:rPr lang="en-US" altLang="ja-JP" dirty="0">
                <a:latin typeface="Meiryo UI" panose="020B0604030504040204" pitchFamily="50" charset="-128"/>
                <a:ea typeface="Meiryo UI" panose="020B0604030504040204" pitchFamily="50" charset="-128"/>
              </a:rPr>
              <a:t>R</a:t>
            </a:r>
            <a:r>
              <a:rPr lang="ja-JP" altLang="en-US" dirty="0">
                <a:latin typeface="Meiryo UI" panose="020B0604030504040204" pitchFamily="50" charset="-128"/>
                <a:ea typeface="Meiryo UI" panose="020B0604030504040204" pitchFamily="50" charset="-128"/>
              </a:rPr>
              <a:t>と再生可能資源への代替やシェアリングの推進により、廃棄物の焼却処理に伴う温室効果ガスの排出を削減（不必要なワンウェイのプラスチック等容器包装廃棄物の発生抑制、分別排出・リサイクルの促進、再生材・バイオプラスチックの利用促進、府による率先行動</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latin typeface="Meiryo UI" panose="020B0604030504040204" pitchFamily="50" charset="-128"/>
              <a:ea typeface="Meiryo UI" panose="020B0604030504040204" pitchFamily="50" charset="-128"/>
            </a:endParaRPr>
          </a:p>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＜食品ロスの削減＞</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・消費者向けの食品ロス削減啓発事例の周知、市町村の啓発活動の促進</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・食品関連事業者の取組みの支援、顕彰等</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latin typeface="Meiryo UI" panose="020B0604030504040204" pitchFamily="50" charset="-128"/>
              <a:ea typeface="Meiryo UI" panose="020B0604030504040204" pitchFamily="50" charset="-128"/>
            </a:endParaRPr>
          </a:p>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＜フロン対策＞</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・フロン法対象機器のユーザー等への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立入検査や普及</a:t>
            </a:r>
            <a:r>
              <a:rPr lang="ja-JP" altLang="en-US" dirty="0">
                <a:latin typeface="Meiryo UI" panose="020B0604030504040204" pitchFamily="50" charset="-128"/>
                <a:ea typeface="Meiryo UI" panose="020B0604030504040204" pitchFamily="50" charset="-128"/>
                <a:cs typeface="Meiryo UI" panose="020B0604030504040204" pitchFamily="50" charset="-128"/>
              </a:rPr>
              <a:t>啓発に加え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改正</a:t>
            </a:r>
            <a:r>
              <a:rPr lang="ja-JP" altLang="en-US" dirty="0">
                <a:latin typeface="Meiryo UI" panose="020B0604030504040204" pitchFamily="50" charset="-128"/>
                <a:ea typeface="Meiryo UI" panose="020B0604030504040204" pitchFamily="50" charset="-128"/>
                <a:cs typeface="Meiryo UI" panose="020B0604030504040204" pitchFamily="50" charset="-128"/>
              </a:rPr>
              <a:t>フロン法の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効果が</a:t>
            </a:r>
            <a:r>
              <a:rPr lang="ja-JP" altLang="en-US" dirty="0">
                <a:latin typeface="Meiryo UI" panose="020B0604030504040204" pitchFamily="50" charset="-128"/>
                <a:ea typeface="Meiryo UI" panose="020B0604030504040204" pitchFamily="50" charset="-128"/>
                <a:cs typeface="Meiryo UI" panose="020B0604030504040204" pitchFamily="50" charset="-128"/>
              </a:rPr>
              <a:t>最大限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生か</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さ</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取組みを推進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・自然冷媒の利用促進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lnSpc>
                <a:spcPct val="50000"/>
              </a:lnSpc>
            </a:pPr>
            <a:endParaRPr lang="en-US" altLang="ja-JP" dirty="0">
              <a:latin typeface="Meiryo UI" panose="020B0604030504040204" pitchFamily="50" charset="-128"/>
              <a:ea typeface="Meiryo UI" panose="020B0604030504040204" pitchFamily="50" charset="-128"/>
            </a:endParaRPr>
          </a:p>
          <a:p>
            <a:pPr marL="176213" indent="-176213">
              <a:lnSpc>
                <a:spcPts val="2000"/>
              </a:lnSpc>
            </a:pP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＜熱利用の促進＞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lnSpc>
                <a:spcPts val="2000"/>
              </a:lnSpc>
            </a:pPr>
            <a:r>
              <a:rPr lang="ja-JP" altLang="en-US" dirty="0">
                <a:latin typeface="Meiryo UI" panose="020B0604030504040204" pitchFamily="50" charset="-128"/>
                <a:ea typeface="Meiryo UI" panose="020B0604030504040204" pitchFamily="50" charset="-128"/>
              </a:rPr>
              <a:t>　・廃棄物発電、廃棄物熱利用の</a:t>
            </a:r>
            <a:endParaRPr lang="en-US" altLang="ja-JP" dirty="0">
              <a:latin typeface="Meiryo UI" panose="020B0604030504040204" pitchFamily="50" charset="-128"/>
              <a:ea typeface="Meiryo UI" panose="020B0604030504040204" pitchFamily="50" charset="-128"/>
            </a:endParaRPr>
          </a:p>
          <a:p>
            <a:pPr marL="176213" indent="-176213">
              <a:lnSpc>
                <a:spcPts val="2000"/>
              </a:lnSpc>
            </a:pPr>
            <a:r>
              <a:rPr lang="ja-JP" altLang="en-US" dirty="0">
                <a:latin typeface="Meiryo UI" panose="020B0604030504040204" pitchFamily="50" charset="-128"/>
                <a:ea typeface="Meiryo UI" panose="020B0604030504040204" pitchFamily="50" charset="-128"/>
              </a:rPr>
              <a:t>　　導入促進（ごみ焼却施設の排熱</a:t>
            </a:r>
            <a:endParaRPr lang="en-US" altLang="ja-JP" dirty="0">
              <a:latin typeface="Meiryo UI" panose="020B0604030504040204" pitchFamily="50" charset="-128"/>
              <a:ea typeface="Meiryo UI" panose="020B0604030504040204" pitchFamily="50" charset="-128"/>
            </a:endParaRPr>
          </a:p>
          <a:p>
            <a:pPr marL="176213" indent="-176213">
              <a:lnSpc>
                <a:spcPts val="2000"/>
              </a:lnSpc>
            </a:pPr>
            <a:r>
              <a:rPr lang="ja-JP" altLang="en-US" dirty="0">
                <a:latin typeface="Meiryo UI" panose="020B0604030504040204" pitchFamily="50" charset="-128"/>
                <a:ea typeface="Meiryo UI" panose="020B0604030504040204" pitchFamily="50" charset="-128"/>
              </a:rPr>
              <a:t>　　をエネルギーとして発電や暖房・給湯に有効利用）</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solidFill>
                <a:srgbClr val="0070C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12822" y="435179"/>
            <a:ext cx="5780280" cy="646331"/>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⑤資源循環の促進</a:t>
            </a:r>
          </a:p>
          <a:p>
            <a:endParaRPr lang="ja-JP" altLang="en-US"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436096" y="5517232"/>
            <a:ext cx="2640232"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（出典）環境省ホームページ</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893" y="3471008"/>
            <a:ext cx="4028571" cy="1980952"/>
          </a:xfrm>
          <a:prstGeom prst="rect">
            <a:avLst/>
          </a:prstGeom>
        </p:spPr>
      </p:pic>
    </p:spTree>
    <p:extLst>
      <p:ext uri="{BB962C8B-B14F-4D97-AF65-F5344CB8AC3E}">
        <p14:creationId xmlns:p14="http://schemas.microsoft.com/office/powerpoint/2010/main" val="319325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sp>
        <p:nvSpPr>
          <p:cNvPr id="11" name="テキスト ボックス 10"/>
          <p:cNvSpPr txBox="1"/>
          <p:nvPr/>
        </p:nvSpPr>
        <p:spPr>
          <a:xfrm>
            <a:off x="312822" y="908720"/>
            <a:ext cx="8566484" cy="5736442"/>
          </a:xfrm>
          <a:prstGeom prst="rect">
            <a:avLst/>
          </a:prstGeom>
          <a:noFill/>
          <a:ln w="38100">
            <a:solidFill>
              <a:schemeClr val="tx1"/>
            </a:solidFill>
            <a:prstDash val="solid"/>
          </a:ln>
        </p:spPr>
        <p:txBody>
          <a:bodyPr wrap="square" rtlCol="0">
            <a:noAutofit/>
          </a:bodyPr>
          <a:lstStyle/>
          <a:p>
            <a:pPr>
              <a:spcBef>
                <a:spcPts val="300"/>
              </a:spcBef>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1045" y="1075134"/>
            <a:ext cx="8195411" cy="5355312"/>
          </a:xfrm>
          <a:prstGeom prst="rect">
            <a:avLst/>
          </a:prstGeom>
          <a:noFill/>
        </p:spPr>
        <p:txBody>
          <a:bodyPr wrap="square" rtlCol="0">
            <a:spAutoFit/>
          </a:bodyPr>
          <a:lstStyle/>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＜森林整備・木材利用の促進＞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・森林経営計画等による適正な森林整備の推進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・「森林経営管理制度」に基づく市町村による森林管理の推進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・アドプト制度、森林ボランティアなど府民協働による森づくりを促進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・公共施設や民間商業施設等における木材利用を促進</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latin typeface="Meiryo UI" panose="020B0604030504040204" pitchFamily="50" charset="-128"/>
              <a:ea typeface="Meiryo UI" panose="020B0604030504040204" pitchFamily="50" charset="-128"/>
            </a:endParaRPr>
          </a:p>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＜都市緑化の推進＞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・建築物敷地等における緑化の促進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・「みどりの風促進区域」の取組み</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（道路や沿線民有地を一体的に緑化</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し「みどりの太い軸」を形成）</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solidFill>
                  <a:srgbClr val="0070C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都市公園の整備等によるみどりの</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ネットワーク化</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・森林環境税の活用による、駅前広場</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等での植樹など都市</a:t>
            </a:r>
            <a:r>
              <a:rPr lang="ja-JP" altLang="en-US" dirty="0" smtClean="0">
                <a:latin typeface="Meiryo UI" panose="020B0604030504040204" pitchFamily="50" charset="-128"/>
                <a:ea typeface="Meiryo UI" panose="020B0604030504040204" pitchFamily="50" charset="-128"/>
              </a:rPr>
              <a:t>緑化を活用した</a:t>
            </a:r>
            <a:endParaRPr lang="en-US" altLang="ja-JP" dirty="0" smtClean="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猛暑</a:t>
            </a:r>
            <a:r>
              <a:rPr lang="ja-JP" altLang="en-US" dirty="0">
                <a:latin typeface="Meiryo UI" panose="020B0604030504040204" pitchFamily="50" charset="-128"/>
                <a:ea typeface="Meiryo UI" panose="020B0604030504040204" pitchFamily="50" charset="-128"/>
              </a:rPr>
              <a:t>対策</a:t>
            </a:r>
            <a:r>
              <a:rPr lang="ja-JP" altLang="en-US" dirty="0" smtClean="0">
                <a:latin typeface="Meiryo UI" panose="020B0604030504040204" pitchFamily="50" charset="-128"/>
                <a:ea typeface="Meiryo UI" panose="020B0604030504040204" pitchFamily="50" charset="-128"/>
              </a:rPr>
              <a:t>の実施</a:t>
            </a:r>
            <a:endParaRPr lang="en-US" altLang="ja-JP" dirty="0">
              <a:latin typeface="Meiryo UI" panose="020B0604030504040204" pitchFamily="50" charset="-128"/>
              <a:ea typeface="Meiryo UI" panose="020B0604030504040204" pitchFamily="50" charset="-128"/>
            </a:endParaRPr>
          </a:p>
          <a:p>
            <a:pPr marL="176213" indent="-176213">
              <a:lnSpc>
                <a:spcPct val="50000"/>
              </a:lnSpc>
            </a:pPr>
            <a:endParaRPr lang="en-US" altLang="ja-JP" dirty="0">
              <a:latin typeface="Meiryo UI" panose="020B0604030504040204" pitchFamily="50" charset="-128"/>
              <a:ea typeface="Meiryo UI" panose="020B0604030504040204" pitchFamily="50" charset="-128"/>
            </a:endParaRPr>
          </a:p>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＜海洋生態系による</a:t>
            </a:r>
            <a:r>
              <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CO2</a:t>
            </a:r>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吸収＞</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・ブルーカーボンを生成する藻場の</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造成</a:t>
            </a:r>
            <a:endParaRPr lang="en-US" altLang="ja-JP"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755" y="440486"/>
            <a:ext cx="578028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⑥森林吸収・緑化等の推進</a:t>
            </a:r>
          </a:p>
        </p:txBody>
      </p:sp>
      <p:sp>
        <p:nvSpPr>
          <p:cNvPr id="10" name="テキスト ボックス 9"/>
          <p:cNvSpPr txBox="1"/>
          <p:nvPr/>
        </p:nvSpPr>
        <p:spPr>
          <a:xfrm>
            <a:off x="5508104" y="6048113"/>
            <a:ext cx="2352200" cy="307777"/>
          </a:xfrm>
          <a:prstGeom prst="rect">
            <a:avLst/>
          </a:prstGeom>
          <a:no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出典）大阪府ホームページ</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279" y="1109004"/>
            <a:ext cx="1707177" cy="1139130"/>
          </a:xfrm>
          <a:prstGeom prst="rect">
            <a:avLst/>
          </a:prstGeom>
        </p:spPr>
      </p:pic>
      <p:sp>
        <p:nvSpPr>
          <p:cNvPr id="13" name="テキスト ボックス 12"/>
          <p:cNvSpPr txBox="1"/>
          <p:nvPr/>
        </p:nvSpPr>
        <p:spPr>
          <a:xfrm>
            <a:off x="6817092" y="2268288"/>
            <a:ext cx="2086424" cy="502702"/>
          </a:xfrm>
          <a:prstGeom prst="rect">
            <a:avLst/>
          </a:prstGeom>
          <a:noFill/>
        </p:spPr>
        <p:txBody>
          <a:bodyPr wrap="square" rtlCol="0">
            <a:spAutoFit/>
          </a:bodyPr>
          <a:lstStyle/>
          <a:p>
            <a:pPr>
              <a:lnSpc>
                <a:spcPts val="1600"/>
              </a:lnSpc>
            </a:pPr>
            <a:r>
              <a:rPr lang="ja-JP" altLang="en-US" sz="1200" dirty="0">
                <a:latin typeface="Meiryo UI" panose="020B0604030504040204" pitchFamily="50" charset="-128"/>
                <a:ea typeface="Meiryo UI" panose="020B0604030504040204" pitchFamily="50" charset="-128"/>
              </a:rPr>
              <a:t>子育て施設における木材利用</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（高槻子ども未来館）</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912" y="2981446"/>
            <a:ext cx="4152381" cy="3066667"/>
          </a:xfrm>
          <a:prstGeom prst="rect">
            <a:avLst/>
          </a:prstGeom>
        </p:spPr>
      </p:pic>
    </p:spTree>
    <p:extLst>
      <p:ext uri="{BB962C8B-B14F-4D97-AF65-F5344CB8AC3E}">
        <p14:creationId xmlns:p14="http://schemas.microsoft.com/office/powerpoint/2010/main" val="110518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sp>
        <p:nvSpPr>
          <p:cNvPr id="11" name="テキスト ボックス 10"/>
          <p:cNvSpPr txBox="1"/>
          <p:nvPr/>
        </p:nvSpPr>
        <p:spPr>
          <a:xfrm>
            <a:off x="312822" y="908719"/>
            <a:ext cx="8566484" cy="5688633"/>
          </a:xfrm>
          <a:prstGeom prst="rect">
            <a:avLst/>
          </a:prstGeom>
          <a:noFill/>
          <a:ln w="38100">
            <a:solidFill>
              <a:schemeClr val="tx1"/>
            </a:solidFill>
            <a:prstDash val="solid"/>
          </a:ln>
        </p:spPr>
        <p:txBody>
          <a:bodyPr wrap="square" rtlCol="0">
            <a:noAutofit/>
          </a:bodyPr>
          <a:lstStyle/>
          <a:p>
            <a:pPr>
              <a:spcBef>
                <a:spcPts val="300"/>
              </a:spcBef>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51406" y="1053696"/>
            <a:ext cx="8613082" cy="3554819"/>
          </a:xfrm>
          <a:prstGeom prst="rect">
            <a:avLst/>
          </a:prstGeom>
          <a:noFill/>
        </p:spPr>
        <p:txBody>
          <a:bodyPr wrap="square" rtlCol="0">
            <a:spAutoFit/>
          </a:bodyPr>
          <a:lstStyle/>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＜暑さ対策の推進など適応の取組の推進＞</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・過去</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年間の気温の上昇量を比較すると、大阪は、地球温暖化に加えてヒートアイランド現象の影響により、世界全体や日本全体よりも早いスピードで気温が上昇しており、熱中症による救急搬送者数も多くなっている。</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rPr>
              <a:t>　・暑さ対策は、現行の適応７分野の</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健康や</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府民生活・都市生活などに関連するが、大阪府内では暑さへの「適応」は重要な課題であり、７分野とは別建てにして取組を推進</a:t>
            </a:r>
            <a:endParaRPr lang="en-US" altLang="ja-JP" dirty="0">
              <a:latin typeface="Meiryo UI" panose="020B0604030504040204" pitchFamily="50" charset="-128"/>
              <a:ea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・各種適応取組の着実な推進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lnSpc>
                <a:spcPct val="50000"/>
              </a:lnSpc>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＜災害等危機事象への対応力強化＞</a:t>
            </a:r>
            <a:endParaRPr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・度重なる災害等危機事象の教訓を踏まえ、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気候危機の認識にたち、インフラや建築物のレジ</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リエンス向上をはじめ、あらゆる主体において対応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dirty="0">
                <a:latin typeface="Meiryo UI" panose="020B0604030504040204" pitchFamily="50" charset="-128"/>
                <a:ea typeface="Meiryo UI" panose="020B0604030504040204" pitchFamily="50" charset="-128"/>
                <a:cs typeface="Meiryo UI" panose="020B0604030504040204" pitchFamily="50" charset="-128"/>
              </a:rPr>
              <a:t>　力を強化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12822" y="435179"/>
            <a:ext cx="578028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⑦気候変動適応の推進等</a:t>
            </a:r>
          </a:p>
        </p:txBody>
      </p:sp>
      <p:sp>
        <p:nvSpPr>
          <p:cNvPr id="16" name="テキスト ボックス 15"/>
          <p:cNvSpPr txBox="1"/>
          <p:nvPr/>
        </p:nvSpPr>
        <p:spPr>
          <a:xfrm>
            <a:off x="4939381" y="2855562"/>
            <a:ext cx="3953099" cy="348813"/>
          </a:xfrm>
          <a:prstGeom prst="rect">
            <a:avLst/>
          </a:prstGeom>
          <a:noFill/>
        </p:spPr>
        <p:txBody>
          <a:bodyPr wrap="square" rtlCol="0">
            <a:spAutoFit/>
          </a:bodyPr>
          <a:lstStyle/>
          <a:p>
            <a:pPr marL="1588" indent="-1588">
              <a:lnSpc>
                <a:spcPts val="2000"/>
              </a:lnSpc>
              <a:tabLst>
                <a:tab pos="360363" algn="l"/>
              </a:tabLst>
            </a:pPr>
            <a:r>
              <a:rPr lang="ja-JP" altLang="en-US" b="1" dirty="0">
                <a:latin typeface="Meiryo UI" panose="020B0604030504040204" pitchFamily="50" charset="-128"/>
                <a:ea typeface="Meiryo UI" panose="020B0604030504040204" pitchFamily="50" charset="-128"/>
              </a:rPr>
              <a:t>（参考）今後の適応の取組について</a:t>
            </a:r>
            <a:endParaRPr lang="ja-JP" altLang="en-US" dirty="0">
              <a:latin typeface="Meiryo UI" panose="020B0604030504040204" pitchFamily="50" charset="-128"/>
              <a:ea typeface="Meiryo UI" panose="020B0604030504040204" pitchFamily="50" charset="-128"/>
            </a:endParaRPr>
          </a:p>
        </p:txBody>
      </p:sp>
      <p:sp>
        <p:nvSpPr>
          <p:cNvPr id="19" name="正方形/長方形 18"/>
          <p:cNvSpPr/>
          <p:nvPr/>
        </p:nvSpPr>
        <p:spPr>
          <a:xfrm>
            <a:off x="5148064" y="3272690"/>
            <a:ext cx="3528392" cy="3173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1588" lvl="0" indent="-1588" algn="ctr">
              <a:lnSpc>
                <a:spcPts val="2000"/>
              </a:lnSpc>
              <a:tabLst>
                <a:tab pos="360363" algn="l"/>
              </a:tabLst>
            </a:pPr>
            <a:r>
              <a:rPr lang="ja-JP" altLang="en-US" b="1" dirty="0">
                <a:solidFill>
                  <a:prstClr val="black"/>
                </a:solidFill>
                <a:latin typeface="Meiryo UI" panose="020B0604030504040204" pitchFamily="50" charset="-128"/>
                <a:ea typeface="Meiryo UI" panose="020B0604030504040204" pitchFamily="50" charset="-128"/>
              </a:rPr>
              <a:t>＜今後の方向性＞</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588" algn="ctr">
              <a:lnSpc>
                <a:spcPts val="800"/>
              </a:lnSpc>
              <a:tabLst>
                <a:tab pos="360363" algn="l"/>
              </a:tabLst>
            </a:pPr>
            <a:endParaRPr lang="en-US" altLang="ja-JP" dirty="0">
              <a:solidFill>
                <a:prstClr val="black"/>
              </a:solidFill>
              <a:latin typeface="Meiryo UI" panose="020B0604030504040204" pitchFamily="50" charset="-128"/>
              <a:ea typeface="Meiryo UI" panose="020B0604030504040204" pitchFamily="50" charset="-128"/>
            </a:endParaRPr>
          </a:p>
          <a:p>
            <a:pPr marL="1588" lvl="0" indent="-1588" algn="ctr">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暑さ対策</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588" algn="ctr">
              <a:lnSpc>
                <a:spcPts val="2000"/>
              </a:lnSpc>
              <a:tabLst>
                <a:tab pos="360363" algn="l"/>
              </a:tabLst>
            </a:pPr>
            <a:r>
              <a:rPr lang="ja-JP" altLang="en-US" b="1" dirty="0">
                <a:solidFill>
                  <a:prstClr val="black"/>
                </a:solidFill>
                <a:latin typeface="Meiryo UI" panose="020B0604030504040204" pitchFamily="50" charset="-128"/>
                <a:ea typeface="Meiryo UI" panose="020B0604030504040204" pitchFamily="50" charset="-128"/>
              </a:rPr>
              <a:t>＋</a:t>
            </a:r>
            <a:endParaRPr lang="en-US" altLang="ja-JP" b="1"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sp>
        <p:nvSpPr>
          <p:cNvPr id="3" name="テキスト ボックス 2"/>
          <p:cNvSpPr txBox="1"/>
          <p:nvPr/>
        </p:nvSpPr>
        <p:spPr>
          <a:xfrm>
            <a:off x="5032849" y="4221088"/>
            <a:ext cx="3572158" cy="2144177"/>
          </a:xfrm>
          <a:prstGeom prst="rect">
            <a:avLst/>
          </a:prstGeom>
          <a:noFill/>
        </p:spPr>
        <p:txBody>
          <a:bodyPr wrap="square" rtlCol="0">
            <a:spAutoFit/>
          </a:bodyPr>
          <a:lstStyle/>
          <a:p>
            <a:pPr marL="1588" lvl="0" indent="174625" algn="ctr">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現行７分野</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（１）農業、森林・林業、水産業</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zh-TW" altLang="en-US" dirty="0">
                <a:solidFill>
                  <a:prstClr val="black"/>
                </a:solidFill>
                <a:latin typeface="Meiryo UI" panose="020B0604030504040204" pitchFamily="50" charset="-128"/>
                <a:ea typeface="Meiryo UI" panose="020B0604030504040204" pitchFamily="50" charset="-128"/>
              </a:rPr>
              <a:t>（２）水環境</a:t>
            </a:r>
            <a:endParaRPr lang="en-US" altLang="zh-TW"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zh-TW" altLang="en-US" dirty="0">
                <a:solidFill>
                  <a:prstClr val="black"/>
                </a:solidFill>
                <a:latin typeface="Meiryo UI" panose="020B0604030504040204" pitchFamily="50" charset="-128"/>
                <a:ea typeface="Meiryo UI" panose="020B0604030504040204" pitchFamily="50" charset="-128"/>
              </a:rPr>
              <a:t>（３）自然生態系</a:t>
            </a:r>
            <a:endParaRPr lang="en-US" altLang="zh-TW"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（４）自然災害・沿岸域　　　</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（５）健康</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（６）産業・経済活動</a:t>
            </a:r>
            <a:endParaRPr lang="en-US" altLang="ja-JP" dirty="0">
              <a:solidFill>
                <a:prstClr val="black"/>
              </a:solidFill>
              <a:latin typeface="Meiryo UI" panose="020B0604030504040204" pitchFamily="50" charset="-128"/>
              <a:ea typeface="Meiryo UI" panose="020B0604030504040204" pitchFamily="50" charset="-128"/>
            </a:endParaRPr>
          </a:p>
          <a:p>
            <a:pPr marL="1588" lvl="0" indent="174625">
              <a:lnSpc>
                <a:spcPts val="2000"/>
              </a:lnSpc>
              <a:tabLst>
                <a:tab pos="360363" algn="l"/>
              </a:tabLst>
            </a:pPr>
            <a:r>
              <a:rPr lang="ja-JP" altLang="en-US" dirty="0">
                <a:solidFill>
                  <a:prstClr val="black"/>
                </a:solidFill>
                <a:latin typeface="Meiryo UI" panose="020B0604030504040204" pitchFamily="50" charset="-128"/>
                <a:ea typeface="Meiryo UI" panose="020B0604030504040204" pitchFamily="50" charset="-128"/>
              </a:rPr>
              <a:t>（７）府民生活・都市生活</a:t>
            </a:r>
          </a:p>
        </p:txBody>
      </p:sp>
      <p:pic>
        <p:nvPicPr>
          <p:cNvPr id="7" name="図 6"/>
          <p:cNvPicPr>
            <a:picLocks noChangeAspect="1"/>
          </p:cNvPicPr>
          <p:nvPr/>
        </p:nvPicPr>
        <p:blipFill>
          <a:blip r:embed="rId3"/>
          <a:stretch>
            <a:fillRect/>
          </a:stretch>
        </p:blipFill>
        <p:spPr>
          <a:xfrm>
            <a:off x="697916" y="4725144"/>
            <a:ext cx="1929868" cy="1080120"/>
          </a:xfrm>
          <a:prstGeom prst="rect">
            <a:avLst/>
          </a:prstGeom>
        </p:spPr>
      </p:pic>
      <p:sp>
        <p:nvSpPr>
          <p:cNvPr id="21" name="テキスト ボックス 20"/>
          <p:cNvSpPr txBox="1"/>
          <p:nvPr/>
        </p:nvSpPr>
        <p:spPr>
          <a:xfrm>
            <a:off x="251520" y="5805264"/>
            <a:ext cx="2731544" cy="738664"/>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年台風第</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号発生時</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の安治川水門の様子</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（出典）大阪府ホームページ</a:t>
            </a:r>
            <a:endParaRPr lang="en-US" altLang="ja-JP"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555776" y="5805264"/>
            <a:ext cx="2731544" cy="738664"/>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水害等の災害に配慮した</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レジリエンス強化型</a:t>
            </a:r>
            <a:r>
              <a:rPr lang="en-US" altLang="ja-JP" sz="1400" dirty="0">
                <a:latin typeface="Meiryo UI" panose="020B0604030504040204" pitchFamily="50" charset="-128"/>
                <a:ea typeface="Meiryo UI" panose="020B0604030504040204" pitchFamily="50" charset="-128"/>
              </a:rPr>
              <a:t>ZEB</a:t>
            </a:r>
          </a:p>
          <a:p>
            <a:pPr algn="ctr"/>
            <a:r>
              <a:rPr lang="ja-JP" altLang="en-US" sz="1400" dirty="0">
                <a:latin typeface="Meiryo UI" panose="020B0604030504040204" pitchFamily="50" charset="-128"/>
                <a:ea typeface="Meiryo UI" panose="020B0604030504040204" pitchFamily="50" charset="-128"/>
              </a:rPr>
              <a:t>（出典）環境省ホームページ</a:t>
            </a: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404" y="4421609"/>
            <a:ext cx="1731380" cy="1383655"/>
          </a:xfrm>
          <a:prstGeom prst="rect">
            <a:avLst/>
          </a:prstGeom>
        </p:spPr>
      </p:pic>
    </p:spTree>
    <p:extLst>
      <p:ext uri="{BB962C8B-B14F-4D97-AF65-F5344CB8AC3E}">
        <p14:creationId xmlns:p14="http://schemas.microsoft.com/office/powerpoint/2010/main" val="344121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16</a:t>
            </a:fld>
            <a:endParaRPr kumimoji="1" lang="ja-JP" altLang="en-US" dirty="0"/>
          </a:p>
        </p:txBody>
      </p:sp>
      <p:sp>
        <p:nvSpPr>
          <p:cNvPr id="5" name="テキスト ボックス 4"/>
          <p:cNvSpPr txBox="1"/>
          <p:nvPr/>
        </p:nvSpPr>
        <p:spPr>
          <a:xfrm>
            <a:off x="-5279" y="-2964"/>
            <a:ext cx="8568952" cy="400110"/>
          </a:xfrm>
          <a:prstGeom prst="rect">
            <a:avLst/>
          </a:prstGeom>
          <a:noFill/>
        </p:spPr>
        <p:txBody>
          <a:bodyPr wrap="square" rtlCol="0">
            <a:spAutoFit/>
          </a:bodyPr>
          <a:lstStyle/>
          <a:p>
            <a:pPr>
              <a:spcBef>
                <a:spcPts val="200"/>
              </a:spcBef>
            </a:pP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）目標設定及び対策の推進体制</a:t>
            </a:r>
          </a:p>
        </p:txBody>
      </p:sp>
      <p:sp>
        <p:nvSpPr>
          <p:cNvPr id="16" name="角丸四角形 15"/>
          <p:cNvSpPr/>
          <p:nvPr/>
        </p:nvSpPr>
        <p:spPr bwMode="auto">
          <a:xfrm>
            <a:off x="309443" y="908720"/>
            <a:ext cx="8672250" cy="5400600"/>
          </a:xfrm>
          <a:prstGeom prst="roundRect">
            <a:avLst>
              <a:gd name="adj" fmla="val 2038"/>
            </a:avLst>
          </a:prstGeom>
          <a:noFill/>
          <a:ln w="12700">
            <a:solidFill>
              <a:schemeClr val="tx2">
                <a:lumMod val="7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88307" y="1043444"/>
            <a:ext cx="3771783" cy="36933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■現行計画の削減目標の考え方</a:t>
            </a:r>
          </a:p>
        </p:txBody>
      </p:sp>
      <p:sp>
        <p:nvSpPr>
          <p:cNvPr id="15" name="テキスト ボックス 14"/>
          <p:cNvSpPr txBox="1"/>
          <p:nvPr/>
        </p:nvSpPr>
        <p:spPr>
          <a:xfrm>
            <a:off x="459343" y="1644941"/>
            <a:ext cx="8522350" cy="4252446"/>
          </a:xfrm>
          <a:prstGeom prst="rect">
            <a:avLst/>
          </a:prstGeom>
          <a:noFill/>
        </p:spPr>
        <p:txBody>
          <a:bodyPr wrap="square" rtlCol="0">
            <a:spAutoFit/>
          </a:bodyPr>
          <a:lstStyle/>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〇国の目標や、府の現行計画の目標との整合性も踏まえ、国による施策及び府独自の施策による削減量を積み上げるフォアキャスティング手法により目標値を設定</a:t>
            </a:r>
            <a:endParaRPr lang="en-US" altLang="ja-JP"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〇基準年度については、国と整合させ</a:t>
            </a:r>
            <a:r>
              <a:rPr lang="en-US" altLang="ja-JP" dirty="0">
                <a:latin typeface="Meiryo UI" panose="020B0604030504040204" pitchFamily="50" charset="-128"/>
                <a:ea typeface="Meiryo UI" panose="020B0604030504040204" pitchFamily="50" charset="-128"/>
              </a:rPr>
              <a:t>2005</a:t>
            </a:r>
            <a:r>
              <a:rPr lang="ja-JP" altLang="en-US" dirty="0">
                <a:latin typeface="Meiryo UI" panose="020B0604030504040204" pitchFamily="50" charset="-128"/>
                <a:ea typeface="Meiryo UI" panose="020B0604030504040204" pitchFamily="50" charset="-128"/>
              </a:rPr>
              <a:t>年度と設定</a:t>
            </a:r>
            <a:endParaRPr lang="en-US" altLang="ja-JP"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〇電力の排出係数の見通しが明らかでないことや、各主体が行った対策の削減効果を明確にし、対策の進行管理を行うために、電気の排出係数を固定し算出した目標値を設定</a:t>
            </a:r>
            <a:endParaRPr lang="en-US" altLang="ja-JP"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〇部門ごとの対策の取組状況を把握するために、主な部門等について対策指標を設定</a:t>
            </a:r>
            <a:endParaRPr lang="en-US" altLang="ja-JP"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7454" y="411169"/>
            <a:ext cx="4104457" cy="400110"/>
          </a:xfrm>
          <a:prstGeom prst="rect">
            <a:avLst/>
          </a:prstGeom>
          <a:noFill/>
        </p:spPr>
        <p:txBody>
          <a:bodyPr wrap="square" rtlCol="0">
            <a:spAutoFit/>
          </a:bodyPr>
          <a:lstStyle/>
          <a:p>
            <a:pPr>
              <a:spcBef>
                <a:spcPts val="200"/>
              </a:spcBef>
            </a:pPr>
            <a:r>
              <a:rPr lang="ja-JP" altLang="en-US" sz="2000" b="1" dirty="0">
                <a:latin typeface="Meiryo UI" panose="020B0604030504040204" pitchFamily="50" charset="-128"/>
                <a:ea typeface="Meiryo UI" panose="020B0604030504040204" pitchFamily="50" charset="-128"/>
              </a:rPr>
              <a:t>計画の削減目標</a:t>
            </a:r>
          </a:p>
        </p:txBody>
      </p:sp>
      <p:sp>
        <p:nvSpPr>
          <p:cNvPr id="2" name="テキスト ボックス 1">
            <a:extLst>
              <a:ext uri="{FF2B5EF4-FFF2-40B4-BE49-F238E27FC236}">
                <a16:creationId xmlns:a16="http://schemas.microsoft.com/office/drawing/2014/main" id="{AB6FC76D-4223-C64E-AE40-FCEF10A6DBA0}"/>
              </a:ext>
            </a:extLst>
          </p:cNvPr>
          <p:cNvSpPr txBox="1"/>
          <p:nvPr/>
        </p:nvSpPr>
        <p:spPr>
          <a:xfrm>
            <a:off x="825575" y="3655502"/>
            <a:ext cx="5474618" cy="2487861"/>
          </a:xfrm>
          <a:prstGeom prst="rect">
            <a:avLst/>
          </a:prstGeom>
          <a:noFill/>
        </p:spPr>
        <p:txBody>
          <a:bodyPr wrap="square" rtlCol="0">
            <a:spAutoFit/>
          </a:bodyPr>
          <a:lstStyle/>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（参考）対策指標</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家庭：一人当たりのエネルギー消費量</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業務：床面積あたりのエネルギー消費量</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産業：条例対象事業者の温室効果ガス排出量削減率</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運輸：保有台数に占めるエコカーの割合</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廃棄物：一般廃棄物の廃プラスチックの焼却量</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再エネ：太陽光発電導入量</a:t>
            </a:r>
            <a:endParaRPr lang="en-US" altLang="ja-JP" sz="1600" dirty="0">
              <a:latin typeface="Meiryo UI" panose="020B0604030504040204" pitchFamily="50" charset="-128"/>
              <a:ea typeface="Meiryo UI" panose="020B0604030504040204" pitchFamily="50" charset="-128"/>
            </a:endParaRPr>
          </a:p>
          <a:p>
            <a:pPr marL="179388" indent="-179388">
              <a:spcBef>
                <a:spcPts val="200"/>
              </a:spcBef>
              <a:tabLst>
                <a:tab pos="360363" algn="l"/>
              </a:tabLst>
            </a:pPr>
            <a:r>
              <a:rPr lang="ja-JP" altLang="en-US" sz="1600" dirty="0">
                <a:latin typeface="Meiryo UI" panose="020B0604030504040204" pitchFamily="50" charset="-128"/>
                <a:ea typeface="Meiryo UI" panose="020B0604030504040204" pitchFamily="50" charset="-128"/>
              </a:rPr>
              <a:t>　　森林吸収：森林経営計画累計面積</a:t>
            </a:r>
            <a:endParaRPr lang="en-US" altLang="ja-JP" sz="1600" dirty="0">
              <a:latin typeface="Meiryo UI" panose="020B0604030504040204" pitchFamily="50" charset="-128"/>
              <a:ea typeface="Meiryo UI" panose="020B0604030504040204" pitchFamily="50" charset="-128"/>
            </a:endParaRPr>
          </a:p>
          <a:p>
            <a:pPr algn="l"/>
            <a:endParaRPr lang="ja-JP" altLang="en-US" sz="1600" dirty="0"/>
          </a:p>
        </p:txBody>
      </p:sp>
      <p:sp>
        <p:nvSpPr>
          <p:cNvPr id="3" name="大かっこ 2"/>
          <p:cNvSpPr/>
          <p:nvPr/>
        </p:nvSpPr>
        <p:spPr>
          <a:xfrm>
            <a:off x="683568" y="3609020"/>
            <a:ext cx="5760640" cy="2385808"/>
          </a:xfrm>
          <a:prstGeom prst="bracketPair">
            <a:avLst>
              <a:gd name="adj" fmla="val 90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0389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B2DA8CB-4C29-9A4C-B89B-8CFBF330BE4E}"/>
              </a:ext>
            </a:extLst>
          </p:cNvPr>
          <p:cNvSpPr txBox="1"/>
          <p:nvPr/>
        </p:nvSpPr>
        <p:spPr>
          <a:xfrm>
            <a:off x="209281" y="878062"/>
            <a:ext cx="8734375" cy="5568769"/>
          </a:xfrm>
          <a:prstGeom prst="rect">
            <a:avLst/>
          </a:prstGeom>
          <a:noFill/>
          <a:ln w="38100">
            <a:solidFill>
              <a:schemeClr val="tx1"/>
            </a:solidFill>
            <a:prstDash val="solid"/>
          </a:ln>
        </p:spPr>
        <p:txBody>
          <a:bodyPr wrap="square" rtlCol="0">
            <a:noAutofit/>
          </a:bodyPr>
          <a:lstStyle/>
          <a:p>
            <a:pPr>
              <a:spcBef>
                <a:spcPts val="600"/>
              </a:spcBef>
            </a:pPr>
            <a:endParaRPr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13912" y="940023"/>
            <a:ext cx="8686966" cy="5501506"/>
          </a:xfrm>
          <a:prstGeom prst="rect">
            <a:avLst/>
          </a:prstGeom>
          <a:noFill/>
        </p:spPr>
        <p:txBody>
          <a:bodyPr wrap="square" rtlCol="0">
            <a:spAutoFit/>
          </a:bodyPr>
          <a:lstStyle/>
          <a:p>
            <a:pPr marL="179388" indent="-179388">
              <a:spcBef>
                <a:spcPts val="300"/>
              </a:spcBef>
              <a:tabLst>
                <a:tab pos="360363"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■次期計画の削減目標の考え方（事務局案）</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〇「</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年二酸化炭素排出量実質ゼロ」を見据えつつ、具体的な取組みについては、</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年に向けて、国による施策及び府独自の施策による削減量を積み上げるフォアキャスティング手法により目標値を設定</a:t>
            </a: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〇基準年度については、国と整合させ</a:t>
            </a:r>
            <a:r>
              <a:rPr lang="en-US" altLang="ja-JP" dirty="0">
                <a:latin typeface="Meiryo UI" panose="020B0604030504040204" pitchFamily="50" charset="-128"/>
                <a:ea typeface="Meiryo UI" panose="020B0604030504040204" pitchFamily="50" charset="-128"/>
              </a:rPr>
              <a:t>2013</a:t>
            </a:r>
            <a:r>
              <a:rPr lang="ja-JP" altLang="en-US" dirty="0">
                <a:latin typeface="Meiryo UI" panose="020B0604030504040204" pitchFamily="50" charset="-128"/>
                <a:ea typeface="Meiryo UI" panose="020B0604030504040204" pitchFamily="50" charset="-128"/>
              </a:rPr>
              <a:t>年度に設定</a:t>
            </a:r>
            <a:endParaRPr lang="en-US" altLang="ja-JP" dirty="0">
              <a:latin typeface="Meiryo UI" panose="020B0604030504040204" pitchFamily="50" charset="-128"/>
              <a:ea typeface="Meiryo UI" panose="020B0604030504040204" pitchFamily="50" charset="-128"/>
            </a:endParaRP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〇国の削減目標である基準年度比</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％を超える削減目標を設定</a:t>
            </a:r>
            <a:endParaRPr lang="en-US" altLang="ja-JP" dirty="0">
              <a:latin typeface="Meiryo UI" panose="020B0604030504040204" pitchFamily="50" charset="-128"/>
              <a:ea typeface="Meiryo UI" panose="020B0604030504040204" pitchFamily="50" charset="-128"/>
            </a:endParaRP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〇</a:t>
            </a:r>
            <a:r>
              <a:rPr lang="en-US" altLang="ja-JP" dirty="0">
                <a:latin typeface="Meiryo UI" panose="020B0604030504040204" pitchFamily="50" charset="-128"/>
                <a:ea typeface="Meiryo UI" panose="020B0604030504040204" pitchFamily="50" charset="-128"/>
              </a:rPr>
              <a:t>2016</a:t>
            </a:r>
            <a:r>
              <a:rPr lang="ja-JP" altLang="en-US" dirty="0">
                <a:latin typeface="Meiryo UI" panose="020B0604030504040204" pitchFamily="50" charset="-128"/>
                <a:ea typeface="Meiryo UI" panose="020B0604030504040204" pitchFamily="50" charset="-128"/>
              </a:rPr>
              <a:t>年度に電力</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全面</a:t>
            </a:r>
            <a:r>
              <a:rPr lang="ja-JP" altLang="en-US" dirty="0" smtClean="0">
                <a:latin typeface="Meiryo UI" panose="020B0604030504040204" pitchFamily="50" charset="-128"/>
                <a:ea typeface="Meiryo UI" panose="020B0604030504040204" pitchFamily="50" charset="-128"/>
              </a:rPr>
              <a:t>自由化</a:t>
            </a:r>
            <a:r>
              <a:rPr lang="ja-JP" altLang="en-US" dirty="0">
                <a:latin typeface="Meiryo UI" panose="020B0604030504040204" pitchFamily="50" charset="-128"/>
                <a:ea typeface="Meiryo UI" panose="020B0604030504040204" pitchFamily="50" charset="-128"/>
              </a:rPr>
              <a:t>が行われ、再生可能エネルギーの設置や排出係数の小さい電力の選択を促進することが重要で</a:t>
            </a:r>
            <a:r>
              <a:rPr lang="ja-JP" altLang="en-US" dirty="0" smtClean="0">
                <a:latin typeface="Meiryo UI" panose="020B0604030504040204" pitchFamily="50" charset="-128"/>
                <a:ea typeface="Meiryo UI" panose="020B0604030504040204" pitchFamily="50" charset="-128"/>
              </a:rPr>
              <a:t>ある</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これら</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効果及びクレジット制度の活用による削減相当量等を</a:t>
            </a:r>
            <a:r>
              <a:rPr lang="ja-JP" altLang="en-US" dirty="0">
                <a:latin typeface="Meiryo UI" panose="020B0604030504040204" pitchFamily="50" charset="-128"/>
                <a:ea typeface="Meiryo UI" panose="020B0604030504040204" pitchFamily="50" charset="-128"/>
              </a:rPr>
              <a:t>反映できるよう</a:t>
            </a:r>
            <a:r>
              <a:rPr lang="ja-JP" altLang="en-US" dirty="0" smtClean="0">
                <a:latin typeface="Meiryo UI" panose="020B0604030504040204" pitchFamily="50" charset="-128"/>
                <a:ea typeface="Meiryo UI" panose="020B0604030504040204" pitchFamily="50" charset="-128"/>
              </a:rPr>
              <a:t>、変動</a:t>
            </a:r>
            <a:r>
              <a:rPr lang="ja-JP" altLang="en-US" dirty="0">
                <a:latin typeface="Meiryo UI" panose="020B0604030504040204" pitchFamily="50" charset="-128"/>
                <a:ea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rPr>
              <a:t>見込んだ調整後</a:t>
            </a:r>
            <a:r>
              <a:rPr lang="ja-JP" altLang="en-US" dirty="0">
                <a:latin typeface="Meiryo UI" panose="020B0604030504040204" pitchFamily="50" charset="-128"/>
                <a:ea typeface="Meiryo UI" panose="020B0604030504040204" pitchFamily="50" charset="-128"/>
              </a:rPr>
              <a:t>排出</a:t>
            </a:r>
            <a:r>
              <a:rPr lang="ja-JP" altLang="en-US" dirty="0" smtClean="0">
                <a:latin typeface="Meiryo UI" panose="020B0604030504040204" pitchFamily="50" charset="-128"/>
                <a:ea typeface="Meiryo UI" panose="020B0604030504040204" pitchFamily="50" charset="-128"/>
              </a:rPr>
              <a:t>係数を用いて温室</a:t>
            </a:r>
            <a:r>
              <a:rPr lang="ja-JP" altLang="en-US" dirty="0">
                <a:latin typeface="Meiryo UI" panose="020B0604030504040204" pitchFamily="50" charset="-128"/>
                <a:ea typeface="Meiryo UI" panose="020B0604030504040204" pitchFamily="50" charset="-128"/>
              </a:rPr>
              <a:t>効果ガス排出量の削減目標を設定</a:t>
            </a:r>
            <a:r>
              <a:rPr lang="ja-JP" altLang="en-US" sz="1600" dirty="0">
                <a:latin typeface="Meiryo UI" panose="020B0604030504040204" pitchFamily="50" charset="-128"/>
                <a:ea typeface="Meiryo UI" panose="020B0604030504040204" pitchFamily="50" charset="-128"/>
              </a:rPr>
              <a:t>（部門別に進捗把握）</a:t>
            </a:r>
            <a:endParaRPr lang="en-US" altLang="ja-JP" sz="1600"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dirty="0">
                <a:latin typeface="Meiryo UI" panose="020B0604030504040204" pitchFamily="50" charset="-128"/>
                <a:ea typeface="Meiryo UI" panose="020B0604030504040204" pitchFamily="50" charset="-128"/>
              </a:rPr>
              <a:t>〇削減目標に大きな影響を与えるものを管理指標として設定</a:t>
            </a:r>
            <a:endParaRPr lang="en-US" altLang="ja-JP"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sz="1400" dirty="0">
                <a:latin typeface="Meiryo UI" panose="020B0604030504040204" pitchFamily="50" charset="-128"/>
                <a:ea typeface="Meiryo UI" panose="020B0604030504040204" pitchFamily="50" charset="-128"/>
              </a:rPr>
              <a:t>（例：エネルギー使用量（省エネ対策の指標）、電力排出係数（</a:t>
            </a:r>
            <a:r>
              <a:rPr lang="en-US" altLang="ja-JP" sz="1400" dirty="0">
                <a:latin typeface="Meiryo UI" panose="020B0604030504040204" pitchFamily="50" charset="-128"/>
                <a:ea typeface="Meiryo UI" panose="020B0604030504040204" pitchFamily="50" charset="-128"/>
              </a:rPr>
              <a:t>CO2</a:t>
            </a:r>
            <a:r>
              <a:rPr lang="ja-JP" altLang="en-US" sz="1400" dirty="0">
                <a:latin typeface="Meiryo UI" panose="020B0604030504040204" pitchFamily="50" charset="-128"/>
                <a:ea typeface="Meiryo UI" panose="020B0604030504040204" pitchFamily="50" charset="-128"/>
              </a:rPr>
              <a:t>排出の小さい電力の使用状況の指標））</a:t>
            </a:r>
            <a:endParaRPr lang="en-US" altLang="ja-JP" sz="1400"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dirty="0">
                <a:latin typeface="Meiryo UI" panose="020B0604030504040204" pitchFamily="50" charset="-128"/>
                <a:ea typeface="Meiryo UI" panose="020B0604030504040204" pitchFamily="50" charset="-128"/>
              </a:rPr>
              <a:t>〇取組実績の進捗状況を把握するため、府域の</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排出量と密接な</a:t>
            </a:r>
            <a:endParaRPr lang="en-US" altLang="ja-JP"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dirty="0">
                <a:latin typeface="Meiryo UI" panose="020B0604030504040204" pitchFamily="50" charset="-128"/>
                <a:ea typeface="Meiryo UI" panose="020B0604030504040204" pitchFamily="50" charset="-128"/>
              </a:rPr>
              <a:t>　取組指標を設定</a:t>
            </a:r>
            <a:endParaRPr lang="en-US" altLang="ja-JP"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sz="1400" dirty="0">
                <a:latin typeface="Meiryo UI" panose="020B0604030504040204" pitchFamily="50" charset="-128"/>
                <a:ea typeface="Meiryo UI" panose="020B0604030504040204" pitchFamily="50" charset="-128"/>
              </a:rPr>
              <a:t>（例：太陽光発電導入実績、建築物の再エネ導入検討率、</a:t>
            </a:r>
            <a:r>
              <a:rPr lang="en-US" altLang="ja-JP" sz="1400" dirty="0">
                <a:latin typeface="Meiryo UI" panose="020B0604030504040204" pitchFamily="50" charset="-128"/>
                <a:ea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rPr>
              <a:t>建築件数、</a:t>
            </a:r>
            <a:endParaRPr lang="en-US" altLang="ja-JP" sz="1400"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ZEV</a:t>
            </a:r>
            <a:r>
              <a:rPr lang="ja-JP" altLang="en-US" sz="1400" dirty="0">
                <a:latin typeface="Meiryo UI" panose="020B0604030504040204" pitchFamily="50" charset="-128"/>
                <a:ea typeface="Meiryo UI" panose="020B0604030504040204" pitchFamily="50" charset="-128"/>
              </a:rPr>
              <a:t>普及台数、トラック走行量、プラリサイクル率、食品ロス削減率、</a:t>
            </a:r>
            <a:endParaRPr lang="en-US" altLang="ja-JP" sz="1400" dirty="0">
              <a:latin typeface="Meiryo UI" panose="020B0604030504040204" pitchFamily="50" charset="-128"/>
              <a:ea typeface="Meiryo UI" panose="020B0604030504040204" pitchFamily="50" charset="-128"/>
            </a:endParaRPr>
          </a:p>
          <a:p>
            <a:pPr marL="352800" indent="-179388">
              <a:spcBef>
                <a:spcPts val="300"/>
              </a:spcBef>
              <a:tabLst>
                <a:tab pos="360363" algn="l"/>
              </a:tabLst>
            </a:pPr>
            <a:r>
              <a:rPr lang="ja-JP" altLang="en-US" sz="1400" dirty="0">
                <a:latin typeface="Meiryo UI" panose="020B0604030504040204" pitchFamily="50" charset="-128"/>
                <a:ea typeface="Meiryo UI" panose="020B0604030504040204" pitchFamily="50" charset="-128"/>
              </a:rPr>
              <a:t>　　　　森林経営面積　　など）</a:t>
            </a:r>
            <a:endParaRPr lang="en-US" altLang="ja-JP" sz="1400" dirty="0">
              <a:latin typeface="Meiryo UI" panose="020B0604030504040204" pitchFamily="50" charset="-128"/>
              <a:ea typeface="Meiryo UI" panose="020B0604030504040204" pitchFamily="50" charset="-128"/>
            </a:endParaRP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〇</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年の万博開催による社会情勢の変化や取組の</a:t>
            </a:r>
            <a:endParaRPr lang="en-US" altLang="ja-JP" dirty="0">
              <a:latin typeface="Meiryo UI" panose="020B0604030504040204" pitchFamily="50" charset="-128"/>
              <a:ea typeface="Meiryo UI" panose="020B0604030504040204" pitchFamily="50" charset="-128"/>
            </a:endParaRPr>
          </a:p>
          <a:p>
            <a:pPr marL="352425" indent="-179388">
              <a:spcBef>
                <a:spcPts val="200"/>
              </a:spcBef>
              <a:tabLst>
                <a:tab pos="273050" algn="l"/>
              </a:tabLst>
            </a:pPr>
            <a:r>
              <a:rPr lang="ja-JP" altLang="en-US" dirty="0">
                <a:latin typeface="Meiryo UI" panose="020B0604030504040204" pitchFamily="50" charset="-128"/>
                <a:ea typeface="Meiryo UI" panose="020B0604030504040204" pitchFamily="50" charset="-128"/>
              </a:rPr>
              <a:t>　進捗状況を踏まえ、必要に応じて適宜見直しを行う。</a:t>
            </a: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17</a:t>
            </a:fld>
            <a:endParaRPr kumimoji="1" lang="ja-JP" altLang="en-US" dirty="0"/>
          </a:p>
        </p:txBody>
      </p:sp>
      <p:sp>
        <p:nvSpPr>
          <p:cNvPr id="5" name="テキスト ボックス 4"/>
          <p:cNvSpPr txBox="1"/>
          <p:nvPr/>
        </p:nvSpPr>
        <p:spPr>
          <a:xfrm>
            <a:off x="-5279" y="-2964"/>
            <a:ext cx="8568952" cy="400110"/>
          </a:xfrm>
          <a:prstGeom prst="rect">
            <a:avLst/>
          </a:prstGeom>
          <a:noFill/>
        </p:spPr>
        <p:txBody>
          <a:bodyPr wrap="square" rtlCol="0">
            <a:spAutoFit/>
          </a:bodyPr>
          <a:lstStyle/>
          <a:p>
            <a:pPr>
              <a:spcBef>
                <a:spcPts val="200"/>
              </a:spcBef>
            </a:pP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）目標設定及び対策の推進体制</a:t>
            </a:r>
          </a:p>
        </p:txBody>
      </p:sp>
      <p:sp>
        <p:nvSpPr>
          <p:cNvPr id="19" name="テキスト ボックス 18"/>
          <p:cNvSpPr txBox="1"/>
          <p:nvPr/>
        </p:nvSpPr>
        <p:spPr>
          <a:xfrm>
            <a:off x="197454" y="411169"/>
            <a:ext cx="4104457" cy="400110"/>
          </a:xfrm>
          <a:prstGeom prst="rect">
            <a:avLst/>
          </a:prstGeom>
          <a:noFill/>
        </p:spPr>
        <p:txBody>
          <a:bodyPr wrap="square" rtlCol="0">
            <a:spAutoFit/>
          </a:bodyPr>
          <a:lstStyle/>
          <a:p>
            <a:pPr>
              <a:spcBef>
                <a:spcPts val="200"/>
              </a:spcBef>
            </a:pPr>
            <a:r>
              <a:rPr lang="ja-JP" altLang="en-US" sz="2000" b="1" dirty="0">
                <a:latin typeface="Meiryo UI" panose="020B0604030504040204" pitchFamily="50" charset="-128"/>
                <a:ea typeface="Meiryo UI" panose="020B0604030504040204" pitchFamily="50" charset="-128"/>
              </a:rPr>
              <a:t>計画の削減目標</a:t>
            </a:r>
          </a:p>
        </p:txBody>
      </p:sp>
      <p:grpSp>
        <p:nvGrpSpPr>
          <p:cNvPr id="18" name="グループ化 17">
            <a:extLst>
              <a:ext uri="{FF2B5EF4-FFF2-40B4-BE49-F238E27FC236}">
                <a16:creationId xmlns:a16="http://schemas.microsoft.com/office/drawing/2014/main" id="{987401AC-3774-F04B-A4EC-01DCDBA01D36}"/>
              </a:ext>
            </a:extLst>
          </p:cNvPr>
          <p:cNvGrpSpPr/>
          <p:nvPr/>
        </p:nvGrpSpPr>
        <p:grpSpPr>
          <a:xfrm>
            <a:off x="5807356" y="4739333"/>
            <a:ext cx="3021855" cy="1241134"/>
            <a:chOff x="5911264" y="4592968"/>
            <a:chExt cx="3021855" cy="1241134"/>
          </a:xfrm>
        </p:grpSpPr>
        <p:grpSp>
          <p:nvGrpSpPr>
            <p:cNvPr id="15" name="グループ化 14">
              <a:extLst>
                <a:ext uri="{FF2B5EF4-FFF2-40B4-BE49-F238E27FC236}">
                  <a16:creationId xmlns:a16="http://schemas.microsoft.com/office/drawing/2014/main" id="{E7C80CCA-0100-114A-B0FA-25F6701D2E3A}"/>
                </a:ext>
              </a:extLst>
            </p:cNvPr>
            <p:cNvGrpSpPr/>
            <p:nvPr/>
          </p:nvGrpSpPr>
          <p:grpSpPr>
            <a:xfrm>
              <a:off x="5911264" y="4592968"/>
              <a:ext cx="3021855" cy="1241134"/>
              <a:chOff x="5911264" y="4981864"/>
              <a:chExt cx="3021855" cy="1241134"/>
            </a:xfrm>
          </p:grpSpPr>
          <p:sp>
            <p:nvSpPr>
              <p:cNvPr id="2" name="三角形 1">
                <a:extLst>
                  <a:ext uri="{FF2B5EF4-FFF2-40B4-BE49-F238E27FC236}">
                    <a16:creationId xmlns:a16="http://schemas.microsoft.com/office/drawing/2014/main" id="{6B2E63C0-D542-BC4E-B4A3-D497D26E700E}"/>
                  </a:ext>
                </a:extLst>
              </p:cNvPr>
              <p:cNvSpPr/>
              <p:nvPr/>
            </p:nvSpPr>
            <p:spPr>
              <a:xfrm>
                <a:off x="5911264" y="4991098"/>
                <a:ext cx="3021855" cy="1231900"/>
              </a:xfrm>
              <a:prstGeom prst="triangle">
                <a:avLst>
                  <a:gd name="adj" fmla="val 50382"/>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三角形 2">
                <a:extLst>
                  <a:ext uri="{FF2B5EF4-FFF2-40B4-BE49-F238E27FC236}">
                    <a16:creationId xmlns:a16="http://schemas.microsoft.com/office/drawing/2014/main" id="{AE194476-AD59-C54B-92EB-E6B42A3BE014}"/>
                  </a:ext>
                </a:extLst>
              </p:cNvPr>
              <p:cNvSpPr/>
              <p:nvPr/>
            </p:nvSpPr>
            <p:spPr>
              <a:xfrm>
                <a:off x="6421574" y="4981864"/>
                <a:ext cx="2029697" cy="833635"/>
              </a:xfrm>
              <a:prstGeom prst="triangle">
                <a:avLst>
                  <a:gd name="adj" fmla="val 50382"/>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三角形 3">
                <a:extLst>
                  <a:ext uri="{FF2B5EF4-FFF2-40B4-BE49-F238E27FC236}">
                    <a16:creationId xmlns:a16="http://schemas.microsoft.com/office/drawing/2014/main" id="{CC2E29E2-004F-A745-BA16-71B7953E3D11}"/>
                  </a:ext>
                </a:extLst>
              </p:cNvPr>
              <p:cNvSpPr/>
              <p:nvPr/>
            </p:nvSpPr>
            <p:spPr>
              <a:xfrm>
                <a:off x="6897247" y="4984176"/>
                <a:ext cx="1080662" cy="443848"/>
              </a:xfrm>
              <a:prstGeom prst="triangle">
                <a:avLst>
                  <a:gd name="adj" fmla="val 50382"/>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 name="グループ化 16">
              <a:extLst>
                <a:ext uri="{FF2B5EF4-FFF2-40B4-BE49-F238E27FC236}">
                  <a16:creationId xmlns:a16="http://schemas.microsoft.com/office/drawing/2014/main" id="{CE3DC106-59B3-AE45-8B45-9F4FEEAFDB56}"/>
                </a:ext>
              </a:extLst>
            </p:cNvPr>
            <p:cNvGrpSpPr/>
            <p:nvPr/>
          </p:nvGrpSpPr>
          <p:grpSpPr>
            <a:xfrm>
              <a:off x="6189684" y="4708915"/>
              <a:ext cx="2477897" cy="1125187"/>
              <a:chOff x="6189684" y="4708915"/>
              <a:chExt cx="2477897" cy="1125187"/>
            </a:xfrm>
          </p:grpSpPr>
          <p:sp>
            <p:nvSpPr>
              <p:cNvPr id="7" name="テキスト ボックス 6">
                <a:extLst>
                  <a:ext uri="{FF2B5EF4-FFF2-40B4-BE49-F238E27FC236}">
                    <a16:creationId xmlns:a16="http://schemas.microsoft.com/office/drawing/2014/main" id="{673BEED0-98CC-D947-A525-00290B32D52D}"/>
                  </a:ext>
                </a:extLst>
              </p:cNvPr>
              <p:cNvSpPr txBox="1"/>
              <p:nvPr/>
            </p:nvSpPr>
            <p:spPr>
              <a:xfrm>
                <a:off x="6189684" y="5484889"/>
                <a:ext cx="2477897" cy="349213"/>
              </a:xfrm>
              <a:prstGeom prst="rect">
                <a:avLst/>
              </a:prstGeom>
              <a:noFill/>
            </p:spPr>
            <p:txBody>
              <a:bodyPr wrap="square" rtlCol="0">
                <a:spAutoFit/>
              </a:bodyPr>
              <a:lstStyle/>
              <a:p>
                <a:pPr marL="1588" indent="-1588" algn="ctr">
                  <a:lnSpc>
                    <a:spcPts val="2000"/>
                  </a:lnSpc>
                  <a:tabLst>
                    <a:tab pos="360363" algn="l"/>
                  </a:tabLst>
                </a:pPr>
                <a:r>
                  <a:rPr lang="ja-JP" altLang="en-US" b="1" dirty="0">
                    <a:solidFill>
                      <a:srgbClr val="009900"/>
                    </a:solidFill>
                    <a:latin typeface="Meiryo UI" panose="020B0604030504040204" pitchFamily="50" charset="-128"/>
                    <a:ea typeface="Meiryo UI" panose="020B0604030504040204" pitchFamily="50" charset="-128"/>
                  </a:rPr>
                  <a:t>取組実績指標</a:t>
                </a:r>
                <a:endParaRPr lang="ja-JP" altLang="en-US" dirty="0">
                  <a:solidFill>
                    <a:srgbClr val="0099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828D9A9-1D9E-8B43-85ED-934FAF7708DF}"/>
                  </a:ext>
                </a:extLst>
              </p:cNvPr>
              <p:cNvSpPr txBox="1"/>
              <p:nvPr/>
            </p:nvSpPr>
            <p:spPr>
              <a:xfrm>
                <a:off x="6872359" y="5087602"/>
                <a:ext cx="1371704" cy="348813"/>
              </a:xfrm>
              <a:prstGeom prst="rect">
                <a:avLst/>
              </a:prstGeom>
              <a:noFill/>
            </p:spPr>
            <p:txBody>
              <a:bodyPr wrap="square" rtlCol="0">
                <a:spAutoFit/>
              </a:bodyPr>
              <a:lstStyle/>
              <a:p>
                <a:pPr marL="1588" indent="-1588">
                  <a:lnSpc>
                    <a:spcPts val="2000"/>
                  </a:lnSpc>
                  <a:tabLst>
                    <a:tab pos="360363" algn="l"/>
                  </a:tabLst>
                </a:pPr>
                <a:r>
                  <a:rPr lang="ja-JP" altLang="en-US" b="1" dirty="0">
                    <a:solidFill>
                      <a:srgbClr val="0070C0"/>
                    </a:solidFill>
                    <a:latin typeface="Meiryo UI" panose="020B0604030504040204" pitchFamily="50" charset="-128"/>
                    <a:ea typeface="Meiryo UI" panose="020B0604030504040204" pitchFamily="50" charset="-128"/>
                  </a:rPr>
                  <a:t>管理指標</a:t>
                </a:r>
                <a:endParaRPr lang="ja-JP" altLang="en-US" dirty="0">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3274A56-7B17-0644-A2EE-D6539607F414}"/>
                  </a:ext>
                </a:extLst>
              </p:cNvPr>
              <p:cNvSpPr txBox="1"/>
              <p:nvPr/>
            </p:nvSpPr>
            <p:spPr>
              <a:xfrm>
                <a:off x="6897762" y="4708915"/>
                <a:ext cx="1156095" cy="348813"/>
              </a:xfrm>
              <a:prstGeom prst="rect">
                <a:avLst/>
              </a:prstGeom>
              <a:noFill/>
            </p:spPr>
            <p:txBody>
              <a:bodyPr wrap="square" rtlCol="0">
                <a:spAutoFit/>
              </a:bodyPr>
              <a:lstStyle/>
              <a:p>
                <a:pPr marL="1588" indent="-1588">
                  <a:lnSpc>
                    <a:spcPts val="2000"/>
                  </a:lnSpc>
                  <a:tabLst>
                    <a:tab pos="360363" algn="l"/>
                  </a:tabLst>
                </a:pPr>
                <a:r>
                  <a:rPr lang="ja-JP" altLang="en-US" b="1" dirty="0">
                    <a:solidFill>
                      <a:srgbClr val="FF0000"/>
                    </a:solidFill>
                    <a:latin typeface="Meiryo UI" panose="020B0604030504040204" pitchFamily="50" charset="-128"/>
                    <a:ea typeface="Meiryo UI" panose="020B0604030504040204" pitchFamily="50" charset="-128"/>
                  </a:rPr>
                  <a:t>削減目標</a:t>
                </a:r>
                <a:endParaRPr lang="ja-JP" altLang="en-US" dirty="0">
                  <a:solidFill>
                    <a:srgbClr val="FF0000"/>
                  </a:solidFill>
                  <a:latin typeface="Meiryo UI" panose="020B0604030504040204" pitchFamily="50" charset="-128"/>
                  <a:ea typeface="Meiryo UI" panose="020B0604030504040204" pitchFamily="50" charset="-128"/>
                </a:endParaRPr>
              </a:p>
            </p:txBody>
          </p:sp>
        </p:grpSp>
      </p:grpSp>
      <p:sp>
        <p:nvSpPr>
          <p:cNvPr id="21" name="テキスト ボックス 20">
            <a:extLst>
              <a:ext uri="{FF2B5EF4-FFF2-40B4-BE49-F238E27FC236}">
                <a16:creationId xmlns:a16="http://schemas.microsoft.com/office/drawing/2014/main" id="{3B47CB0B-DB61-4245-9A90-7305FA147D56}"/>
              </a:ext>
            </a:extLst>
          </p:cNvPr>
          <p:cNvSpPr txBox="1"/>
          <p:nvPr/>
        </p:nvSpPr>
        <p:spPr>
          <a:xfrm>
            <a:off x="6461345" y="5989040"/>
            <a:ext cx="2278563" cy="320280"/>
          </a:xfrm>
          <a:prstGeom prst="rect">
            <a:avLst/>
          </a:prstGeom>
          <a:noFill/>
        </p:spPr>
        <p:txBody>
          <a:bodyPr wrap="square" rtlCol="0">
            <a:spAutoFit/>
          </a:bodyPr>
          <a:lstStyle/>
          <a:p>
            <a:pPr marL="1588" indent="-1588">
              <a:lnSpc>
                <a:spcPts val="2000"/>
              </a:lnSpc>
              <a:tabLst>
                <a:tab pos="360363" algn="l"/>
              </a:tabLst>
            </a:pPr>
            <a:r>
              <a:rPr lang="ja-JP" altLang="en-US" sz="1400" dirty="0">
                <a:latin typeface="Meiryo UI" panose="020B0604030504040204" pitchFamily="50" charset="-128"/>
                <a:ea typeface="Meiryo UI" panose="020B0604030504040204" pitchFamily="50" charset="-128"/>
              </a:rPr>
              <a:t>目標設定のイメージ図</a:t>
            </a:r>
          </a:p>
        </p:txBody>
      </p:sp>
    </p:spTree>
    <p:extLst>
      <p:ext uri="{BB962C8B-B14F-4D97-AF65-F5344CB8AC3E}">
        <p14:creationId xmlns:p14="http://schemas.microsoft.com/office/powerpoint/2010/main" val="11266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18</a:t>
            </a:fld>
            <a:endParaRPr kumimoji="1" lang="ja-JP" altLang="en-US" dirty="0"/>
          </a:p>
        </p:txBody>
      </p:sp>
      <p:sp>
        <p:nvSpPr>
          <p:cNvPr id="16" name="角丸四角形 15"/>
          <p:cNvSpPr/>
          <p:nvPr/>
        </p:nvSpPr>
        <p:spPr bwMode="auto">
          <a:xfrm>
            <a:off x="255212" y="908720"/>
            <a:ext cx="8709276" cy="5040560"/>
          </a:xfrm>
          <a:prstGeom prst="roundRect">
            <a:avLst>
              <a:gd name="adj" fmla="val 2038"/>
            </a:avLst>
          </a:prstGeom>
          <a:noFill/>
          <a:ln w="12700">
            <a:solidFill>
              <a:schemeClr val="tx2">
                <a:lumMod val="7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2553" y="948089"/>
            <a:ext cx="3912174" cy="36933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■現行計画の対策の推進体制</a:t>
            </a:r>
          </a:p>
        </p:txBody>
      </p:sp>
      <p:sp>
        <p:nvSpPr>
          <p:cNvPr id="15" name="テキスト ボックス 14"/>
          <p:cNvSpPr txBox="1"/>
          <p:nvPr/>
        </p:nvSpPr>
        <p:spPr>
          <a:xfrm>
            <a:off x="330746" y="1277952"/>
            <a:ext cx="8491447" cy="1502976"/>
          </a:xfrm>
          <a:prstGeom prst="rect">
            <a:avLst/>
          </a:prstGeom>
          <a:noFill/>
        </p:spPr>
        <p:txBody>
          <a:bodyPr wrap="square" rtlCol="0">
            <a:spAutoFit/>
          </a:bodyPr>
          <a:lstStyle/>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〇府庁内部の推進体制である「大阪府温暖化対策推進会議」のもと、庁内の関係部局が連携し、総合的かつ計画的に対策を推進。</a:t>
            </a:r>
          </a:p>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〇「おおさかスマートエネルギー協議会」をより一層活用するなど、府民、民間事業者、市町村等と緊密に連携。特に、省エネ・省</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の府民の意識を高めるにあたっては、大阪府地球温暖化防止活動推進センターや地球温暖化防止活動推進員等とも連携。</a:t>
            </a:r>
            <a:endParaRPr lang="en-US" altLang="ja-JP"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71232" y="384129"/>
            <a:ext cx="658334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対策の推進体制</a:t>
            </a:r>
          </a:p>
        </p:txBody>
      </p:sp>
      <p:sp>
        <p:nvSpPr>
          <p:cNvPr id="17" name="テキスト ボックス 16"/>
          <p:cNvSpPr txBox="1"/>
          <p:nvPr/>
        </p:nvSpPr>
        <p:spPr>
          <a:xfrm>
            <a:off x="-5279" y="-2964"/>
            <a:ext cx="8568952" cy="400110"/>
          </a:xfrm>
          <a:prstGeom prst="rect">
            <a:avLst/>
          </a:prstGeom>
          <a:noFill/>
        </p:spPr>
        <p:txBody>
          <a:bodyPr wrap="square" rtlCol="0">
            <a:spAutoFit/>
          </a:bodyPr>
          <a:lstStyle/>
          <a:p>
            <a:pPr>
              <a:spcBef>
                <a:spcPts val="200"/>
              </a:spcBef>
            </a:pP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）目標設定及び対策の推進体制</a:t>
            </a:r>
          </a:p>
        </p:txBody>
      </p:sp>
      <p:sp>
        <p:nvSpPr>
          <p:cNvPr id="19" name="テキスト ボックス 18"/>
          <p:cNvSpPr txBox="1"/>
          <p:nvPr/>
        </p:nvSpPr>
        <p:spPr>
          <a:xfrm>
            <a:off x="323528" y="2751212"/>
            <a:ext cx="4278244" cy="2333972"/>
          </a:xfrm>
          <a:prstGeom prst="rect">
            <a:avLst/>
          </a:prstGeom>
          <a:noFill/>
        </p:spPr>
        <p:txBody>
          <a:bodyPr wrap="square" rtlCol="0">
            <a:spAutoFit/>
          </a:bodyPr>
          <a:lstStyle/>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〇地球温暖化に関する全国的、広域的な問題については、国や関西広域連合が対応するよう働きかけていくとともに、国等が得た知見等については、積極的に取り入れ。</a:t>
            </a:r>
          </a:p>
          <a:p>
            <a:pPr marL="179388" indent="-179388">
              <a:spcBef>
                <a:spcPts val="200"/>
              </a:spcBef>
              <a:tabLst>
                <a:tab pos="360363" algn="l"/>
              </a:tabLst>
            </a:pPr>
            <a:r>
              <a:rPr lang="ja-JP" altLang="en-US" dirty="0">
                <a:latin typeface="Meiryo UI" panose="020B0604030504040204" pitchFamily="50" charset="-128"/>
                <a:ea typeface="Meiryo UI" panose="020B0604030504040204" pitchFamily="50" charset="-128"/>
              </a:rPr>
              <a:t>〇さらに、大阪府が実施した地球温暖化に関する優れた取組みや知見などについては、全国に周知・普及されるよう、今後も国や関西広域連合と連携。</a:t>
            </a:r>
            <a:endParaRPr lang="en-US" altLang="ja-JP" dirty="0">
              <a:latin typeface="Meiryo UI" panose="020B0604030504040204" pitchFamily="50" charset="-128"/>
              <a:ea typeface="Meiryo UI" panose="020B0604030504040204" pitchFamily="50" charset="-128"/>
            </a:endParaRPr>
          </a:p>
        </p:txBody>
      </p:sp>
      <p:grpSp>
        <p:nvGrpSpPr>
          <p:cNvPr id="46" name="グループ化 45"/>
          <p:cNvGrpSpPr/>
          <p:nvPr/>
        </p:nvGrpSpPr>
        <p:grpSpPr>
          <a:xfrm>
            <a:off x="4726429" y="3010563"/>
            <a:ext cx="4012284" cy="2434661"/>
            <a:chOff x="4726429" y="3082571"/>
            <a:chExt cx="4012284" cy="2434661"/>
          </a:xfrm>
        </p:grpSpPr>
        <p:sp>
          <p:nvSpPr>
            <p:cNvPr id="2" name="角丸四角形 1"/>
            <p:cNvSpPr/>
            <p:nvPr/>
          </p:nvSpPr>
          <p:spPr>
            <a:xfrm>
              <a:off x="4726430" y="3154583"/>
              <a:ext cx="1601634" cy="994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大阪府</a:t>
              </a:r>
            </a:p>
          </p:txBody>
        </p:sp>
        <p:sp>
          <p:nvSpPr>
            <p:cNvPr id="20" name="角丸四角形 19"/>
            <p:cNvSpPr/>
            <p:nvPr/>
          </p:nvSpPr>
          <p:spPr>
            <a:xfrm>
              <a:off x="7452320" y="3251624"/>
              <a:ext cx="1286393" cy="778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国</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関西広域連合</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2" name="角丸四角形 21"/>
            <p:cNvSpPr/>
            <p:nvPr/>
          </p:nvSpPr>
          <p:spPr>
            <a:xfrm>
              <a:off x="4726429" y="4522735"/>
              <a:ext cx="1601636" cy="994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おおさかスマートエネルギー協議会、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大阪府地球温暖化防止活動推進センター・推進員　等</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7452320" y="4633549"/>
              <a:ext cx="1286392" cy="778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府民・事業者・</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大学・研究機関・</a:t>
              </a:r>
              <a:r>
                <a:rPr kumimoji="1" lang="en-US" altLang="ja-JP" sz="1100" dirty="0">
                  <a:solidFill>
                    <a:schemeClr val="tx1"/>
                  </a:solidFill>
                  <a:latin typeface="Meiryo UI" panose="020B0604030504040204" pitchFamily="50" charset="-128"/>
                  <a:ea typeface="Meiryo UI" panose="020B0604030504040204" pitchFamily="50" charset="-128"/>
                </a:rPr>
                <a:t>NPO</a:t>
              </a:r>
              <a:r>
                <a:rPr kumimoji="1" lang="ja-JP" altLang="en-US" sz="1100" dirty="0">
                  <a:solidFill>
                    <a:schemeClr val="tx1"/>
                  </a:solidFill>
                  <a:latin typeface="Meiryo UI" panose="020B0604030504040204" pitchFamily="50" charset="-128"/>
                  <a:ea typeface="Meiryo UI" panose="020B0604030504040204" pitchFamily="50" charset="-128"/>
                </a:rPr>
                <a:t>・市町村</a:t>
              </a:r>
            </a:p>
          </p:txBody>
        </p:sp>
        <p:cxnSp>
          <p:nvCxnSpPr>
            <p:cNvPr id="4" name="直線矢印コネクタ 3"/>
            <p:cNvCxnSpPr/>
            <p:nvPr/>
          </p:nvCxnSpPr>
          <p:spPr>
            <a:xfrm>
              <a:off x="6336336" y="3501008"/>
              <a:ext cx="1152000" cy="0"/>
            </a:xfrm>
            <a:prstGeom prst="straightConnector1">
              <a:avLst/>
            </a:prstGeom>
            <a:ln w="31750">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22" idx="3"/>
              <a:endCxn id="23" idx="1"/>
            </p:cNvCxnSpPr>
            <p:nvPr/>
          </p:nvCxnSpPr>
          <p:spPr>
            <a:xfrm>
              <a:off x="6328065" y="5019984"/>
              <a:ext cx="1124255" cy="2802"/>
            </a:xfrm>
            <a:prstGeom prst="straightConnector1">
              <a:avLst/>
            </a:prstGeom>
            <a:ln w="31750">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6329995" y="3717032"/>
              <a:ext cx="1152000" cy="0"/>
            </a:xfrm>
            <a:prstGeom prst="straightConnector1">
              <a:avLst/>
            </a:prstGeom>
            <a:ln w="31750">
              <a:solidFill>
                <a:srgbClr val="0070C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6223227" y="4120944"/>
              <a:ext cx="1302769" cy="566709"/>
            </a:xfrm>
            <a:prstGeom prst="straightConnector1">
              <a:avLst/>
            </a:prstGeom>
            <a:ln w="31750">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 idx="2"/>
              <a:endCxn id="22" idx="0"/>
            </p:cNvCxnSpPr>
            <p:nvPr/>
          </p:nvCxnSpPr>
          <p:spPr>
            <a:xfrm>
              <a:off x="5527247" y="4149080"/>
              <a:ext cx="0" cy="373655"/>
            </a:xfrm>
            <a:prstGeom prst="straightConnector1">
              <a:avLst/>
            </a:prstGeom>
            <a:ln w="31750">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076056" y="4200432"/>
              <a:ext cx="581053"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連携</a:t>
              </a:r>
            </a:p>
          </p:txBody>
        </p:sp>
        <p:sp>
          <p:nvSpPr>
            <p:cNvPr id="28" name="テキスト ボックス 27"/>
            <p:cNvSpPr txBox="1"/>
            <p:nvPr/>
          </p:nvSpPr>
          <p:spPr>
            <a:xfrm>
              <a:off x="6660232" y="4145698"/>
              <a:ext cx="79187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連携</a:t>
              </a:r>
            </a:p>
          </p:txBody>
        </p:sp>
        <p:sp>
          <p:nvSpPr>
            <p:cNvPr id="29" name="テキスト ボックス 28"/>
            <p:cNvSpPr txBox="1"/>
            <p:nvPr/>
          </p:nvSpPr>
          <p:spPr>
            <a:xfrm>
              <a:off x="6660232" y="4751566"/>
              <a:ext cx="79187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連携</a:t>
              </a:r>
            </a:p>
          </p:txBody>
        </p:sp>
        <p:sp>
          <p:nvSpPr>
            <p:cNvPr id="30" name="テキスト ボックス 29"/>
            <p:cNvSpPr txBox="1"/>
            <p:nvPr/>
          </p:nvSpPr>
          <p:spPr>
            <a:xfrm>
              <a:off x="6380208" y="3715655"/>
              <a:ext cx="1115984" cy="430887"/>
            </a:xfrm>
            <a:prstGeom prst="rect">
              <a:avLst/>
            </a:prstGeom>
            <a:noFill/>
          </p:spPr>
          <p:txBody>
            <a:bodyPr wrap="square" lIns="36000" rIns="36000" rtlCol="0">
              <a:spAutoFit/>
            </a:bodyPr>
            <a:lstStyle/>
            <a:p>
              <a:pPr algn="ctr"/>
              <a:r>
                <a:rPr lang="ja-JP" altLang="en-US" sz="1100" dirty="0">
                  <a:latin typeface="Meiryo UI" panose="020B0604030504040204" pitchFamily="50" charset="-128"/>
                  <a:ea typeface="Meiryo UI" panose="020B0604030504040204" pitchFamily="50" charset="-128"/>
                </a:rPr>
                <a:t>広域問題の対応</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を働きかけ</a:t>
              </a:r>
              <a:endParaRPr kumimoji="1" lang="ja-JP" altLang="en-US" sz="11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336336" y="3082571"/>
              <a:ext cx="1115984" cy="430887"/>
            </a:xfrm>
            <a:prstGeom prst="rect">
              <a:avLst/>
            </a:prstGeom>
            <a:noFill/>
          </p:spPr>
          <p:txBody>
            <a:bodyPr wrap="square" lIns="36000" rIns="36000" rtlCol="0">
              <a:spAutoFit/>
            </a:bodyPr>
            <a:lstStyle/>
            <a:p>
              <a:pPr algn="ctr"/>
              <a:r>
                <a:rPr lang="ja-JP" altLang="en-US" sz="1100" dirty="0">
                  <a:latin typeface="Meiryo UI" panose="020B0604030504040204" pitchFamily="50" charset="-128"/>
                  <a:ea typeface="Meiryo UI" panose="020B0604030504040204" pitchFamily="50" charset="-128"/>
                </a:rPr>
                <a:t>取組や知見を</a:t>
              </a:r>
              <a:endParaRPr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周知・普及</a:t>
              </a:r>
            </a:p>
          </p:txBody>
        </p:sp>
        <p:sp>
          <p:nvSpPr>
            <p:cNvPr id="42" name="角丸四角形 41"/>
            <p:cNvSpPr/>
            <p:nvPr/>
          </p:nvSpPr>
          <p:spPr>
            <a:xfrm>
              <a:off x="4887729" y="3502544"/>
              <a:ext cx="1286393" cy="54162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大阪府温暖化</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対策推進会議</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8939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a:t>
            </a:fld>
            <a:endParaRPr kumimoji="1" lang="ja-JP" altLang="en-US"/>
          </a:p>
        </p:txBody>
      </p:sp>
      <p:sp>
        <p:nvSpPr>
          <p:cNvPr id="5" name="テキスト ボックス 4"/>
          <p:cNvSpPr txBox="1"/>
          <p:nvPr/>
        </p:nvSpPr>
        <p:spPr>
          <a:xfrm>
            <a:off x="873165" y="1003219"/>
            <a:ext cx="7289501" cy="5586145"/>
          </a:xfrm>
          <a:prstGeom prst="rect">
            <a:avLst/>
          </a:prstGeom>
          <a:noFill/>
        </p:spPr>
        <p:txBody>
          <a:bodyPr wrap="square" rtlCol="0">
            <a:spAutoFit/>
          </a:bodyPr>
          <a:lstStyle/>
          <a:p>
            <a:pPr>
              <a:spcBef>
                <a:spcPts val="600"/>
              </a:spcBef>
            </a:pP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対策推進にあたっての考え方</a:t>
            </a:r>
          </a:p>
          <a:p>
            <a:pPr>
              <a:spcBef>
                <a:spcPts val="6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〇社会的背景、基本的な考え方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〇</a:t>
            </a:r>
            <a:r>
              <a:rPr lang="en-US" altLang="ja-JP" sz="1600" dirty="0">
                <a:solidFill>
                  <a:prstClr val="black"/>
                </a:solidFill>
                <a:latin typeface="Meiryo UI" panose="020B0604030504040204" pitchFamily="50" charset="-128"/>
                <a:ea typeface="Meiryo UI" panose="020B0604030504040204" pitchFamily="50" charset="-128"/>
              </a:rPr>
              <a:t>2050</a:t>
            </a:r>
            <a:r>
              <a:rPr lang="ja-JP" altLang="en-US" sz="1600" dirty="0">
                <a:solidFill>
                  <a:prstClr val="black"/>
                </a:solidFill>
                <a:latin typeface="Meiryo UI" panose="020B0604030504040204" pitchFamily="50" charset="-128"/>
                <a:ea typeface="Meiryo UI" panose="020B0604030504040204" pitchFamily="50" charset="-128"/>
              </a:rPr>
              <a:t>年の目指すべき将来像について</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600" dirty="0">
                <a:solidFill>
                  <a:prstClr val="black"/>
                </a:solidFill>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二酸化炭素排出量の実質ゼロの実現に向けた各主体の役割</a:t>
            </a:r>
            <a:endParaRPr lang="en-US" altLang="ja-JP" sz="1600" dirty="0">
              <a:solidFill>
                <a:srgbClr val="0070C0"/>
              </a:solidFill>
              <a:latin typeface="Meiryo UI" panose="020B0604030504040204" pitchFamily="50" charset="-128"/>
              <a:ea typeface="Meiryo UI" panose="020B0604030504040204" pitchFamily="50" charset="-128"/>
            </a:endParaRPr>
          </a:p>
          <a:p>
            <a:pPr>
              <a:spcBef>
                <a:spcPts val="600"/>
              </a:spcBef>
            </a:pPr>
            <a:r>
              <a:rPr lang="ja-JP" altLang="en-US" sz="1600" dirty="0">
                <a:solidFill>
                  <a:prstClr val="black"/>
                </a:solidFill>
                <a:latin typeface="Meiryo UI" panose="020B0604030504040204" pitchFamily="50" charset="-128"/>
                <a:ea typeface="Meiryo UI" panose="020B0604030504040204" pitchFamily="50" charset="-128"/>
              </a:rPr>
              <a:t>　〇</a:t>
            </a:r>
            <a:r>
              <a:rPr lang="ja-JP" altLang="en-US" sz="1600" dirty="0">
                <a:latin typeface="Meiryo UI" panose="020B0604030504040204" pitchFamily="50" charset="-128"/>
                <a:ea typeface="Meiryo UI" panose="020B0604030504040204" pitchFamily="50" charset="-128"/>
              </a:rPr>
              <a:t>二酸化炭素排出量の実質ゼロの実現に向けたアプローチ</a:t>
            </a:r>
            <a:endParaRPr lang="en-US" altLang="ja-JP" sz="1600" dirty="0">
              <a:solidFill>
                <a:prstClr val="black"/>
              </a:solidFill>
              <a:latin typeface="Meiryo UI" panose="020B0604030504040204" pitchFamily="50" charset="-128"/>
              <a:ea typeface="Meiryo UI" panose="020B0604030504040204" pitchFamily="50" charset="-128"/>
            </a:endParaRPr>
          </a:p>
          <a:p>
            <a:pPr>
              <a:spcBef>
                <a:spcPts val="600"/>
              </a:spcBef>
            </a:pPr>
            <a:r>
              <a:rPr lang="en-US" altLang="ja-JP" sz="1600" b="1" dirty="0">
                <a:latin typeface="Meiryo UI" panose="020B0604030504040204" pitchFamily="50" charset="-128"/>
                <a:ea typeface="Meiryo UI" panose="020B0604030504040204" pitchFamily="50" charset="-128"/>
              </a:rPr>
              <a:t>(2)2030</a:t>
            </a:r>
            <a:r>
              <a:rPr lang="ja-JP" altLang="en-US" sz="1600" b="1" dirty="0">
                <a:latin typeface="Meiryo UI" panose="020B0604030504040204" pitchFamily="50" charset="-128"/>
                <a:ea typeface="Meiryo UI" panose="020B0604030504040204" pitchFamily="50" charset="-128"/>
              </a:rPr>
              <a:t>年に向けた対策の方向性</a:t>
            </a:r>
            <a:endParaRPr lang="en-US" altLang="ja-JP" sz="1600" b="1" dirty="0">
              <a:latin typeface="Meiryo UI" panose="020B0604030504040204" pitchFamily="50" charset="-128"/>
              <a:ea typeface="Meiryo UI" panose="020B0604030504040204" pitchFamily="50" charset="-128"/>
            </a:endParaRPr>
          </a:p>
          <a:p>
            <a:pPr>
              <a:spcBef>
                <a:spcPts val="600"/>
              </a:spcBef>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〇</a:t>
            </a:r>
            <a:r>
              <a:rPr lang="en-US" altLang="ja-JP" sz="1600" dirty="0">
                <a:latin typeface="Meiryo UI" panose="020B0604030504040204" pitchFamily="50" charset="-128"/>
                <a:ea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rPr>
              <a:t>年に向けた対策の基本的な考え方</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b="1" dirty="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①府民一人ひとり</a:t>
            </a:r>
            <a:r>
              <a:rPr lang="ja-JP" altLang="en-US" sz="1600" dirty="0">
                <a:latin typeface="Meiryo UI" panose="020B0604030504040204" pitchFamily="50" charset="-128"/>
                <a:ea typeface="Meiryo UI" panose="020B0604030504040204" pitchFamily="50" charset="-128"/>
              </a:rPr>
              <a:t>の意識改革・取組促進</a:t>
            </a: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②事業者による脱炭素化の促進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排出の少ないエネルギー</a:t>
            </a:r>
            <a:r>
              <a:rPr lang="ja-JP" altLang="en-US" sz="16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再生可能エネルギーを含む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）の利用促進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142875">
              <a:spcBef>
                <a:spcPts val="6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④輸送・移動の脱炭素化の促進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42875">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⑤資源循環の促進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indent="142875">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⑥森林吸収・緑化等の推進</a:t>
            </a:r>
          </a:p>
          <a:p>
            <a:pPr indent="142875">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⑦気候変動適応の推進</a:t>
            </a:r>
            <a:endParaRPr lang="en-US" altLang="ja-JP" sz="1600" b="1" dirty="0">
              <a:latin typeface="Meiryo UI" panose="020B0604030504040204" pitchFamily="50" charset="-128"/>
              <a:ea typeface="Meiryo UI" panose="020B0604030504040204" pitchFamily="50" charset="-128"/>
            </a:endParaRPr>
          </a:p>
          <a:p>
            <a:pPr>
              <a:spcBef>
                <a:spcPts val="1200"/>
              </a:spcBef>
            </a:pP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目標設定及び進行管理の方向性</a:t>
            </a:r>
          </a:p>
          <a:p>
            <a:pPr>
              <a:spcBef>
                <a:spcPts val="600"/>
              </a:spcBef>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〇計画の削減目標の設定の考え方</a:t>
            </a:r>
          </a:p>
          <a:p>
            <a:pPr>
              <a:spcBef>
                <a:spcPts val="600"/>
              </a:spcBef>
            </a:pPr>
            <a:r>
              <a:rPr lang="ja-JP" altLang="en-US" sz="1600" dirty="0">
                <a:latin typeface="Meiryo UI" panose="020B0604030504040204" pitchFamily="50" charset="-128"/>
                <a:ea typeface="Meiryo UI" panose="020B0604030504040204" pitchFamily="50" charset="-128"/>
              </a:rPr>
              <a:t>　〇対策の推進体制</a:t>
            </a:r>
            <a:endParaRPr lang="ja-JP" altLang="en-US"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7545" y="571144"/>
            <a:ext cx="2736304"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主な検討項目（案）</a:t>
            </a:r>
            <a:endParaRPr lang="en-US" altLang="ja-JP" sz="2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主な検討項目（案）</a:t>
            </a:r>
          </a:p>
        </p:txBody>
      </p:sp>
    </p:spTree>
    <p:extLst>
      <p:ext uri="{BB962C8B-B14F-4D97-AF65-F5344CB8AC3E}">
        <p14:creationId xmlns:p14="http://schemas.microsoft.com/office/powerpoint/2010/main" val="59096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09281" y="877454"/>
            <a:ext cx="8734375" cy="5647889"/>
          </a:xfrm>
          <a:prstGeom prst="rect">
            <a:avLst/>
          </a:prstGeom>
          <a:noFill/>
          <a:ln w="38100">
            <a:solidFill>
              <a:schemeClr val="tx1"/>
            </a:solidFill>
            <a:prstDash val="solid"/>
          </a:ln>
        </p:spPr>
        <p:txBody>
          <a:bodyPr wrap="square" rtlCol="0">
            <a:noAutofit/>
          </a:bodyPr>
          <a:lstStyle/>
          <a:p>
            <a:pPr>
              <a:spcBef>
                <a:spcPts val="600"/>
              </a:spcBef>
            </a:pPr>
            <a:endParaRPr lang="ja-JP" altLang="en-US"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19</a:t>
            </a:fld>
            <a:endParaRPr kumimoji="1" lang="ja-JP" altLang="en-US" dirty="0"/>
          </a:p>
        </p:txBody>
      </p:sp>
      <p:sp>
        <p:nvSpPr>
          <p:cNvPr id="12" name="テキスト ボックス 11"/>
          <p:cNvSpPr txBox="1"/>
          <p:nvPr/>
        </p:nvSpPr>
        <p:spPr>
          <a:xfrm>
            <a:off x="205867" y="937285"/>
            <a:ext cx="5497586"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■次期計画の対策の推進体制</a:t>
            </a:r>
            <a:r>
              <a:rPr lang="ja-JP" altLang="en-US" b="1" dirty="0">
                <a:latin typeface="Meiryo UI" panose="020B0604030504040204" pitchFamily="50" charset="-128"/>
                <a:ea typeface="Meiryo UI" panose="020B0604030504040204" pitchFamily="50" charset="-128"/>
              </a:rPr>
              <a:t>（事務局案）</a:t>
            </a:r>
          </a:p>
        </p:txBody>
      </p:sp>
      <p:sp>
        <p:nvSpPr>
          <p:cNvPr id="20" name="テキスト ボックス 19"/>
          <p:cNvSpPr txBox="1"/>
          <p:nvPr/>
        </p:nvSpPr>
        <p:spPr>
          <a:xfrm>
            <a:off x="330746" y="1274232"/>
            <a:ext cx="8491447" cy="1200329"/>
          </a:xfrm>
          <a:prstGeom prst="rect">
            <a:avLst/>
          </a:prstGeom>
          <a:noFill/>
        </p:spPr>
        <p:txBody>
          <a:bodyPr wrap="square" rtlCol="0">
            <a:spAutoFit/>
          </a:bodyPr>
          <a:lstStyle/>
          <a:p>
            <a:pPr marL="179388" indent="-179388">
              <a:tabLst>
                <a:tab pos="360363" algn="l"/>
              </a:tabLst>
            </a:pPr>
            <a:r>
              <a:rPr lang="ja-JP" altLang="en-US" dirty="0">
                <a:latin typeface="Meiryo UI" panose="020B0604030504040204" pitchFamily="50" charset="-128"/>
                <a:ea typeface="Meiryo UI" panose="020B0604030504040204" pitchFamily="50" charset="-128"/>
              </a:rPr>
              <a:t>〇緩和策については大阪府地球温暖化防止活動推進センターをはじめ、地球温暖化防止活動推進員や環境</a:t>
            </a:r>
            <a:r>
              <a:rPr lang="en-US" altLang="ja-JP" dirty="0">
                <a:latin typeface="Meiryo UI" panose="020B0604030504040204" pitchFamily="50" charset="-128"/>
                <a:ea typeface="Meiryo UI" panose="020B0604030504040204" pitchFamily="50" charset="-128"/>
              </a:rPr>
              <a:t>NPO</a:t>
            </a:r>
            <a:r>
              <a:rPr lang="ja-JP" altLang="en-US" dirty="0">
                <a:latin typeface="Meiryo UI" panose="020B0604030504040204" pitchFamily="50" charset="-128"/>
                <a:ea typeface="Meiryo UI" panose="020B0604030504040204" pitchFamily="50" charset="-128"/>
              </a:rPr>
              <a:t>などと連携して取組みを進めるとともに、適応策についてはおおさか気候変動適応センターにおいて、大阪府域における気候変動の影響と適応に関する情報収集・分析・発信を行うなど、気候変動の緩和と適応に関する取組を両輪で推進</a:t>
            </a:r>
            <a:endParaRPr lang="en-US" altLang="ja-JP"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71232" y="384129"/>
            <a:ext cx="658334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対策の推進体制</a:t>
            </a:r>
          </a:p>
        </p:txBody>
      </p:sp>
      <p:sp>
        <p:nvSpPr>
          <p:cNvPr id="17" name="テキスト ボックス 16"/>
          <p:cNvSpPr txBox="1"/>
          <p:nvPr/>
        </p:nvSpPr>
        <p:spPr>
          <a:xfrm>
            <a:off x="-5279" y="-2964"/>
            <a:ext cx="8568952" cy="400110"/>
          </a:xfrm>
          <a:prstGeom prst="rect">
            <a:avLst/>
          </a:prstGeom>
          <a:noFill/>
        </p:spPr>
        <p:txBody>
          <a:bodyPr wrap="square" rtlCol="0">
            <a:spAutoFit/>
          </a:bodyPr>
          <a:lstStyle/>
          <a:p>
            <a:pPr>
              <a:spcBef>
                <a:spcPts val="200"/>
              </a:spcBef>
            </a:pP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3</a:t>
            </a:r>
            <a:r>
              <a:rPr lang="ja-JP" altLang="en-US" sz="2000" b="1" dirty="0">
                <a:solidFill>
                  <a:schemeClr val="bg1"/>
                </a:solidFill>
                <a:latin typeface="Meiryo UI" panose="020B0604030504040204" pitchFamily="50" charset="-128"/>
                <a:ea typeface="Meiryo UI" panose="020B0604030504040204" pitchFamily="50" charset="-128"/>
              </a:rPr>
              <a:t>）目標設定及び進行管理の方向性</a:t>
            </a:r>
          </a:p>
        </p:txBody>
      </p:sp>
      <p:grpSp>
        <p:nvGrpSpPr>
          <p:cNvPr id="3" name="グループ化 2"/>
          <p:cNvGrpSpPr/>
          <p:nvPr/>
        </p:nvGrpSpPr>
        <p:grpSpPr>
          <a:xfrm>
            <a:off x="676565" y="2492896"/>
            <a:ext cx="7783867" cy="3180290"/>
            <a:chOff x="676565" y="2624975"/>
            <a:chExt cx="7783867" cy="3180290"/>
          </a:xfrm>
        </p:grpSpPr>
        <p:sp>
          <p:nvSpPr>
            <p:cNvPr id="48" name="四角形: 角を丸くする 47">
              <a:extLst>
                <a:ext uri="{FF2B5EF4-FFF2-40B4-BE49-F238E27FC236}">
                  <a16:creationId xmlns:a16="http://schemas.microsoft.com/office/drawing/2014/main" id="{C9F1F170-3E0A-ED4F-B940-63BFF7B4E135}"/>
                </a:ext>
              </a:extLst>
            </p:cNvPr>
            <p:cNvSpPr/>
            <p:nvPr/>
          </p:nvSpPr>
          <p:spPr>
            <a:xfrm>
              <a:off x="676565" y="3676406"/>
              <a:ext cx="7783867" cy="544682"/>
            </a:xfrm>
            <a:prstGeom prst="roundRect">
              <a:avLst>
                <a:gd name="adj" fmla="val 31656"/>
              </a:avLst>
            </a:prstGeom>
            <a:solidFill>
              <a:schemeClr val="bg2"/>
            </a:solidFill>
            <a:ln w="63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accent3">
                      <a:lumMod val="50000"/>
                    </a:schemeClr>
                  </a:solidFill>
                  <a:latin typeface="Meiryo UI" panose="020B0604030504040204" pitchFamily="34" charset="-128"/>
                  <a:ea typeface="Meiryo UI" panose="020B0604030504040204" pitchFamily="34" charset="-128"/>
                </a:rPr>
                <a:t>市町村、</a:t>
              </a:r>
              <a:r>
                <a:rPr lang="en-US" altLang="ja-JP" sz="1400" dirty="0">
                  <a:solidFill>
                    <a:schemeClr val="accent3">
                      <a:lumMod val="50000"/>
                    </a:schemeClr>
                  </a:solidFill>
                  <a:latin typeface="Meiryo UI" panose="020B0604030504040204" pitchFamily="34" charset="-128"/>
                  <a:ea typeface="Meiryo UI" panose="020B0604030504040204" pitchFamily="34" charset="-128"/>
                </a:rPr>
                <a:t> NPO</a:t>
              </a:r>
              <a:r>
                <a:rPr lang="ja-JP" altLang="en-US" sz="1400" dirty="0" err="1">
                  <a:solidFill>
                    <a:schemeClr val="accent3">
                      <a:lumMod val="50000"/>
                    </a:schemeClr>
                  </a:solidFill>
                  <a:latin typeface="Meiryo UI" panose="020B0604030504040204" pitchFamily="34" charset="-128"/>
                  <a:ea typeface="Meiryo UI" panose="020B0604030504040204" pitchFamily="34" charset="-128"/>
                </a:rPr>
                <a:t>、</a:t>
              </a:r>
              <a:r>
                <a:rPr lang="ja-JP" altLang="en-US" sz="1400" dirty="0">
                  <a:solidFill>
                    <a:schemeClr val="accent3">
                      <a:lumMod val="50000"/>
                    </a:schemeClr>
                  </a:solidFill>
                  <a:latin typeface="Meiryo UI" panose="020B0604030504040204" pitchFamily="34" charset="-128"/>
                  <a:ea typeface="Meiryo UI" panose="020B0604030504040204" pitchFamily="34" charset="-128"/>
                </a:rPr>
                <a:t>おおさかスマートエネルギー協議会、</a:t>
              </a:r>
              <a:endParaRPr lang="en-US" altLang="ja-JP" sz="1400" dirty="0">
                <a:solidFill>
                  <a:schemeClr val="accent3">
                    <a:lumMod val="50000"/>
                  </a:schemeClr>
                </a:solidFill>
                <a:latin typeface="Meiryo UI" panose="020B0604030504040204" pitchFamily="34" charset="-128"/>
                <a:ea typeface="Meiryo UI" panose="020B0604030504040204" pitchFamily="34" charset="-128"/>
              </a:endParaRPr>
            </a:p>
            <a:p>
              <a:pPr algn="ctr"/>
              <a:r>
                <a:rPr lang="ja-JP" altLang="en-US" sz="1400" dirty="0">
                  <a:solidFill>
                    <a:schemeClr val="accent3">
                      <a:lumMod val="50000"/>
                    </a:schemeClr>
                  </a:solidFill>
                  <a:latin typeface="Meiryo UI" panose="020B0604030504040204" pitchFamily="34" charset="-128"/>
                  <a:ea typeface="Meiryo UI" panose="020B0604030504040204" pitchFamily="34" charset="-128"/>
                </a:rPr>
                <a:t>温暖化防止活動推進員、豊かな環境づくり大阪府民会議 等</a:t>
              </a:r>
            </a:p>
          </p:txBody>
        </p:sp>
        <p:sp>
          <p:nvSpPr>
            <p:cNvPr id="7" name="四角形: 角を丸くする 6">
              <a:extLst>
                <a:ext uri="{FF2B5EF4-FFF2-40B4-BE49-F238E27FC236}">
                  <a16:creationId xmlns:a16="http://schemas.microsoft.com/office/drawing/2014/main" id="{30A89D2C-5ACF-FC49-88CF-60ECEE3A48F5}"/>
                </a:ext>
              </a:extLst>
            </p:cNvPr>
            <p:cNvSpPr/>
            <p:nvPr/>
          </p:nvSpPr>
          <p:spPr>
            <a:xfrm>
              <a:off x="676566" y="4260273"/>
              <a:ext cx="7783866" cy="1544992"/>
            </a:xfrm>
            <a:prstGeom prst="roundRect">
              <a:avLst>
                <a:gd name="adj" fmla="val 8124"/>
              </a:avLst>
            </a:prstGeom>
            <a:solidFill>
              <a:schemeClr val="bg1"/>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11">
              <a:extLst>
                <a:ext uri="{FF2B5EF4-FFF2-40B4-BE49-F238E27FC236}">
                  <a16:creationId xmlns:a16="http://schemas.microsoft.com/office/drawing/2014/main" id="{20CDBDED-2D51-5A49-A863-40949E3E867E}"/>
                </a:ext>
              </a:extLst>
            </p:cNvPr>
            <p:cNvSpPr/>
            <p:nvPr/>
          </p:nvSpPr>
          <p:spPr>
            <a:xfrm>
              <a:off x="1113013" y="4332135"/>
              <a:ext cx="2985624" cy="530596"/>
            </a:xfrm>
            <a:prstGeom prst="roundRect">
              <a:avLst>
                <a:gd name="adj" fmla="val 50000"/>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大阪府地球温暖化防止</a:t>
              </a:r>
              <a:endParaRPr lang="en-US" altLang="ja-JP" sz="1600" b="1" dirty="0">
                <a:solidFill>
                  <a:schemeClr val="tx1"/>
                </a:solidFill>
                <a:latin typeface="Meiryo UI" pitchFamily="50" charset="-128"/>
                <a:ea typeface="Meiryo UI" pitchFamily="50" charset="-128"/>
                <a:cs typeface="Meiryo UI" pitchFamily="50" charset="-128"/>
              </a:endParaRPr>
            </a:p>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活動推進センター</a:t>
              </a:r>
            </a:p>
          </p:txBody>
        </p:sp>
        <p:sp>
          <p:nvSpPr>
            <p:cNvPr id="9" name="角丸四角形 11">
              <a:extLst>
                <a:ext uri="{FF2B5EF4-FFF2-40B4-BE49-F238E27FC236}">
                  <a16:creationId xmlns:a16="http://schemas.microsoft.com/office/drawing/2014/main" id="{F6077010-F2FB-2541-8C39-BBE82E4B61A2}"/>
                </a:ext>
              </a:extLst>
            </p:cNvPr>
            <p:cNvSpPr/>
            <p:nvPr/>
          </p:nvSpPr>
          <p:spPr>
            <a:xfrm>
              <a:off x="4959958" y="4332357"/>
              <a:ext cx="2985624" cy="530596"/>
            </a:xfrm>
            <a:prstGeom prst="roundRect">
              <a:avLst>
                <a:gd name="adj" fmla="val 50000"/>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地域気候変動</a:t>
              </a:r>
              <a:endParaRPr lang="en-US" altLang="ja-JP" sz="1600" b="1" dirty="0">
                <a:solidFill>
                  <a:schemeClr val="tx1"/>
                </a:solidFill>
                <a:latin typeface="Meiryo UI" pitchFamily="50" charset="-128"/>
                <a:ea typeface="Meiryo UI" pitchFamily="50" charset="-128"/>
                <a:cs typeface="Meiryo UI" pitchFamily="50" charset="-128"/>
              </a:endParaRPr>
            </a:p>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適応センター</a:t>
              </a:r>
            </a:p>
          </p:txBody>
        </p:sp>
        <p:sp>
          <p:nvSpPr>
            <p:cNvPr id="11" name="角丸四角形 11">
              <a:extLst>
                <a:ext uri="{FF2B5EF4-FFF2-40B4-BE49-F238E27FC236}">
                  <a16:creationId xmlns:a16="http://schemas.microsoft.com/office/drawing/2014/main" id="{BFA4DF13-3FAE-6A4F-ABED-5F89365A3AB6}"/>
                </a:ext>
              </a:extLst>
            </p:cNvPr>
            <p:cNvSpPr/>
            <p:nvPr/>
          </p:nvSpPr>
          <p:spPr>
            <a:xfrm>
              <a:off x="3079188" y="5144921"/>
              <a:ext cx="2985624" cy="530596"/>
            </a:xfrm>
            <a:prstGeom prst="roundRect">
              <a:avLst>
                <a:gd name="adj" fmla="val 50000"/>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大阪府</a:t>
              </a:r>
              <a:endParaRPr lang="en-US" altLang="ja-JP" sz="1600" b="1" dirty="0">
                <a:solidFill>
                  <a:schemeClr val="tx1"/>
                </a:solidFill>
                <a:latin typeface="Meiryo UI" pitchFamily="50" charset="-128"/>
                <a:ea typeface="Meiryo UI" pitchFamily="50" charset="-128"/>
                <a:cs typeface="Meiryo UI" pitchFamily="50" charset="-128"/>
              </a:endParaRPr>
            </a:p>
            <a:p>
              <a:pPr algn="ctr" defTabSz="1317269">
                <a:defRPr/>
              </a:pPr>
              <a:r>
                <a:rPr lang="ja-JP" altLang="en-US" sz="1200" b="1" dirty="0">
                  <a:solidFill>
                    <a:schemeClr val="tx1"/>
                  </a:solidFill>
                  <a:latin typeface="Meiryo UI" pitchFamily="50" charset="-128"/>
                  <a:ea typeface="Meiryo UI" pitchFamily="50" charset="-128"/>
                  <a:cs typeface="Meiryo UI" pitchFamily="50" charset="-128"/>
                </a:rPr>
                <a:t>（大阪府温暖化対策推進会議）</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16" name="角丸四角形 11">
              <a:extLst>
                <a:ext uri="{FF2B5EF4-FFF2-40B4-BE49-F238E27FC236}">
                  <a16:creationId xmlns:a16="http://schemas.microsoft.com/office/drawing/2014/main" id="{4ED06C0E-26FB-5D4A-9902-0CCF762284ED}"/>
                </a:ext>
              </a:extLst>
            </p:cNvPr>
            <p:cNvSpPr/>
            <p:nvPr/>
          </p:nvSpPr>
          <p:spPr>
            <a:xfrm>
              <a:off x="3059832" y="2780416"/>
              <a:ext cx="2985624" cy="530596"/>
            </a:xfrm>
            <a:prstGeom prst="roundRect">
              <a:avLst>
                <a:gd name="adj" fmla="val 50000"/>
              </a:avLst>
            </a:prstGeom>
            <a:solidFill>
              <a:schemeClr val="accent3">
                <a:lumMod val="40000"/>
                <a:lumOff val="6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府民・事業者</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32" name="矢印: 折線 31">
              <a:extLst>
                <a:ext uri="{FF2B5EF4-FFF2-40B4-BE49-F238E27FC236}">
                  <a16:creationId xmlns:a16="http://schemas.microsoft.com/office/drawing/2014/main" id="{4AAB85F7-A1A1-AE44-9748-D71D09F732E6}"/>
                </a:ext>
              </a:extLst>
            </p:cNvPr>
            <p:cNvSpPr/>
            <p:nvPr/>
          </p:nvSpPr>
          <p:spPr>
            <a:xfrm>
              <a:off x="1993795" y="2756528"/>
              <a:ext cx="1230335" cy="1591587"/>
            </a:xfrm>
            <a:prstGeom prst="bentArrow">
              <a:avLst>
                <a:gd name="adj1" fmla="val 18460"/>
                <a:gd name="adj2" fmla="val 21730"/>
                <a:gd name="adj3" fmla="val 22820"/>
                <a:gd name="adj4" fmla="val 4375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4" name="矢印: 折線 33">
              <a:extLst>
                <a:ext uri="{FF2B5EF4-FFF2-40B4-BE49-F238E27FC236}">
                  <a16:creationId xmlns:a16="http://schemas.microsoft.com/office/drawing/2014/main" id="{A7052A8E-2C62-EE40-BBA6-E29EA1B9239B}"/>
                </a:ext>
              </a:extLst>
            </p:cNvPr>
            <p:cNvSpPr/>
            <p:nvPr/>
          </p:nvSpPr>
          <p:spPr>
            <a:xfrm rot="5400000" flipH="1">
              <a:off x="6093101" y="4858389"/>
              <a:ext cx="530595" cy="566365"/>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6" name="テキスト ボックス 35">
              <a:extLst>
                <a:ext uri="{FF2B5EF4-FFF2-40B4-BE49-F238E27FC236}">
                  <a16:creationId xmlns:a16="http://schemas.microsoft.com/office/drawing/2014/main" id="{2B35D751-FA8D-804D-8C00-98B8986FC8B6}"/>
                </a:ext>
              </a:extLst>
            </p:cNvPr>
            <p:cNvSpPr txBox="1"/>
            <p:nvPr/>
          </p:nvSpPr>
          <p:spPr>
            <a:xfrm>
              <a:off x="6586428" y="5133623"/>
              <a:ext cx="766110" cy="320280"/>
            </a:xfrm>
            <a:prstGeom prst="rect">
              <a:avLst/>
            </a:prstGeom>
            <a:noFill/>
          </p:spPr>
          <p:txBody>
            <a:bodyPr wrap="square" rtlCol="0">
              <a:spAutoFit/>
            </a:bodyPr>
            <a:lstStyle/>
            <a:p>
              <a:pPr marL="1588" indent="-1588">
                <a:lnSpc>
                  <a:spcPts val="2000"/>
                </a:lnSpc>
                <a:tabLst>
                  <a:tab pos="360363" algn="l"/>
                </a:tabLst>
              </a:pPr>
              <a:r>
                <a:rPr lang="ja-JP" altLang="en-US" sz="1400" dirty="0">
                  <a:latin typeface="Meiryo UI" panose="020B0604030504040204" pitchFamily="50" charset="-128"/>
                  <a:ea typeface="Meiryo UI" panose="020B0604030504040204" pitchFamily="50" charset="-128"/>
                </a:rPr>
                <a:t>指定</a:t>
              </a:r>
            </a:p>
          </p:txBody>
        </p:sp>
        <p:sp>
          <p:nvSpPr>
            <p:cNvPr id="38" name="テキスト ボックス 37">
              <a:extLst>
                <a:ext uri="{FF2B5EF4-FFF2-40B4-BE49-F238E27FC236}">
                  <a16:creationId xmlns:a16="http://schemas.microsoft.com/office/drawing/2014/main" id="{FA657CE3-6CF2-3342-BDB4-6D02929904AE}"/>
                </a:ext>
              </a:extLst>
            </p:cNvPr>
            <p:cNvSpPr txBox="1"/>
            <p:nvPr/>
          </p:nvSpPr>
          <p:spPr>
            <a:xfrm>
              <a:off x="2010725" y="5112425"/>
              <a:ext cx="766110" cy="320280"/>
            </a:xfrm>
            <a:prstGeom prst="rect">
              <a:avLst/>
            </a:prstGeom>
            <a:noFill/>
          </p:spPr>
          <p:txBody>
            <a:bodyPr wrap="square" rtlCol="0">
              <a:spAutoFit/>
            </a:bodyPr>
            <a:lstStyle/>
            <a:p>
              <a:pPr marL="1588" indent="-1588">
                <a:lnSpc>
                  <a:spcPts val="2000"/>
                </a:lnSpc>
                <a:tabLst>
                  <a:tab pos="360363" algn="l"/>
                </a:tabLst>
              </a:pPr>
              <a:r>
                <a:rPr lang="ja-JP" altLang="en-US" sz="1400" dirty="0">
                  <a:latin typeface="Meiryo UI" panose="020B0604030504040204" pitchFamily="50" charset="-128"/>
                  <a:ea typeface="Meiryo UI" panose="020B0604030504040204" pitchFamily="50" charset="-128"/>
                </a:rPr>
                <a:t>指定</a:t>
              </a:r>
            </a:p>
          </p:txBody>
        </p:sp>
        <p:sp>
          <p:nvSpPr>
            <p:cNvPr id="41" name="テキスト ボックス 40">
              <a:extLst>
                <a:ext uri="{FF2B5EF4-FFF2-40B4-BE49-F238E27FC236}">
                  <a16:creationId xmlns:a16="http://schemas.microsoft.com/office/drawing/2014/main" id="{6C98F0B7-CA6F-594A-970F-6C5162F21393}"/>
                </a:ext>
              </a:extLst>
            </p:cNvPr>
            <p:cNvSpPr txBox="1"/>
            <p:nvPr/>
          </p:nvSpPr>
          <p:spPr>
            <a:xfrm>
              <a:off x="4292856" y="4670506"/>
              <a:ext cx="766110" cy="320280"/>
            </a:xfrm>
            <a:prstGeom prst="rect">
              <a:avLst/>
            </a:prstGeom>
            <a:noFill/>
          </p:spPr>
          <p:txBody>
            <a:bodyPr wrap="square" rtlCol="0">
              <a:spAutoFit/>
            </a:bodyPr>
            <a:lstStyle/>
            <a:p>
              <a:pPr marL="1588" indent="-1588">
                <a:lnSpc>
                  <a:spcPts val="2000"/>
                </a:lnSpc>
                <a:tabLst>
                  <a:tab pos="360363" algn="l"/>
                </a:tabLst>
              </a:pPr>
              <a:r>
                <a:rPr lang="ja-JP" altLang="en-US" sz="1400" dirty="0">
                  <a:latin typeface="Meiryo UI" panose="020B0604030504040204" pitchFamily="50" charset="-128"/>
                  <a:ea typeface="Meiryo UI" panose="020B0604030504040204" pitchFamily="50" charset="-128"/>
                </a:rPr>
                <a:t>連携</a:t>
              </a:r>
            </a:p>
          </p:txBody>
        </p:sp>
        <p:sp>
          <p:nvSpPr>
            <p:cNvPr id="43" name="矢印: 左右 42">
              <a:extLst>
                <a:ext uri="{FF2B5EF4-FFF2-40B4-BE49-F238E27FC236}">
                  <a16:creationId xmlns:a16="http://schemas.microsoft.com/office/drawing/2014/main" id="{A6428181-5C1A-6D41-A0D1-67E72F1A74F8}"/>
                </a:ext>
              </a:extLst>
            </p:cNvPr>
            <p:cNvSpPr/>
            <p:nvPr/>
          </p:nvSpPr>
          <p:spPr>
            <a:xfrm rot="2558459">
              <a:off x="3810044" y="4802775"/>
              <a:ext cx="760693" cy="303134"/>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矢印: 左右 44">
              <a:extLst>
                <a:ext uri="{FF2B5EF4-FFF2-40B4-BE49-F238E27FC236}">
                  <a16:creationId xmlns:a16="http://schemas.microsoft.com/office/drawing/2014/main" id="{61BA1FB7-BA70-1E47-9041-215FF5B46786}"/>
                </a:ext>
              </a:extLst>
            </p:cNvPr>
            <p:cNvSpPr/>
            <p:nvPr/>
          </p:nvSpPr>
          <p:spPr>
            <a:xfrm rot="8257275">
              <a:off x="4608984" y="4793541"/>
              <a:ext cx="760693" cy="303134"/>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矢印: 左右 46">
              <a:extLst>
                <a:ext uri="{FF2B5EF4-FFF2-40B4-BE49-F238E27FC236}">
                  <a16:creationId xmlns:a16="http://schemas.microsoft.com/office/drawing/2014/main" id="{95F990DB-96CD-7C44-8B4F-4E9D2907767E}"/>
                </a:ext>
              </a:extLst>
            </p:cNvPr>
            <p:cNvSpPr/>
            <p:nvPr/>
          </p:nvSpPr>
          <p:spPr>
            <a:xfrm>
              <a:off x="3923928" y="4404454"/>
              <a:ext cx="1318170" cy="302400"/>
            </a:xfrm>
            <a:prstGeom prst="lef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22ED4250-2118-F044-9250-DDE4745F476D}"/>
                </a:ext>
              </a:extLst>
            </p:cNvPr>
            <p:cNvSpPr txBox="1"/>
            <p:nvPr/>
          </p:nvSpPr>
          <p:spPr>
            <a:xfrm>
              <a:off x="4061948" y="3384312"/>
              <a:ext cx="1334111" cy="32028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88" indent="-1588">
                <a:lnSpc>
                  <a:spcPts val="2000"/>
                </a:lnSpc>
                <a:tabLst>
                  <a:tab pos="360363" algn="l"/>
                </a:tabLst>
              </a:pPr>
              <a:r>
                <a:rPr lang="ja-JP" altLang="en-US" sz="1400" dirty="0">
                  <a:latin typeface="Meiryo UI" panose="020B0604030504040204" pitchFamily="50" charset="-128"/>
                  <a:ea typeface="Meiryo UI" panose="020B0604030504040204" pitchFamily="50" charset="-128"/>
                </a:rPr>
                <a:t>連携・協働</a:t>
              </a:r>
            </a:p>
          </p:txBody>
        </p:sp>
        <p:sp>
          <p:nvSpPr>
            <p:cNvPr id="31" name="矢印: 折線 31">
              <a:extLst>
                <a:ext uri="{FF2B5EF4-FFF2-40B4-BE49-F238E27FC236}">
                  <a16:creationId xmlns:a16="http://schemas.microsoft.com/office/drawing/2014/main" id="{4AAB85F7-A1A1-AE44-9748-D71D09F732E6}"/>
                </a:ext>
              </a:extLst>
            </p:cNvPr>
            <p:cNvSpPr/>
            <p:nvPr/>
          </p:nvSpPr>
          <p:spPr>
            <a:xfrm rot="16200000">
              <a:off x="2535227" y="4862070"/>
              <a:ext cx="530595" cy="566365"/>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8" name="吹き出し: 円形 27">
              <a:extLst>
                <a:ext uri="{FF2B5EF4-FFF2-40B4-BE49-F238E27FC236}">
                  <a16:creationId xmlns:a16="http://schemas.microsoft.com/office/drawing/2014/main" id="{8C9C57C4-7ED5-DA44-A8AC-70C5A96B833C}"/>
                </a:ext>
              </a:extLst>
            </p:cNvPr>
            <p:cNvSpPr/>
            <p:nvPr/>
          </p:nvSpPr>
          <p:spPr>
            <a:xfrm>
              <a:off x="676565" y="2624975"/>
              <a:ext cx="1461107" cy="948041"/>
            </a:xfrm>
            <a:prstGeom prst="wedgeEllipseCallout">
              <a:avLst>
                <a:gd name="adj1" fmla="val 51717"/>
                <a:gd name="adj2" fmla="val 35043"/>
              </a:avLst>
            </a:prstGeom>
            <a:solidFill>
              <a:srgbClr val="F7E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C00000"/>
                  </a:solidFill>
                  <a:latin typeface="Meiryo UI" panose="020B0604030504040204" pitchFamily="34" charset="-128"/>
                  <a:ea typeface="Meiryo UI" panose="020B0604030504040204" pitchFamily="34" charset="-128"/>
                </a:rPr>
                <a:t>緩和策の</a:t>
              </a:r>
              <a:endParaRPr lang="en-US" altLang="ja-JP" sz="1600" dirty="0">
                <a:solidFill>
                  <a:srgbClr val="C00000"/>
                </a:solidFill>
                <a:latin typeface="Meiryo UI" panose="020B0604030504040204" pitchFamily="34" charset="-128"/>
                <a:ea typeface="Meiryo UI" panose="020B0604030504040204" pitchFamily="34" charset="-128"/>
              </a:endParaRPr>
            </a:p>
            <a:p>
              <a:pPr algn="ctr"/>
              <a:r>
                <a:rPr lang="ja-JP" altLang="en-US" sz="1600" dirty="0">
                  <a:solidFill>
                    <a:srgbClr val="C00000"/>
                  </a:solidFill>
                  <a:latin typeface="Meiryo UI" panose="020B0604030504040204" pitchFamily="34" charset="-128"/>
                  <a:ea typeface="Meiryo UI" panose="020B0604030504040204" pitchFamily="34" charset="-128"/>
                </a:rPr>
                <a:t>取組推進</a:t>
              </a:r>
            </a:p>
          </p:txBody>
        </p:sp>
        <p:sp>
          <p:nvSpPr>
            <p:cNvPr id="33" name="矢印: 折線 31">
              <a:extLst>
                <a:ext uri="{FF2B5EF4-FFF2-40B4-BE49-F238E27FC236}">
                  <a16:creationId xmlns:a16="http://schemas.microsoft.com/office/drawing/2014/main" id="{4AAB85F7-A1A1-AE44-9748-D71D09F732E6}"/>
                </a:ext>
              </a:extLst>
            </p:cNvPr>
            <p:cNvSpPr/>
            <p:nvPr/>
          </p:nvSpPr>
          <p:spPr>
            <a:xfrm flipH="1">
              <a:off x="5868144" y="2741578"/>
              <a:ext cx="1230335" cy="1591587"/>
            </a:xfrm>
            <a:prstGeom prst="bentArrow">
              <a:avLst>
                <a:gd name="adj1" fmla="val 18460"/>
                <a:gd name="adj2" fmla="val 21730"/>
                <a:gd name="adj3" fmla="val 22820"/>
                <a:gd name="adj4" fmla="val 4375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9" name="吹き出し: 円形 28">
              <a:extLst>
                <a:ext uri="{FF2B5EF4-FFF2-40B4-BE49-F238E27FC236}">
                  <a16:creationId xmlns:a16="http://schemas.microsoft.com/office/drawing/2014/main" id="{65B343D6-6ABE-4748-9F50-1488A8147A78}"/>
                </a:ext>
              </a:extLst>
            </p:cNvPr>
            <p:cNvSpPr/>
            <p:nvPr/>
          </p:nvSpPr>
          <p:spPr>
            <a:xfrm>
              <a:off x="6991035" y="2624975"/>
              <a:ext cx="1469397" cy="948041"/>
            </a:xfrm>
            <a:prstGeom prst="wedgeEllipseCallout">
              <a:avLst>
                <a:gd name="adj1" fmla="val -47307"/>
                <a:gd name="adj2" fmla="val 46387"/>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accent2">
                      <a:lumMod val="50000"/>
                    </a:schemeClr>
                  </a:solidFill>
                  <a:latin typeface="Meiryo UI" panose="020B0604030504040204" pitchFamily="34" charset="-128"/>
                  <a:ea typeface="Meiryo UI" panose="020B0604030504040204" pitchFamily="34" charset="-128"/>
                </a:rPr>
                <a:t>適応策の</a:t>
              </a:r>
              <a:endParaRPr lang="en-US" altLang="ja-JP" sz="1600" dirty="0">
                <a:solidFill>
                  <a:schemeClr val="accent2">
                    <a:lumMod val="50000"/>
                  </a:schemeClr>
                </a:solidFill>
                <a:latin typeface="Meiryo UI" panose="020B0604030504040204" pitchFamily="34" charset="-128"/>
                <a:ea typeface="Meiryo UI" panose="020B0604030504040204" pitchFamily="34" charset="-128"/>
              </a:endParaRPr>
            </a:p>
            <a:p>
              <a:pPr algn="ctr"/>
              <a:r>
                <a:rPr lang="ja-JP" altLang="en-US" sz="1600" dirty="0">
                  <a:solidFill>
                    <a:schemeClr val="accent2">
                      <a:lumMod val="50000"/>
                    </a:schemeClr>
                  </a:solidFill>
                  <a:latin typeface="Meiryo UI" panose="020B0604030504040204" pitchFamily="34" charset="-128"/>
                  <a:ea typeface="Meiryo UI" panose="020B0604030504040204" pitchFamily="34" charset="-128"/>
                </a:rPr>
                <a:t>取組推進</a:t>
              </a:r>
            </a:p>
          </p:txBody>
        </p:sp>
      </p:grpSp>
      <p:sp>
        <p:nvSpPr>
          <p:cNvPr id="35" name="テキスト ボックス 34"/>
          <p:cNvSpPr txBox="1"/>
          <p:nvPr/>
        </p:nvSpPr>
        <p:spPr>
          <a:xfrm>
            <a:off x="329025" y="5829071"/>
            <a:ext cx="8491447" cy="646331"/>
          </a:xfrm>
          <a:prstGeom prst="rect">
            <a:avLst/>
          </a:prstGeom>
          <a:noFill/>
        </p:spPr>
        <p:txBody>
          <a:bodyPr wrap="square" rtlCol="0">
            <a:spAutoFit/>
          </a:bodyPr>
          <a:lstStyle/>
          <a:p>
            <a:pPr marL="179388" indent="-179388">
              <a:tabLst>
                <a:tab pos="360363" algn="l"/>
              </a:tabLst>
            </a:pPr>
            <a:r>
              <a:rPr lang="ja-JP" altLang="en-US" dirty="0">
                <a:latin typeface="Meiryo UI" panose="020B0604030504040204" pitchFamily="50" charset="-128"/>
                <a:ea typeface="Meiryo UI" panose="020B0604030504040204" pitchFamily="50" charset="-128"/>
              </a:rPr>
              <a:t>〇計画の進行管理について、温暖化対策部会において、毎年、温室効果ガス排出量の状況や取組実績等を点検・評価し、その結果をホームページ等で公表</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12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179512" y="504056"/>
            <a:ext cx="8712969" cy="6237312"/>
          </a:xfrm>
          <a:prstGeom prst="rect">
            <a:avLst/>
          </a:prstGeom>
          <a:noFill/>
          <a:ln w="38100">
            <a:solidFill>
              <a:schemeClr val="tx1"/>
            </a:solidFill>
            <a:prstDash val="solid"/>
          </a:ln>
        </p:spPr>
        <p:txBody>
          <a:bodyPr wrap="square" rtlCol="0">
            <a:noAutofit/>
          </a:bodyPr>
          <a:lstStyle/>
          <a:p>
            <a:pPr>
              <a:spcBef>
                <a:spcPts val="600"/>
              </a:spcBef>
            </a:pPr>
            <a:endParaRPr lang="ja-JP" altLang="en-US" b="1"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a:t>
            </a:fld>
            <a:endParaRPr kumimoji="1" lang="ja-JP" altLang="en-US" dirty="0"/>
          </a:p>
        </p:txBody>
      </p:sp>
      <p:sp>
        <p:nvSpPr>
          <p:cNvPr id="24" name="テキスト ボックス 23"/>
          <p:cNvSpPr txBox="1"/>
          <p:nvPr/>
        </p:nvSpPr>
        <p:spPr>
          <a:xfrm>
            <a:off x="6300192" y="2153805"/>
            <a:ext cx="2478678" cy="492443"/>
          </a:xfrm>
          <a:prstGeom prst="rect">
            <a:avLst/>
          </a:prstGeom>
          <a:noFill/>
        </p:spPr>
        <p:txBody>
          <a:bodyPr wrap="square" rtlCol="0">
            <a:spAutoFit/>
          </a:bodyPr>
          <a:lstStyle/>
          <a:p>
            <a:pPr algn="ctr">
              <a:lnSpc>
                <a:spcPts val="1500"/>
              </a:lnSpc>
            </a:pPr>
            <a:r>
              <a:rPr kumimoji="1" lang="ja-JP" altLang="en-US" sz="1300" dirty="0">
                <a:latin typeface="Meiryo UI" panose="020B0604030504040204" pitchFamily="50" charset="-128"/>
                <a:ea typeface="Meiryo UI" panose="020B0604030504040204" pitchFamily="50" charset="-128"/>
              </a:rPr>
              <a:t>アジェンダの中核を成す</a:t>
            </a:r>
            <a:endParaRPr kumimoji="1" lang="en-US" altLang="ja-JP" sz="1300" dirty="0">
              <a:latin typeface="Meiryo UI" panose="020B0604030504040204" pitchFamily="50" charset="-128"/>
              <a:ea typeface="Meiryo UI" panose="020B0604030504040204" pitchFamily="50" charset="-128"/>
            </a:endParaRPr>
          </a:p>
          <a:p>
            <a:pPr algn="ctr">
              <a:lnSpc>
                <a:spcPts val="1500"/>
              </a:lnSpc>
            </a:pPr>
            <a:r>
              <a:rPr kumimoji="1" lang="ja-JP" altLang="en-US" sz="1300" dirty="0">
                <a:latin typeface="Meiryo UI" panose="020B0604030504040204" pitchFamily="50" charset="-128"/>
                <a:ea typeface="Meiryo UI" panose="020B0604030504040204" pitchFamily="50" charset="-128"/>
              </a:rPr>
              <a:t>持続可能な開発目標（</a:t>
            </a:r>
            <a:r>
              <a:rPr kumimoji="1" lang="en-US" altLang="ja-JP" sz="1300" dirty="0">
                <a:latin typeface="Meiryo UI" panose="020B0604030504040204" pitchFamily="50" charset="-128"/>
                <a:ea typeface="Meiryo UI" panose="020B0604030504040204" pitchFamily="50" charset="-128"/>
              </a:rPr>
              <a:t>SDGs</a:t>
            </a:r>
            <a:r>
              <a:rPr kumimoji="1" lang="ja-JP" altLang="en-US" sz="1300" dirty="0">
                <a:latin typeface="Meiryo UI" panose="020B0604030504040204" pitchFamily="50" charset="-128"/>
                <a:ea typeface="Meiryo UI" panose="020B0604030504040204" pitchFamily="50" charset="-128"/>
              </a:rPr>
              <a:t>）</a:t>
            </a:r>
          </a:p>
        </p:txBody>
      </p:sp>
      <p:sp>
        <p:nvSpPr>
          <p:cNvPr id="29" name="テキスト ボックス 28"/>
          <p:cNvSpPr txBox="1"/>
          <p:nvPr/>
        </p:nvSpPr>
        <p:spPr>
          <a:xfrm>
            <a:off x="335478" y="2952328"/>
            <a:ext cx="8400884" cy="3659976"/>
          </a:xfrm>
          <a:prstGeom prst="rect">
            <a:avLst/>
          </a:prstGeom>
          <a:noFill/>
          <a:ln w="28575">
            <a:solidFill>
              <a:schemeClr val="accent1">
                <a:shade val="50000"/>
              </a:schemeClr>
            </a:solidFill>
            <a:prstDash val="solid"/>
          </a:ln>
        </p:spPr>
        <p:txBody>
          <a:bodyPr wrap="square" rtlCol="0">
            <a:spAutoFit/>
          </a:bodyPr>
          <a:lstStyle/>
          <a:p>
            <a:pPr marL="179388" indent="-179388">
              <a:lnSpc>
                <a:spcPts val="1700"/>
              </a:lnSpc>
              <a:spcBef>
                <a:spcPts val="400"/>
              </a:spcBef>
              <a:tabLst>
                <a:tab pos="360363" algn="l"/>
              </a:tabLst>
            </a:pPr>
            <a:r>
              <a:rPr lang="ja-JP" altLang="en-US" sz="1600" b="1" dirty="0">
                <a:latin typeface="Meiryo UI" panose="020B0604030504040204" pitchFamily="50" charset="-128"/>
                <a:ea typeface="Meiryo UI" panose="020B0604030504040204" pitchFamily="50" charset="-128"/>
              </a:rPr>
              <a:t>＜対策推進にあたっての基本的な考え方＞</a:t>
            </a:r>
            <a:endParaRPr lang="en-US" altLang="ja-JP" sz="1600" b="1" dirty="0">
              <a:latin typeface="Meiryo UI" panose="020B0604030504040204" pitchFamily="50" charset="-128"/>
              <a:ea typeface="Meiryo UI" panose="020B0604030504040204" pitchFamily="50" charset="-128"/>
            </a:endParaRPr>
          </a:p>
          <a:p>
            <a:pPr marL="179388" indent="-179388">
              <a:lnSpc>
                <a:spcPts val="1700"/>
              </a:lnSpc>
              <a:spcBef>
                <a:spcPts val="400"/>
              </a:spcBef>
              <a:tabLst>
                <a:tab pos="360363" algn="l"/>
              </a:tabLst>
            </a:pPr>
            <a:r>
              <a:rPr lang="ja-JP" altLang="en-US" sz="1600" dirty="0">
                <a:latin typeface="Meiryo UI" panose="020B0604030504040204" pitchFamily="50" charset="-128"/>
                <a:ea typeface="Meiryo UI" panose="020B0604030504040204" pitchFamily="50" charset="-128"/>
              </a:rPr>
              <a:t>〇</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の実現に向けて、これまで以上に地域はもとより世界的な視野を持ちつつ、気候変動対策だけに着目した施策ではなく、</a:t>
            </a:r>
            <a:r>
              <a:rPr lang="ja-JP" altLang="en-US" sz="1600" u="sng" dirty="0">
                <a:latin typeface="Meiryo UI" panose="020B0604030504040204" pitchFamily="50" charset="-128"/>
                <a:ea typeface="Meiryo UI" panose="020B0604030504040204" pitchFamily="50" charset="-128"/>
              </a:rPr>
              <a:t>環境・社会・経済の統合的向上に資する施策</a:t>
            </a:r>
            <a:r>
              <a:rPr lang="ja-JP" altLang="en-US" sz="1600" dirty="0">
                <a:latin typeface="Meiryo UI" panose="020B0604030504040204" pitchFamily="50" charset="-128"/>
                <a:ea typeface="Meiryo UI" panose="020B0604030504040204" pitchFamily="50" charset="-128"/>
              </a:rPr>
              <a:t>を展開することが重要</a:t>
            </a:r>
          </a:p>
          <a:p>
            <a:pPr marL="179388" indent="-179388">
              <a:spcBef>
                <a:spcPts val="400"/>
              </a:spcBef>
              <a:tabLst>
                <a:tab pos="360363" algn="l"/>
              </a:tabLst>
            </a:pPr>
            <a:r>
              <a:rPr lang="ja-JP" altLang="en-US" sz="1600" dirty="0">
                <a:latin typeface="Meiryo UI" panose="020B0604030504040204" pitchFamily="50" charset="-128"/>
                <a:ea typeface="Meiryo UI" panose="020B0604030504040204" pitchFamily="50" charset="-128"/>
              </a:rPr>
              <a:t>〇気候変動による地球温暖化の影響は既に顕在化しており、さらに今後、影響が増加することが予測されている。このため、</a:t>
            </a:r>
            <a:r>
              <a:rPr lang="ja-JP" altLang="en-US" sz="1600" u="sng" dirty="0">
                <a:latin typeface="Meiryo UI" panose="020B0604030504040204" pitchFamily="50" charset="-128"/>
                <a:ea typeface="Meiryo UI" panose="020B0604030504040204" pitchFamily="50" charset="-128"/>
              </a:rPr>
              <a:t>気候危機であるとの認識</a:t>
            </a:r>
            <a:r>
              <a:rPr lang="ja-JP" altLang="en-US" sz="1600" dirty="0">
                <a:latin typeface="Meiryo UI" panose="020B0604030504040204" pitchFamily="50" charset="-128"/>
                <a:ea typeface="Meiryo UI" panose="020B0604030504040204" pitchFamily="50" charset="-128"/>
              </a:rPr>
              <a:t>にたち、</a:t>
            </a:r>
            <a:r>
              <a:rPr lang="ja-JP" altLang="en-US" sz="1600" u="sng" dirty="0">
                <a:latin typeface="Meiryo UI" panose="020B0604030504040204" pitchFamily="50" charset="-128"/>
                <a:ea typeface="Meiryo UI" panose="020B0604030504040204" pitchFamily="50" charset="-128"/>
              </a:rPr>
              <a:t>「</a:t>
            </a:r>
            <a:r>
              <a:rPr lang="en-US" altLang="ja-JP" sz="1600" u="sng" dirty="0">
                <a:latin typeface="Meiryo UI" panose="020B0604030504040204" pitchFamily="50" charset="-128"/>
                <a:ea typeface="Meiryo UI" panose="020B0604030504040204" pitchFamily="50" charset="-128"/>
              </a:rPr>
              <a:t>2050</a:t>
            </a:r>
            <a:r>
              <a:rPr lang="ja-JP" altLang="en-US" sz="1600" u="sng" dirty="0">
                <a:latin typeface="Meiryo UI" panose="020B0604030504040204" pitchFamily="50" charset="-128"/>
                <a:ea typeface="Meiryo UI" panose="020B0604030504040204" pitchFamily="50" charset="-128"/>
              </a:rPr>
              <a:t>年二酸化炭素排出量実質ゼロ」を実現した社会の姿</a:t>
            </a:r>
            <a:r>
              <a:rPr lang="en-US" altLang="ja-JP" sz="1600" u="sng"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将来像</a:t>
            </a:r>
            <a:r>
              <a:rPr lang="en-US" altLang="ja-JP" sz="1600" u="sng" dirty="0">
                <a:latin typeface="Meiryo UI" panose="020B0604030504040204" pitchFamily="50" charset="-128"/>
                <a:ea typeface="Meiryo UI" panose="020B0604030504040204" pitchFamily="50" charset="-128"/>
              </a:rPr>
              <a:t>)</a:t>
            </a:r>
            <a:r>
              <a:rPr lang="ja-JP" altLang="en-US" sz="1600" u="sng" dirty="0" err="1">
                <a:latin typeface="Meiryo UI" panose="020B0604030504040204" pitchFamily="50" charset="-128"/>
                <a:ea typeface="Meiryo UI" panose="020B0604030504040204" pitchFamily="50" charset="-128"/>
              </a:rPr>
              <a:t>を共</a:t>
            </a:r>
            <a:r>
              <a:rPr lang="ja-JP" altLang="en-US" sz="1600" u="sng" dirty="0">
                <a:latin typeface="Meiryo UI" panose="020B0604030504040204" pitchFamily="50" charset="-128"/>
                <a:ea typeface="Meiryo UI" panose="020B0604030504040204" pitchFamily="50" charset="-128"/>
              </a:rPr>
              <a:t>有</a:t>
            </a:r>
            <a:r>
              <a:rPr lang="ja-JP" altLang="en-US" sz="1600" dirty="0">
                <a:latin typeface="Meiryo UI" panose="020B0604030504040204" pitchFamily="50" charset="-128"/>
                <a:ea typeface="Meiryo UI" panose="020B0604030504040204" pitchFamily="50" charset="-128"/>
              </a:rPr>
              <a:t>し、すべての主体が一体となって気候変動対策に取り組む必要がある。また、</a:t>
            </a:r>
            <a:r>
              <a:rPr lang="en-US" altLang="ja-JP" sz="1600" dirty="0">
                <a:latin typeface="Meiryo UI" panose="020B0604030504040204" pitchFamily="50" charset="-128"/>
                <a:ea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rPr>
              <a:t>年までの</a:t>
            </a:r>
            <a:r>
              <a:rPr lang="ja-JP" altLang="en-US" sz="1600" u="sng" dirty="0">
                <a:latin typeface="Meiryo UI" panose="020B0604030504040204" pitchFamily="50" charset="-128"/>
                <a:ea typeface="Meiryo UI" panose="020B0604030504040204" pitchFamily="50" charset="-128"/>
              </a:rPr>
              <a:t>具体的な行動をおこすための意識改革</a:t>
            </a:r>
            <a:r>
              <a:rPr lang="ja-JP" altLang="en-US" sz="1600" dirty="0">
                <a:latin typeface="Meiryo UI" panose="020B0604030504040204" pitchFamily="50" charset="-128"/>
                <a:ea typeface="Meiryo UI" panose="020B0604030504040204" pitchFamily="50" charset="-128"/>
              </a:rPr>
              <a:t>を促し、緩和と適応の取組みを着実に進めることが重要</a:t>
            </a:r>
          </a:p>
          <a:p>
            <a:pPr marL="179388" indent="-179388">
              <a:spcBef>
                <a:spcPts val="400"/>
              </a:spcBef>
              <a:tabLst>
                <a:tab pos="360363" algn="l"/>
              </a:tabLst>
            </a:pPr>
            <a:r>
              <a:rPr lang="ja-JP" altLang="en-US" sz="1600" dirty="0">
                <a:latin typeface="Meiryo UI" panose="020B0604030504040204" pitchFamily="50" charset="-128"/>
                <a:ea typeface="Meiryo UI" panose="020B0604030504040204" pitchFamily="50" charset="-128"/>
              </a:rPr>
              <a:t>〇将来像の実現に向けては、省エネルギーの徹底と再生可能エネルギーの最大限の導入はもとより、</a:t>
            </a:r>
            <a:r>
              <a:rPr lang="ja-JP" altLang="en-US" sz="1600" u="sng" dirty="0">
                <a:latin typeface="Meiryo UI" panose="020B0604030504040204" pitchFamily="50" charset="-128"/>
                <a:ea typeface="Meiryo UI" panose="020B0604030504040204" pitchFamily="50" charset="-128"/>
              </a:rPr>
              <a:t>長期的かつ世界的な視野</a:t>
            </a:r>
            <a:r>
              <a:rPr lang="ja-JP" altLang="en-US" sz="1600" dirty="0">
                <a:latin typeface="Meiryo UI" panose="020B0604030504040204" pitchFamily="50" charset="-128"/>
                <a:ea typeface="Meiryo UI" panose="020B0604030504040204" pitchFamily="50" charset="-128"/>
              </a:rPr>
              <a:t>をもち、大阪のもつ経済規模を活かして</a:t>
            </a:r>
            <a:r>
              <a:rPr lang="en-US" altLang="ja-JP" sz="1600" dirty="0">
                <a:latin typeface="Meiryo UI" panose="020B0604030504040204" pitchFamily="50" charset="-128"/>
                <a:ea typeface="Meiryo UI" panose="020B0604030504040204" pitchFamily="50" charset="-128"/>
              </a:rPr>
              <a:t>ESG</a:t>
            </a:r>
            <a:r>
              <a:rPr lang="ja-JP" altLang="en-US" sz="1600" dirty="0">
                <a:latin typeface="Meiryo UI" panose="020B0604030504040204" pitchFamily="50" charset="-128"/>
                <a:ea typeface="Meiryo UI" panose="020B0604030504040204" pitchFamily="50" charset="-128"/>
              </a:rPr>
              <a:t>金融やエシカル消費の推進支援等により</a:t>
            </a:r>
            <a:r>
              <a:rPr lang="ja-JP" altLang="en-US" sz="1600" u="sng" dirty="0">
                <a:latin typeface="Meiryo UI" panose="020B0604030504040204" pitchFamily="50" charset="-128"/>
                <a:ea typeface="Meiryo UI" panose="020B0604030504040204" pitchFamily="50" charset="-128"/>
              </a:rPr>
              <a:t>持続可能な生産と消費をめざす</a:t>
            </a:r>
            <a:r>
              <a:rPr lang="ja-JP" altLang="en-US" sz="1600" dirty="0">
                <a:latin typeface="Meiryo UI" panose="020B0604030504040204" pitchFamily="50" charset="-128"/>
                <a:ea typeface="Meiryo UI" panose="020B0604030504040204" pitchFamily="50" charset="-128"/>
              </a:rPr>
              <a:t>とともに、ライフスタイル・ビジネススタイルの大きな変革が必要である。また、この変革に大阪・関西の強みを活かすことが重要</a:t>
            </a:r>
            <a:endParaRPr lang="en-US" altLang="ja-JP" sz="1600" dirty="0">
              <a:latin typeface="Meiryo UI" panose="020B0604030504040204" pitchFamily="50" charset="-128"/>
              <a:ea typeface="Meiryo UI" panose="020B0604030504040204" pitchFamily="50" charset="-128"/>
            </a:endParaRPr>
          </a:p>
          <a:p>
            <a:pPr marL="179388" indent="-179388">
              <a:spcBef>
                <a:spcPts val="400"/>
              </a:spcBef>
              <a:tabLst>
                <a:tab pos="360363" algn="l"/>
              </a:tabLst>
            </a:pPr>
            <a:r>
              <a:rPr lang="ja-JP" altLang="en-US" sz="1600" dirty="0">
                <a:latin typeface="Meiryo UI" panose="020B0604030504040204" pitchFamily="50" charset="-128"/>
                <a:ea typeface="Meiryo UI" panose="020B0604030504040204" pitchFamily="50" charset="-128"/>
              </a:rPr>
              <a:t>〇計画の策定にあたっては、地球温暖化の現状及び将来の影響予測や今後の取組内容等について、グラフ・図を効果的に用いるなど、</a:t>
            </a:r>
            <a:r>
              <a:rPr lang="ja-JP" altLang="en-US" sz="1600" u="sng" dirty="0">
                <a:latin typeface="Meiryo UI" panose="020B0604030504040204" pitchFamily="50" charset="-128"/>
                <a:ea typeface="Meiryo UI" panose="020B0604030504040204" pitchFamily="50" charset="-128"/>
              </a:rPr>
              <a:t>府民目線の分かりやすい計画づくり</a:t>
            </a:r>
            <a:r>
              <a:rPr lang="ja-JP" altLang="en-US" sz="1600" dirty="0">
                <a:latin typeface="Meiryo UI" panose="020B0604030504040204" pitchFamily="50" charset="-128"/>
                <a:ea typeface="Meiryo UI" panose="020B0604030504040204" pitchFamily="50" charset="-128"/>
              </a:rPr>
              <a:t>に努めることも必要</a:t>
            </a:r>
          </a:p>
        </p:txBody>
      </p:sp>
      <p:sp>
        <p:nvSpPr>
          <p:cNvPr id="10" name="テキスト ボックス 9"/>
          <p:cNvSpPr txBox="1"/>
          <p:nvPr/>
        </p:nvSpPr>
        <p:spPr>
          <a:xfrm>
            <a:off x="314192" y="693675"/>
            <a:ext cx="5964714" cy="2182649"/>
          </a:xfrm>
          <a:prstGeom prst="rect">
            <a:avLst/>
          </a:prstGeom>
          <a:noFill/>
        </p:spPr>
        <p:txBody>
          <a:bodyPr wrap="square" rtlCol="0">
            <a:spAutoFit/>
          </a:bodyPr>
          <a:lstStyle/>
          <a:p>
            <a:pPr marL="179388" indent="-179388">
              <a:lnSpc>
                <a:spcPts val="1700"/>
              </a:lnSpc>
              <a:spcBef>
                <a:spcPts val="300"/>
              </a:spcBef>
              <a:tabLst>
                <a:tab pos="360363" algn="l"/>
              </a:tabLst>
            </a:pPr>
            <a:r>
              <a:rPr lang="ja-JP" altLang="en-US" sz="1600" b="1" dirty="0">
                <a:latin typeface="Meiryo UI" panose="020B0604030504040204" pitchFamily="50" charset="-128"/>
                <a:ea typeface="Meiryo UI" panose="020B0604030504040204" pitchFamily="50" charset="-128"/>
              </a:rPr>
              <a:t>＜社会的背景＞</a:t>
            </a:r>
            <a:endParaRPr lang="en-US" altLang="ja-JP" sz="1600" b="1" dirty="0">
              <a:latin typeface="Meiryo UI" panose="020B0604030504040204" pitchFamily="50" charset="-128"/>
              <a:ea typeface="Meiryo UI" panose="020B0604030504040204" pitchFamily="50" charset="-128"/>
            </a:endParaRPr>
          </a:p>
          <a:p>
            <a:pPr marL="179388" indent="-179388">
              <a:lnSpc>
                <a:spcPts val="1700"/>
              </a:lnSpc>
              <a:spcBef>
                <a:spcPts val="300"/>
              </a:spcBef>
              <a:tabLst>
                <a:tab pos="360363" algn="l"/>
              </a:tabLst>
            </a:pPr>
            <a:r>
              <a:rPr lang="ja-JP" altLang="en-US" sz="1600" dirty="0">
                <a:latin typeface="Meiryo UI" panose="020B0604030504040204" pitchFamily="50" charset="-128"/>
                <a:ea typeface="Meiryo UI" panose="020B0604030504040204" pitchFamily="50" charset="-128"/>
              </a:rPr>
              <a:t>〇</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年に国連総会で採択された「持続可能な開発のための</a:t>
            </a:r>
            <a:r>
              <a:rPr lang="en-US" altLang="ja-JP" sz="1600" dirty="0">
                <a:latin typeface="Meiryo UI" panose="020B0604030504040204" pitchFamily="50" charset="-128"/>
                <a:ea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rPr>
              <a:t>アジェンダ」では、「環境保護」・「社会的包摂</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」・「経済成長」の３つの要素を調和させることが重要とされている。</a:t>
            </a:r>
          </a:p>
          <a:p>
            <a:pPr marL="360363" indent="-179388">
              <a:lnSpc>
                <a:spcPts val="1700"/>
              </a:lnSpc>
              <a:spcBef>
                <a:spcPts val="300"/>
              </a:spcBef>
              <a:tabLst>
                <a:tab pos="360363" algn="l"/>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貧困と飢餓に終止符を打ち、すべての人間が、尊厳と平等の下に、そして健康な環境の下に、その持てる潜在能力を発揮することができる社会のこと。</a:t>
            </a:r>
            <a:endParaRPr lang="en-US" altLang="ja-JP" sz="1600" dirty="0">
              <a:latin typeface="Meiryo UI" panose="020B0604030504040204" pitchFamily="50" charset="-128"/>
              <a:ea typeface="Meiryo UI" panose="020B0604030504040204" pitchFamily="50" charset="-128"/>
            </a:endParaRPr>
          </a:p>
          <a:p>
            <a:pPr marL="179388" indent="-179388">
              <a:lnSpc>
                <a:spcPts val="1700"/>
              </a:lnSpc>
              <a:spcBef>
                <a:spcPts val="400"/>
              </a:spcBef>
              <a:tabLst>
                <a:tab pos="360363" algn="l"/>
              </a:tabLst>
            </a:pPr>
            <a:r>
              <a:rPr lang="ja-JP" altLang="en-US" sz="1600" dirty="0">
                <a:latin typeface="Meiryo UI" panose="020B0604030504040204" pitchFamily="50" charset="-128"/>
                <a:ea typeface="Meiryo UI" panose="020B0604030504040204" pitchFamily="50" charset="-128"/>
              </a:rPr>
              <a:t>〇グローバル化が進む中、豊かで快適な生活と健全で恵み豊かな環境の恵沢を誰もが享受できるようにするためには、府域だけでなく、世界全体の健全な環境と安定した社会が必要不可欠である。</a:t>
            </a:r>
            <a:endParaRPr lang="en-US" altLang="ja-JP"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335478" y="648072"/>
            <a:ext cx="8400884" cy="2209994"/>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）対策推進にあたっての考え方</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714" y="974208"/>
            <a:ext cx="2415921" cy="1217676"/>
          </a:xfrm>
          <a:prstGeom prst="rect">
            <a:avLst/>
          </a:prstGeom>
        </p:spPr>
      </p:pic>
    </p:spTree>
    <p:extLst>
      <p:ext uri="{BB962C8B-B14F-4D97-AF65-F5344CB8AC3E}">
        <p14:creationId xmlns:p14="http://schemas.microsoft.com/office/powerpoint/2010/main" val="407461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3</a:t>
            </a:fld>
            <a:endParaRPr lang="ja-JP" altLang="en-US" dirty="0"/>
          </a:p>
        </p:txBody>
      </p:sp>
      <p:sp>
        <p:nvSpPr>
          <p:cNvPr id="21" name="テキスト ボックス 20"/>
          <p:cNvSpPr txBox="1"/>
          <p:nvPr/>
        </p:nvSpPr>
        <p:spPr>
          <a:xfrm>
            <a:off x="323527" y="5661248"/>
            <a:ext cx="8456203" cy="830997"/>
          </a:xfrm>
          <a:prstGeom prst="rect">
            <a:avLst/>
          </a:prstGeom>
          <a:noFill/>
          <a:ln>
            <a:solidFill>
              <a:schemeClr val="tx1"/>
            </a:solidFill>
            <a:prstDash val="dash"/>
          </a:ln>
        </p:spPr>
        <p:txBody>
          <a:bodyPr wrap="square" rtlCol="0">
            <a:spAutoFit/>
          </a:bodyPr>
          <a:lstStyle/>
          <a:p>
            <a:pPr marL="179388" indent="-179388">
              <a:spcBef>
                <a:spcPts val="600"/>
              </a:spcBef>
              <a:tabLst>
                <a:tab pos="360363" algn="l"/>
              </a:tabLst>
            </a:pPr>
            <a:r>
              <a:rPr lang="ja-JP" altLang="en-US" sz="1600" dirty="0">
                <a:latin typeface="Meiryo UI" panose="020B0604030504040204" pitchFamily="50" charset="-128"/>
                <a:ea typeface="Meiryo UI" panose="020B0604030504040204" pitchFamily="50" charset="-128"/>
              </a:rPr>
              <a:t>＜参考</a:t>
            </a:r>
            <a:r>
              <a:rPr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令和２年１月</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日温暖化対策部会 委員意見） </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全体の雰囲気を醸成していくことが重要。　そのためには、府民全体のムードを作っていく一つの価値感を表現するキーワードを作り、府民みんなで行動していこうという気運を高めることが必要となる。</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331640" y="1739885"/>
            <a:ext cx="6408712" cy="1169551"/>
          </a:xfrm>
          <a:prstGeom prst="rect">
            <a:avLst/>
          </a:prstGeom>
          <a:noFill/>
          <a:ln>
            <a:solidFill>
              <a:schemeClr val="accent6">
                <a:lumMod val="75000"/>
              </a:schemeClr>
            </a:solidFill>
          </a:ln>
        </p:spPr>
        <p:txBody>
          <a:bodyPr wrap="square" rtlCol="0">
            <a:spAutoFit/>
          </a:bodyPr>
          <a:lstStyle/>
          <a:p>
            <a:pPr marL="179388" indent="-179388">
              <a:spcBef>
                <a:spcPts val="600"/>
              </a:spcBef>
              <a:tabLst>
                <a:tab pos="360363" algn="l"/>
              </a:tabLst>
            </a:pPr>
            <a:r>
              <a:rPr lang="ja-JP" altLang="en-US" dirty="0">
                <a:latin typeface="Meiryo UI" panose="020B0604030504040204" pitchFamily="50" charset="-128"/>
                <a:ea typeface="Meiryo UI" panose="020B0604030504040204" pitchFamily="50" charset="-128"/>
              </a:rPr>
              <a:t>環境総合計画における</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年のめざすべき将来像</a:t>
            </a:r>
            <a:endParaRPr lang="en-US" altLang="ja-JP" dirty="0">
              <a:latin typeface="Meiryo UI" panose="020B0604030504040204" pitchFamily="50" charset="-128"/>
              <a:ea typeface="Meiryo UI" panose="020B0604030504040204" pitchFamily="50" charset="-128"/>
            </a:endParaRPr>
          </a:p>
          <a:p>
            <a:pPr marL="179388" indent="-179388">
              <a:spcBef>
                <a:spcPts val="600"/>
              </a:spcBef>
              <a:tabLst>
                <a:tab pos="360363" algn="l"/>
              </a:tabLst>
            </a:pPr>
            <a:r>
              <a:rPr lang="ja-JP" altLang="en-US" sz="2000" dirty="0">
                <a:latin typeface="Meiryo UI" panose="020B0604030504040204" pitchFamily="50" charset="-128"/>
                <a:ea typeface="Meiryo UI" panose="020B0604030504040204" pitchFamily="50" charset="-128"/>
              </a:rPr>
              <a:t>　案）大阪から世界へ、現在から未来へ</a:t>
            </a:r>
          </a:p>
          <a:p>
            <a:pPr marL="179388" indent="-179388">
              <a:spcBef>
                <a:spcPts val="600"/>
              </a:spcBef>
              <a:tabLst>
                <a:tab pos="360363" algn="l"/>
              </a:tabLst>
            </a:pPr>
            <a:r>
              <a:rPr lang="ja-JP" altLang="en-US" sz="2000" dirty="0">
                <a:latin typeface="Meiryo UI" panose="020B0604030504040204" pitchFamily="50" charset="-128"/>
                <a:ea typeface="Meiryo UI" panose="020B0604030504040204" pitchFamily="50" charset="-128"/>
              </a:rPr>
              <a:t>　　　　　府民がつくる暮らしやすい持続可能な社会</a:t>
            </a:r>
            <a:endParaRPr lang="en-US" altLang="ja-JP"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）対策推進にあたっての考え方</a:t>
            </a:r>
          </a:p>
        </p:txBody>
      </p:sp>
      <p:sp>
        <p:nvSpPr>
          <p:cNvPr id="2" name="テキスト ボックス 1">
            <a:extLst>
              <a:ext uri="{FF2B5EF4-FFF2-40B4-BE49-F238E27FC236}">
                <a16:creationId xmlns:a16="http://schemas.microsoft.com/office/drawing/2014/main" id="{51ED1CF5-3DD6-E344-A9FE-DA6A50873284}"/>
              </a:ext>
            </a:extLst>
          </p:cNvPr>
          <p:cNvSpPr txBox="1"/>
          <p:nvPr/>
        </p:nvSpPr>
        <p:spPr>
          <a:xfrm>
            <a:off x="323527" y="3861048"/>
            <a:ext cx="8456203" cy="1538883"/>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9388" indent="-179388">
              <a:spcBef>
                <a:spcPts val="600"/>
              </a:spcBef>
              <a:tabLst>
                <a:tab pos="360363" algn="l"/>
              </a:tabLst>
            </a:pPr>
            <a:r>
              <a:rPr lang="ja-JP" altLang="en-US" sz="2800" dirty="0">
                <a:latin typeface="Meiryo UI" panose="020B0604030504040204" pitchFamily="50" charset="-128"/>
                <a:ea typeface="Meiryo UI" panose="020B0604030504040204" pitchFamily="50" charset="-128"/>
              </a:rPr>
              <a:t>　案）大阪から世界へ、現在から未来へ</a:t>
            </a:r>
          </a:p>
          <a:p>
            <a:pPr marL="179388" indent="-179388">
              <a:spcBef>
                <a:spcPts val="600"/>
              </a:spcBef>
              <a:tabLst>
                <a:tab pos="360363" algn="l"/>
              </a:tabLst>
            </a:pPr>
            <a:r>
              <a:rPr lang="ja-JP" altLang="en-US" sz="2800" dirty="0">
                <a:latin typeface="Meiryo UI" panose="020B0604030504040204" pitchFamily="50" charset="-128"/>
                <a:ea typeface="Meiryo UI" panose="020B0604030504040204" pitchFamily="50" charset="-128"/>
              </a:rPr>
              <a:t>　　　　府民がつくる暮らしやすい持続可能な</a:t>
            </a:r>
            <a:r>
              <a:rPr lang="ja-JP" altLang="en-US" sz="2800" dirty="0">
                <a:solidFill>
                  <a:srgbClr val="FF0000"/>
                </a:solidFill>
                <a:latin typeface="Meiryo UI" panose="020B0604030504040204" pitchFamily="50" charset="-128"/>
                <a:ea typeface="Meiryo UI" panose="020B0604030504040204" pitchFamily="50" charset="-128"/>
              </a:rPr>
              <a:t>脱炭素</a:t>
            </a:r>
            <a:r>
              <a:rPr lang="ja-JP" altLang="en-US" sz="2800" dirty="0">
                <a:latin typeface="Meiryo UI" panose="020B0604030504040204" pitchFamily="50" charset="-128"/>
                <a:ea typeface="Meiryo UI" panose="020B0604030504040204" pitchFamily="50" charset="-128"/>
              </a:rPr>
              <a:t>社会</a:t>
            </a:r>
            <a:endParaRPr lang="en-US" altLang="ja-JP" sz="2800" dirty="0">
              <a:latin typeface="Meiryo UI" panose="020B0604030504040204" pitchFamily="50" charset="-128"/>
              <a:ea typeface="Meiryo UI" panose="020B0604030504040204" pitchFamily="50" charset="-128"/>
            </a:endParaRPr>
          </a:p>
          <a:p>
            <a:pPr marL="179388" indent="-179388">
              <a:spcBef>
                <a:spcPts val="600"/>
              </a:spcBef>
              <a:tabLst>
                <a:tab pos="360363" algn="l"/>
              </a:tabLst>
            </a:pPr>
            <a:r>
              <a:rPr lang="ja-JP" altLang="en-US" sz="2800" dirty="0">
                <a:latin typeface="Meiryo UI" panose="020B0604030504040204" pitchFamily="50" charset="-128"/>
                <a:ea typeface="Meiryo UI" panose="020B0604030504040204" pitchFamily="50" charset="-128"/>
              </a:rPr>
              <a:t>　　　　　　　～二酸化炭素排出量実質ゼロへ～</a:t>
            </a:r>
            <a:endParaRPr lang="en-US" altLang="ja-JP" sz="2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07503" y="404664"/>
            <a:ext cx="8778651"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rPr>
              <a:t>2050</a:t>
            </a:r>
            <a:r>
              <a:rPr lang="ja-JP" altLang="en-US" sz="2000" b="1" dirty="0">
                <a:latin typeface="Meiryo UI" panose="020B0604030504040204" pitchFamily="50" charset="-128"/>
                <a:ea typeface="Meiryo UI" panose="020B0604030504040204" pitchFamily="50" charset="-128"/>
              </a:rPr>
              <a:t>年のめざすべき将来像について［事務局案］　</a:t>
            </a:r>
            <a:endParaRPr lang="en-US" altLang="ja-JP"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13925" y="949164"/>
            <a:ext cx="8672229" cy="646331"/>
          </a:xfrm>
          <a:prstGeom prst="rect">
            <a:avLst/>
          </a:prstGeom>
          <a:noFill/>
        </p:spPr>
        <p:txBody>
          <a:bodyPr wrap="square" rtlCol="0">
            <a:spAutoFit/>
          </a:bodyPr>
          <a:lstStyle/>
          <a:p>
            <a:pPr>
              <a:spcBef>
                <a:spcPts val="600"/>
              </a:spcBef>
              <a:tabLst>
                <a:tab pos="360363" algn="l"/>
              </a:tabLst>
            </a:pPr>
            <a:r>
              <a:rPr lang="ja-JP" altLang="en-US" dirty="0">
                <a:latin typeface="Meiryo UI" panose="020B0604030504040204" pitchFamily="50" charset="-128"/>
                <a:ea typeface="Meiryo UI" panose="020B0604030504040204" pitchFamily="50" charset="-128"/>
              </a:rPr>
              <a:t>「環境総合計画の策定にあたっての基本的事項について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」（大阪府環境審議会環境総合計画部会）において、</a:t>
            </a:r>
            <a:r>
              <a:rPr lang="en-US" altLang="ja-JP" dirty="0">
                <a:latin typeface="Meiryo UI" panose="020B0604030504040204" pitchFamily="50" charset="-128"/>
                <a:ea typeface="Meiryo UI" panose="020B0604030504040204" pitchFamily="50" charset="-128"/>
              </a:rPr>
              <a:t> 2050</a:t>
            </a:r>
            <a:r>
              <a:rPr lang="ja-JP" altLang="en-US" dirty="0">
                <a:latin typeface="Meiryo UI" panose="020B0604030504040204" pitchFamily="50" charset="-128"/>
                <a:ea typeface="Meiryo UI" panose="020B0604030504040204" pitchFamily="50" charset="-128"/>
              </a:rPr>
              <a:t>年のめざすべき将来像については次のとおり、記載されている。</a:t>
            </a:r>
            <a:endParaRPr lang="en-US" altLang="ja-JP"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13925" y="2996952"/>
            <a:ext cx="8565806" cy="646331"/>
          </a:xfrm>
          <a:prstGeom prst="rect">
            <a:avLst/>
          </a:prstGeom>
          <a:noFill/>
        </p:spPr>
        <p:txBody>
          <a:bodyPr wrap="square" rtlCol="0">
            <a:spAutoFit/>
          </a:bodyPr>
          <a:lstStyle/>
          <a:p>
            <a:pPr>
              <a:spcBef>
                <a:spcPts val="600"/>
              </a:spcBef>
              <a:tabLst>
                <a:tab pos="360363" algn="l"/>
              </a:tabLst>
            </a:pPr>
            <a:r>
              <a:rPr lang="ja-JP" altLang="en-US" dirty="0">
                <a:latin typeface="Meiryo UI" panose="020B0604030504040204" pitchFamily="50" charset="-128"/>
                <a:ea typeface="Meiryo UI" panose="020B0604030504040204" pitchFamily="50" charset="-128"/>
              </a:rPr>
              <a:t>温暖化対策実行計画を推進する上でも、環境総合計画の考え方を踏まえ、以下のめざすべき将来像を共有して取組むべきではないか。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6840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D6675B0E-7A07-FD49-8184-1B99F2559840}"/>
              </a:ext>
            </a:extLst>
          </p:cNvPr>
          <p:cNvSpPr/>
          <p:nvPr/>
        </p:nvSpPr>
        <p:spPr>
          <a:xfrm>
            <a:off x="337764" y="1450584"/>
            <a:ext cx="5514359" cy="5002753"/>
          </a:xfrm>
          <a:prstGeom prst="roundRect">
            <a:avLst>
              <a:gd name="adj" fmla="val 50000"/>
            </a:avLst>
          </a:prstGeom>
          <a:solidFill>
            <a:srgbClr val="FF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四角形: 角を丸くする 20">
            <a:extLst>
              <a:ext uri="{FF2B5EF4-FFF2-40B4-BE49-F238E27FC236}">
                <a16:creationId xmlns:a16="http://schemas.microsoft.com/office/drawing/2014/main" id="{8EEA9DBD-6AE4-C54A-B62B-180AB9E6DE20}"/>
              </a:ext>
            </a:extLst>
          </p:cNvPr>
          <p:cNvSpPr/>
          <p:nvPr/>
        </p:nvSpPr>
        <p:spPr>
          <a:xfrm>
            <a:off x="3405319" y="1452897"/>
            <a:ext cx="5480971" cy="5000440"/>
          </a:xfrm>
          <a:prstGeom prst="roundRect">
            <a:avLst>
              <a:gd name="adj" fmla="val 50000"/>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8" name="角丸四角形 47"/>
          <p:cNvSpPr/>
          <p:nvPr/>
        </p:nvSpPr>
        <p:spPr>
          <a:xfrm>
            <a:off x="164668" y="836713"/>
            <a:ext cx="8871828" cy="5774740"/>
          </a:xfrm>
          <a:prstGeom prst="roundRect">
            <a:avLst>
              <a:gd name="adj" fmla="val 2848"/>
            </a:avLst>
          </a:prstGeom>
          <a:noFill/>
          <a:ln>
            <a:solidFill>
              <a:srgbClr val="000066"/>
            </a:solidFill>
          </a:ln>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algn="ctr" defTabSz="1317425">
              <a:defRPr/>
            </a:pPr>
            <a:endParaRPr lang="ja-JP" altLang="en-US" sz="1600" b="1"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236676" y="402969"/>
            <a:ext cx="8871828"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rPr>
              <a:t>2050</a:t>
            </a:r>
            <a:r>
              <a:rPr lang="ja-JP" altLang="en-US" sz="2000" b="1" dirty="0">
                <a:latin typeface="Meiryo UI" panose="020B0604030504040204" pitchFamily="50" charset="-128"/>
                <a:ea typeface="Meiryo UI" panose="020B0604030504040204" pitchFamily="50" charset="-128"/>
              </a:rPr>
              <a:t>年の将来像</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イメージ</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について［事務局案］ 　</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4</a:t>
            </a:fld>
            <a:endParaRPr lang="ja-JP" altLang="en-US" dirty="0"/>
          </a:p>
        </p:txBody>
      </p:sp>
      <p:sp>
        <p:nvSpPr>
          <p:cNvPr id="55" name="正方形/長方形 54"/>
          <p:cNvSpPr/>
          <p:nvPr/>
        </p:nvSpPr>
        <p:spPr>
          <a:xfrm>
            <a:off x="323528" y="1988840"/>
            <a:ext cx="2575157" cy="297517"/>
          </a:xfrm>
          <a:prstGeom prst="rect">
            <a:avLst/>
          </a:prstGeom>
        </p:spPr>
        <p:txBody>
          <a:bodyPr wrap="square">
            <a:spAutoFit/>
          </a:bodyPr>
          <a:lstStyle/>
          <a:p>
            <a:pPr>
              <a:lnSpc>
                <a:spcPts val="1600"/>
              </a:lnSpc>
            </a:pPr>
            <a:r>
              <a:rPr lang="ja-JP" altLang="en-US" sz="1200" dirty="0">
                <a:latin typeface="Meiryo UI" panose="020B0604030504040204" pitchFamily="50" charset="-128"/>
                <a:ea typeface="Meiryo UI" panose="020B0604030504040204" pitchFamily="50" charset="-128"/>
              </a:rPr>
              <a:t>●ネットゼロエネルギー住宅（</a:t>
            </a:r>
            <a:r>
              <a:rPr lang="en-US" altLang="ja-JP" sz="1200" dirty="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）対策推進にあたっての考え方</a:t>
            </a:r>
          </a:p>
        </p:txBody>
      </p:sp>
      <p:sp>
        <p:nvSpPr>
          <p:cNvPr id="49" name="テキスト ボックス 48"/>
          <p:cNvSpPr txBox="1"/>
          <p:nvPr/>
        </p:nvSpPr>
        <p:spPr>
          <a:xfrm flipH="1">
            <a:off x="2225881" y="4815948"/>
            <a:ext cx="1537313" cy="276742"/>
          </a:xfrm>
          <a:prstGeom prst="rect">
            <a:avLst/>
          </a:prstGeom>
          <a:noFill/>
        </p:spPr>
        <p:txBody>
          <a:bodyPr wrap="square" rtlCol="0">
            <a:spAutoFit/>
          </a:bodyPr>
          <a:lstStyle/>
          <a:p>
            <a:pPr>
              <a:lnSpc>
                <a:spcPts val="1600"/>
              </a:lnSpc>
            </a:pPr>
            <a:r>
              <a:rPr lang="ja-JP" altLang="en-US" sz="1200" dirty="0">
                <a:latin typeface="Meiryo UI" panose="020B0604030504040204" pitchFamily="50" charset="-128"/>
                <a:ea typeface="Meiryo UI" panose="020B0604030504040204" pitchFamily="50" charset="-128"/>
              </a:rPr>
              <a:t>●都市緑化</a:t>
            </a:r>
          </a:p>
        </p:txBody>
      </p:sp>
      <p:sp>
        <p:nvSpPr>
          <p:cNvPr id="13" name="正方形/長方形 54">
            <a:extLst>
              <a:ext uri="{FF2B5EF4-FFF2-40B4-BE49-F238E27FC236}">
                <a16:creationId xmlns:a16="http://schemas.microsoft.com/office/drawing/2014/main" id="{FC5E2ABF-867D-B946-84D2-6F3DA90C9F44}"/>
              </a:ext>
            </a:extLst>
          </p:cNvPr>
          <p:cNvSpPr/>
          <p:nvPr/>
        </p:nvSpPr>
        <p:spPr>
          <a:xfrm>
            <a:off x="327766" y="4266202"/>
            <a:ext cx="2326608" cy="287195"/>
          </a:xfrm>
          <a:prstGeom prst="rect">
            <a:avLst/>
          </a:prstGeom>
        </p:spPr>
        <p:txBody>
          <a:bodyPr wrap="square">
            <a:spAutoFit/>
          </a:bodyPr>
          <a:lstStyle/>
          <a:p>
            <a:pPr>
              <a:lnSpc>
                <a:spcPts val="1600"/>
              </a:lnSpc>
            </a:pPr>
            <a:r>
              <a:rPr lang="ja-JP" altLang="en-US" sz="1200" dirty="0">
                <a:latin typeface="Meiryo UI" panose="020B0604030504040204" pitchFamily="50" charset="-128"/>
                <a:ea typeface="Meiryo UI" panose="020B0604030504040204" pitchFamily="50" charset="-128"/>
              </a:rPr>
              <a:t>●木造の中高層建築</a:t>
            </a:r>
          </a:p>
        </p:txBody>
      </p:sp>
      <p:pic>
        <p:nvPicPr>
          <p:cNvPr id="5" name="図 4">
            <a:extLst>
              <a:ext uri="{FF2B5EF4-FFF2-40B4-BE49-F238E27FC236}">
                <a16:creationId xmlns:a16="http://schemas.microsoft.com/office/drawing/2014/main" id="{B29B8A11-06EA-9342-818A-3608EB483D46}"/>
              </a:ext>
            </a:extLst>
          </p:cNvPr>
          <p:cNvPicPr>
            <a:picLocks noChangeAspect="1"/>
          </p:cNvPicPr>
          <p:nvPr/>
        </p:nvPicPr>
        <p:blipFill>
          <a:blip r:embed="rId3"/>
          <a:stretch>
            <a:fillRect/>
          </a:stretch>
        </p:blipFill>
        <p:spPr>
          <a:xfrm>
            <a:off x="759591" y="4677348"/>
            <a:ext cx="1318719" cy="1559900"/>
          </a:xfrm>
          <a:prstGeom prst="roundRect">
            <a:avLst>
              <a:gd name="adj" fmla="val 8594"/>
            </a:avLst>
          </a:prstGeom>
          <a:solidFill>
            <a:srgbClr val="FFFFFF">
              <a:shade val="85000"/>
            </a:srgbClr>
          </a:solidFill>
          <a:ln>
            <a:noFill/>
          </a:ln>
          <a:effectLst/>
        </p:spPr>
      </p:pic>
      <p:sp>
        <p:nvSpPr>
          <p:cNvPr id="19" name="テキスト ボックス 18">
            <a:extLst>
              <a:ext uri="{FF2B5EF4-FFF2-40B4-BE49-F238E27FC236}">
                <a16:creationId xmlns:a16="http://schemas.microsoft.com/office/drawing/2014/main" id="{748328B9-5A5A-3A4C-875C-CCA358A2EC1E}"/>
              </a:ext>
            </a:extLst>
          </p:cNvPr>
          <p:cNvSpPr txBox="1"/>
          <p:nvPr/>
        </p:nvSpPr>
        <p:spPr>
          <a:xfrm flipH="1">
            <a:off x="422126" y="6008010"/>
            <a:ext cx="1276155" cy="271677"/>
          </a:xfrm>
          <a:prstGeom prst="rect">
            <a:avLst/>
          </a:prstGeom>
          <a:solidFill>
            <a:schemeClr val="bg1">
              <a:alpha val="50000"/>
            </a:schemeClr>
          </a:solidFill>
        </p:spPr>
        <p:txBody>
          <a:bodyPr wrap="square" rtlCol="0">
            <a:spAutoFit/>
          </a:bodyPr>
          <a:lstStyle/>
          <a:p>
            <a:pPr>
              <a:lnSpc>
                <a:spcPts val="1600"/>
              </a:lnSpc>
            </a:pPr>
            <a:r>
              <a:rPr lang="en-US" altLang="ja-JP" sz="1000" dirty="0">
                <a:solidFill>
                  <a:srgbClr val="FF0000"/>
                </a:solidFill>
                <a:latin typeface="Meiryo UI" panose="020B0604030504040204" pitchFamily="50" charset="-128"/>
                <a:ea typeface="Meiryo UI" panose="020B0604030504040204" pitchFamily="50" charset="-128"/>
              </a:rPr>
              <a:t>CLT(</a:t>
            </a:r>
            <a:r>
              <a:rPr lang="ja-JP" altLang="en-US" sz="1000" dirty="0">
                <a:solidFill>
                  <a:srgbClr val="FF0000"/>
                </a:solidFill>
                <a:latin typeface="Meiryo UI" panose="020B0604030504040204" pitchFamily="50" charset="-128"/>
                <a:ea typeface="Meiryo UI" panose="020B0604030504040204" pitchFamily="50" charset="-128"/>
              </a:rPr>
              <a:t>直交集成板</a:t>
            </a:r>
            <a:r>
              <a:rPr lang="en-US" altLang="ja-JP" sz="1000" dirty="0">
                <a:solidFill>
                  <a:srgbClr val="FF0000"/>
                </a:solidFill>
                <a:latin typeface="Meiryo UI" panose="020B0604030504040204" pitchFamily="50" charset="-128"/>
                <a:ea typeface="Meiryo UI" panose="020B0604030504040204" pitchFamily="50" charset="-128"/>
              </a:rPr>
              <a:t>)</a:t>
            </a:r>
            <a:endParaRPr lang="ja-JP" altLang="en-US" sz="1000" dirty="0">
              <a:solidFill>
                <a:srgbClr val="FF0000"/>
              </a:solidFill>
              <a:latin typeface="Meiryo UI" panose="020B0604030504040204" pitchFamily="50" charset="-128"/>
              <a:ea typeface="Meiryo UI" panose="020B0604030504040204" pitchFamily="50" charset="-128"/>
            </a:endParaRPr>
          </a:p>
        </p:txBody>
      </p:sp>
      <p:sp>
        <p:nvSpPr>
          <p:cNvPr id="38" name="正方形/長方形 54">
            <a:extLst>
              <a:ext uri="{FF2B5EF4-FFF2-40B4-BE49-F238E27FC236}">
                <a16:creationId xmlns:a16="http://schemas.microsoft.com/office/drawing/2014/main" id="{7F4EA451-0887-7346-918E-97D3BF202EE6}"/>
              </a:ext>
            </a:extLst>
          </p:cNvPr>
          <p:cNvSpPr/>
          <p:nvPr/>
        </p:nvSpPr>
        <p:spPr>
          <a:xfrm>
            <a:off x="198457" y="908720"/>
            <a:ext cx="8781489" cy="50270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600" dirty="0">
                <a:latin typeface="Meiryo UI" panose="020B0604030504040204" pitchFamily="50" charset="-128"/>
                <a:ea typeface="Meiryo UI" panose="020B0604030504040204" pitchFamily="50" charset="-128"/>
              </a:rPr>
              <a:t>都市や暮らしの中で、再生可能エネルギーの大幅な利用拡大などによる脱炭素化が進展。同時に、社会・経済諸課題の解決が図られ、快適で暮らしやすい自然の魅力があふれた社会が実現</a:t>
            </a:r>
          </a:p>
        </p:txBody>
      </p:sp>
      <p:sp>
        <p:nvSpPr>
          <p:cNvPr id="46" name="正方形/長方形 45"/>
          <p:cNvSpPr/>
          <p:nvPr/>
        </p:nvSpPr>
        <p:spPr>
          <a:xfrm>
            <a:off x="6433259" y="1993740"/>
            <a:ext cx="2575157" cy="297517"/>
          </a:xfrm>
          <a:prstGeom prst="rect">
            <a:avLst/>
          </a:prstGeom>
        </p:spPr>
        <p:txBody>
          <a:bodyPr wrap="square">
            <a:spAutoFit/>
          </a:bodyPr>
          <a:lstStyle/>
          <a:p>
            <a:pPr>
              <a:lnSpc>
                <a:spcPts val="1600"/>
              </a:lnSpc>
            </a:pPr>
            <a:r>
              <a:rPr lang="ja-JP" altLang="en-US" sz="1200" dirty="0">
                <a:latin typeface="Meiryo UI" panose="020B0604030504040204" pitchFamily="50" charset="-128"/>
                <a:ea typeface="Meiryo UI" panose="020B0604030504040204" pitchFamily="50" charset="-128"/>
              </a:rPr>
              <a:t>●ネットゼロエネルギービル（</a:t>
            </a:r>
            <a:r>
              <a:rPr lang="en-US" altLang="ja-JP" sz="1200" dirty="0">
                <a:latin typeface="Meiryo UI" panose="020B0604030504040204" pitchFamily="50" charset="-128"/>
                <a:ea typeface="Meiryo UI" panose="020B0604030504040204" pitchFamily="50" charset="-128"/>
              </a:rPr>
              <a:t>ZEB</a:t>
            </a:r>
            <a:r>
              <a:rPr lang="ja-JP" altLang="en-US" sz="1200" dirty="0">
                <a:latin typeface="Meiryo UI" panose="020B0604030504040204" pitchFamily="50" charset="-128"/>
                <a:ea typeface="Meiryo UI" panose="020B0604030504040204" pitchFamily="50" charset="-128"/>
              </a:rPr>
              <a:t>）</a:t>
            </a:r>
          </a:p>
        </p:txBody>
      </p:sp>
      <p:sp>
        <p:nvSpPr>
          <p:cNvPr id="51" name="正方形/長方形 54">
            <a:extLst>
              <a:ext uri="{FF2B5EF4-FFF2-40B4-BE49-F238E27FC236}">
                <a16:creationId xmlns:a16="http://schemas.microsoft.com/office/drawing/2014/main" id="{3C838FBB-1992-8246-9713-2D7C35272EC4}"/>
              </a:ext>
            </a:extLst>
          </p:cNvPr>
          <p:cNvSpPr/>
          <p:nvPr/>
        </p:nvSpPr>
        <p:spPr>
          <a:xfrm>
            <a:off x="2582366" y="2003087"/>
            <a:ext cx="2136207" cy="27674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200" dirty="0">
                <a:latin typeface="Meiryo UI" panose="020B0604030504040204" pitchFamily="50" charset="-128"/>
                <a:ea typeface="Meiryo UI" panose="020B0604030504040204" pitchFamily="50" charset="-128"/>
              </a:rPr>
              <a:t>●ドローン配送</a:t>
            </a:r>
          </a:p>
        </p:txBody>
      </p:sp>
      <p:sp>
        <p:nvSpPr>
          <p:cNvPr id="57" name="角丸四角形 51">
            <a:extLst>
              <a:ext uri="{FF2B5EF4-FFF2-40B4-BE49-F238E27FC236}">
                <a16:creationId xmlns:a16="http://schemas.microsoft.com/office/drawing/2014/main" id="{1BBBB4F5-4DCD-E240-9B6D-7FDE4302EA6C}"/>
              </a:ext>
            </a:extLst>
          </p:cNvPr>
          <p:cNvSpPr/>
          <p:nvPr/>
        </p:nvSpPr>
        <p:spPr>
          <a:xfrm>
            <a:off x="4002229" y="1403630"/>
            <a:ext cx="4674227" cy="66067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u="sng" dirty="0">
                <a:ln w="0"/>
                <a:gradFill>
                  <a:gsLst>
                    <a:gs pos="0">
                      <a:schemeClr val="tx2">
                        <a:lumMod val="50000"/>
                      </a:schemeClr>
                    </a:gs>
                    <a:gs pos="49000">
                      <a:schemeClr val="accent1">
                        <a:lumMod val="75000"/>
                      </a:schemeClr>
                    </a:gs>
                    <a:gs pos="100000">
                      <a:schemeClr val="accent1">
                        <a:lumMod val="75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cs typeface="Meiryo UI" panose="020B0604030504040204" pitchFamily="50" charset="-128"/>
              </a:rPr>
              <a:t>しなやかでレジリエントな都市</a:t>
            </a:r>
            <a:endParaRPr lang="en-US" altLang="ja-JP" u="sng" dirty="0">
              <a:ln w="0"/>
              <a:gradFill>
                <a:gsLst>
                  <a:gs pos="0">
                    <a:schemeClr val="tx2">
                      <a:lumMod val="50000"/>
                    </a:schemeClr>
                  </a:gs>
                  <a:gs pos="49000">
                    <a:schemeClr val="accent1">
                      <a:lumMod val="75000"/>
                    </a:schemeClr>
                  </a:gs>
                  <a:gs pos="100000">
                    <a:schemeClr val="accent1">
                      <a:lumMod val="75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51">
            <a:extLst>
              <a:ext uri="{FF2B5EF4-FFF2-40B4-BE49-F238E27FC236}">
                <a16:creationId xmlns:a16="http://schemas.microsoft.com/office/drawing/2014/main" id="{1BBBB4F5-4DCD-E240-9B6D-7FDE4302EA6C}"/>
              </a:ext>
            </a:extLst>
          </p:cNvPr>
          <p:cNvSpPr/>
          <p:nvPr/>
        </p:nvSpPr>
        <p:spPr>
          <a:xfrm>
            <a:off x="741187" y="1391177"/>
            <a:ext cx="4478885" cy="69209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u="sng" dirty="0">
                <a:ln w="0"/>
                <a:gradFill>
                  <a:gsLst>
                    <a:gs pos="0">
                      <a:schemeClr val="tx2">
                        <a:lumMod val="50000"/>
                      </a:schemeClr>
                    </a:gs>
                    <a:gs pos="49000">
                      <a:schemeClr val="accent1">
                        <a:lumMod val="75000"/>
                      </a:schemeClr>
                    </a:gs>
                    <a:gs pos="100000">
                      <a:schemeClr val="accent1">
                        <a:lumMod val="75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cs typeface="Meiryo UI" panose="020B0604030504040204" pitchFamily="50" charset="-128"/>
              </a:rPr>
              <a:t>都市と自然が融合した豊かな暮らし</a:t>
            </a:r>
            <a:endParaRPr lang="en-US" altLang="ja-JP" u="sng" dirty="0">
              <a:ln w="0"/>
              <a:gradFill>
                <a:gsLst>
                  <a:gs pos="0">
                    <a:schemeClr val="tx2">
                      <a:lumMod val="50000"/>
                    </a:schemeClr>
                  </a:gs>
                  <a:gs pos="49000">
                    <a:schemeClr val="accent1">
                      <a:lumMod val="75000"/>
                    </a:schemeClr>
                  </a:gs>
                  <a:gs pos="100000">
                    <a:schemeClr val="accent1">
                      <a:lumMod val="75000"/>
                    </a:schemeClr>
                  </a:gs>
                </a:gsLst>
                <a:lin ang="5400000"/>
              </a:gradFill>
              <a:effectLst>
                <a:reflection blurRad="6350" stA="53000" endA="300" endPos="35500" dir="5400000" sy="-90000" algn="bl" rotWithShape="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a:extLst>
              <a:ext uri="{FF2B5EF4-FFF2-40B4-BE49-F238E27FC236}">
                <a16:creationId xmlns:a16="http://schemas.microsoft.com/office/drawing/2014/main" id="{E35C2C6B-6590-3345-A74C-2CBB593A7CA3}"/>
              </a:ext>
            </a:extLst>
          </p:cNvPr>
          <p:cNvPicPr>
            <a:picLocks noChangeAspect="1"/>
          </p:cNvPicPr>
          <p:nvPr/>
        </p:nvPicPr>
        <p:blipFill>
          <a:blip r:embed="rId4"/>
          <a:stretch>
            <a:fillRect/>
          </a:stretch>
        </p:blipFill>
        <p:spPr>
          <a:xfrm>
            <a:off x="6488929" y="4546308"/>
            <a:ext cx="2328851" cy="1736118"/>
          </a:xfrm>
          <a:prstGeom prst="roundRect">
            <a:avLst>
              <a:gd name="adj" fmla="val 8594"/>
            </a:avLst>
          </a:prstGeom>
          <a:solidFill>
            <a:srgbClr val="FFFFFF">
              <a:shade val="85000"/>
            </a:srgbClr>
          </a:solidFill>
          <a:ln>
            <a:noFill/>
          </a:ln>
          <a:effectLst/>
        </p:spPr>
      </p:pic>
      <p:sp>
        <p:nvSpPr>
          <p:cNvPr id="30" name="正方形/長方形 54">
            <a:extLst>
              <a:ext uri="{FF2B5EF4-FFF2-40B4-BE49-F238E27FC236}">
                <a16:creationId xmlns:a16="http://schemas.microsoft.com/office/drawing/2014/main" id="{0AE492FA-C95C-1F40-9776-63722F27431C}"/>
              </a:ext>
            </a:extLst>
          </p:cNvPr>
          <p:cNvSpPr/>
          <p:nvPr/>
        </p:nvSpPr>
        <p:spPr>
          <a:xfrm>
            <a:off x="6466890" y="4051672"/>
            <a:ext cx="2748720" cy="27674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200" dirty="0">
                <a:latin typeface="Meiryo UI" panose="020B0604030504040204" pitchFamily="50" charset="-128"/>
                <a:ea typeface="Meiryo UI" panose="020B0604030504040204" pitchFamily="50" charset="-128"/>
              </a:rPr>
              <a:t>●水素を活用したエネルギーシステム</a:t>
            </a:r>
          </a:p>
        </p:txBody>
      </p:sp>
      <p:pic>
        <p:nvPicPr>
          <p:cNvPr id="9" name="図 8">
            <a:extLst>
              <a:ext uri="{FF2B5EF4-FFF2-40B4-BE49-F238E27FC236}">
                <a16:creationId xmlns:a16="http://schemas.microsoft.com/office/drawing/2014/main" id="{56BEE0F1-5A14-DC4D-A0D3-5828ED463403}"/>
              </a:ext>
            </a:extLst>
          </p:cNvPr>
          <p:cNvPicPr>
            <a:picLocks noChangeAspect="1"/>
          </p:cNvPicPr>
          <p:nvPr/>
        </p:nvPicPr>
        <p:blipFill>
          <a:blip r:embed="rId5"/>
          <a:stretch>
            <a:fillRect/>
          </a:stretch>
        </p:blipFill>
        <p:spPr>
          <a:xfrm>
            <a:off x="530072" y="2378961"/>
            <a:ext cx="1932804" cy="1797957"/>
          </a:xfrm>
          <a:prstGeom prst="roundRect">
            <a:avLst>
              <a:gd name="adj" fmla="val 8594"/>
            </a:avLst>
          </a:prstGeom>
          <a:solidFill>
            <a:srgbClr val="FFFFFF">
              <a:shade val="85000"/>
            </a:srgbClr>
          </a:solidFill>
          <a:ln>
            <a:noFill/>
          </a:ln>
          <a:effectLst/>
        </p:spPr>
      </p:pic>
      <p:pic>
        <p:nvPicPr>
          <p:cNvPr id="8" name="図 7">
            <a:extLst>
              <a:ext uri="{FF2B5EF4-FFF2-40B4-BE49-F238E27FC236}">
                <a16:creationId xmlns:a16="http://schemas.microsoft.com/office/drawing/2014/main" id="{EE6C199B-22E5-5C45-9516-867321CE06F4}"/>
              </a:ext>
            </a:extLst>
          </p:cNvPr>
          <p:cNvPicPr>
            <a:picLocks noChangeAspect="1"/>
          </p:cNvPicPr>
          <p:nvPr/>
        </p:nvPicPr>
        <p:blipFill>
          <a:blip r:embed="rId6"/>
          <a:stretch>
            <a:fillRect/>
          </a:stretch>
        </p:blipFill>
        <p:spPr>
          <a:xfrm>
            <a:off x="6568793" y="2444797"/>
            <a:ext cx="2248987" cy="1466731"/>
          </a:xfrm>
          <a:prstGeom prst="roundRect">
            <a:avLst>
              <a:gd name="adj" fmla="val 8594"/>
            </a:avLst>
          </a:prstGeom>
          <a:solidFill>
            <a:srgbClr val="FFFFFF">
              <a:shade val="85000"/>
            </a:srgbClr>
          </a:solidFill>
          <a:ln>
            <a:noFill/>
          </a:ln>
          <a:effectLst/>
        </p:spPr>
      </p:pic>
      <p:sp>
        <p:nvSpPr>
          <p:cNvPr id="43" name="正方形/長方形 54">
            <a:extLst>
              <a:ext uri="{FF2B5EF4-FFF2-40B4-BE49-F238E27FC236}">
                <a16:creationId xmlns:a16="http://schemas.microsoft.com/office/drawing/2014/main" id="{3C838FBB-1992-8246-9713-2D7C35272EC4}"/>
              </a:ext>
            </a:extLst>
          </p:cNvPr>
          <p:cNvSpPr/>
          <p:nvPr/>
        </p:nvSpPr>
        <p:spPr>
          <a:xfrm>
            <a:off x="4526582" y="1999723"/>
            <a:ext cx="2136207" cy="27674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200" dirty="0">
                <a:latin typeface="Meiryo UI" panose="020B0604030504040204" pitchFamily="50" charset="-128"/>
                <a:ea typeface="Meiryo UI" panose="020B0604030504040204" pitchFamily="50" charset="-128"/>
              </a:rPr>
              <a:t>●スマートモビリティ</a:t>
            </a:r>
          </a:p>
        </p:txBody>
      </p:sp>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09373" y="2211498"/>
            <a:ext cx="2043435" cy="288000"/>
          </a:xfrm>
          <a:prstGeom prst="rect">
            <a:avLst/>
          </a:prstGeom>
        </p:spPr>
      </p:pic>
      <p:grpSp>
        <p:nvGrpSpPr>
          <p:cNvPr id="60" name="グループ化 59"/>
          <p:cNvGrpSpPr/>
          <p:nvPr/>
        </p:nvGrpSpPr>
        <p:grpSpPr>
          <a:xfrm>
            <a:off x="350118" y="4466286"/>
            <a:ext cx="1891211" cy="288000"/>
            <a:chOff x="2680789" y="2259281"/>
            <a:chExt cx="1891211" cy="348855"/>
          </a:xfrm>
        </p:grpSpPr>
        <p:pic>
          <p:nvPicPr>
            <p:cNvPr id="61" name="図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62" name="角丸四角形 61"/>
            <p:cNvSpPr/>
            <p:nvPr/>
          </p:nvSpPr>
          <p:spPr>
            <a:xfrm>
              <a:off x="2740714" y="2326445"/>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en-US" altLang="ja-JP" sz="800" dirty="0">
                  <a:solidFill>
                    <a:schemeClr val="tx1"/>
                  </a:solidFill>
                  <a:latin typeface="Meiryo UI" panose="020B0604030504040204" pitchFamily="50" charset="-128"/>
                  <a:ea typeface="Meiryo UI" panose="020B0604030504040204" pitchFamily="50" charset="-128"/>
                </a:rPr>
                <a:t>CLT</a:t>
              </a:r>
              <a:r>
                <a:rPr lang="ja-JP" altLang="en-US" sz="800" dirty="0">
                  <a:solidFill>
                    <a:schemeClr val="tx1"/>
                  </a:solidFill>
                  <a:latin typeface="Meiryo UI" panose="020B0604030504040204" pitchFamily="50" charset="-128"/>
                  <a:ea typeface="Meiryo UI" panose="020B0604030504040204" pitchFamily="50" charset="-128"/>
                </a:rPr>
                <a:t>の活用など木材利用の拡大</a:t>
              </a:r>
            </a:p>
          </p:txBody>
        </p:sp>
      </p:grpSp>
      <p:pic>
        <p:nvPicPr>
          <p:cNvPr id="72" name="図 71"/>
          <p:cNvPicPr>
            <a:picLocks noChangeAspect="1"/>
          </p:cNvPicPr>
          <p:nvPr/>
        </p:nvPicPr>
        <p:blipFill>
          <a:blip r:embed="rId8">
            <a:clrChange>
              <a:clrFrom>
                <a:srgbClr val="F3F3F5"/>
              </a:clrFrom>
              <a:clrTo>
                <a:srgbClr val="F3F3F5">
                  <a:alpha val="0"/>
                </a:srgbClr>
              </a:clrTo>
            </a:clrChange>
            <a:extLst>
              <a:ext uri="{28A0092B-C50C-407E-A947-70E740481C1C}">
                <a14:useLocalDpi xmlns:a14="http://schemas.microsoft.com/office/drawing/2010/main" val="0"/>
              </a:ext>
            </a:extLst>
          </a:blip>
          <a:stretch>
            <a:fillRect/>
          </a:stretch>
        </p:blipFill>
        <p:spPr>
          <a:xfrm>
            <a:off x="4067944" y="4172542"/>
            <a:ext cx="2349109" cy="2057460"/>
          </a:xfrm>
          <a:prstGeom prst="roundRect">
            <a:avLst>
              <a:gd name="adj" fmla="val 8594"/>
            </a:avLst>
          </a:prstGeom>
          <a:solidFill>
            <a:srgbClr val="FFFFFF">
              <a:shade val="85000"/>
            </a:srgbClr>
          </a:solidFill>
          <a:ln>
            <a:noFill/>
          </a:ln>
          <a:effectLst/>
        </p:spPr>
      </p:pic>
      <p:sp>
        <p:nvSpPr>
          <p:cNvPr id="15" name="正方形/長方形 54">
            <a:extLst>
              <a:ext uri="{FF2B5EF4-FFF2-40B4-BE49-F238E27FC236}">
                <a16:creationId xmlns:a16="http://schemas.microsoft.com/office/drawing/2014/main" id="{7F4EA451-0887-7346-918E-97D3BF202EE6}"/>
              </a:ext>
            </a:extLst>
          </p:cNvPr>
          <p:cNvSpPr/>
          <p:nvPr/>
        </p:nvSpPr>
        <p:spPr>
          <a:xfrm>
            <a:off x="4139952" y="3717032"/>
            <a:ext cx="2348977" cy="29751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実質ゼロのプラスチック利用</a:t>
            </a:r>
          </a:p>
        </p:txBody>
      </p:sp>
      <p:grpSp>
        <p:nvGrpSpPr>
          <p:cNvPr id="69" name="グループ化 68"/>
          <p:cNvGrpSpPr/>
          <p:nvPr/>
        </p:nvGrpSpPr>
        <p:grpSpPr>
          <a:xfrm>
            <a:off x="4196118" y="3957698"/>
            <a:ext cx="2202672" cy="288000"/>
            <a:chOff x="2680789" y="2259281"/>
            <a:chExt cx="1891211" cy="348855"/>
          </a:xfrm>
        </p:grpSpPr>
        <p:pic>
          <p:nvPicPr>
            <p:cNvPr id="70" name="図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71" name="角丸四角形 70"/>
            <p:cNvSpPr/>
            <p:nvPr/>
          </p:nvSpPr>
          <p:spPr>
            <a:xfrm>
              <a:off x="2740714" y="2326447"/>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再生材・バイオプラスチックの利用促進</a:t>
              </a:r>
            </a:p>
          </p:txBody>
        </p:sp>
      </p:grpSp>
      <p:grpSp>
        <p:nvGrpSpPr>
          <p:cNvPr id="73" name="グループ化 72"/>
          <p:cNvGrpSpPr/>
          <p:nvPr/>
        </p:nvGrpSpPr>
        <p:grpSpPr>
          <a:xfrm>
            <a:off x="6517406" y="4293128"/>
            <a:ext cx="2272735" cy="288000"/>
            <a:chOff x="2680789" y="2259281"/>
            <a:chExt cx="1891211" cy="348855"/>
          </a:xfrm>
        </p:grpSpPr>
        <p:pic>
          <p:nvPicPr>
            <p:cNvPr id="74" name="図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75" name="角丸四角形 74"/>
            <p:cNvSpPr/>
            <p:nvPr/>
          </p:nvSpPr>
          <p:spPr>
            <a:xfrm>
              <a:off x="2740714" y="2326446"/>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p:txBody>
        </p:sp>
      </p:grpSp>
      <p:grpSp>
        <p:nvGrpSpPr>
          <p:cNvPr id="79" name="グループ化 78"/>
          <p:cNvGrpSpPr/>
          <p:nvPr/>
        </p:nvGrpSpPr>
        <p:grpSpPr>
          <a:xfrm>
            <a:off x="6454690" y="2209756"/>
            <a:ext cx="2431600" cy="288000"/>
            <a:chOff x="2680789" y="2259281"/>
            <a:chExt cx="1891211" cy="348855"/>
          </a:xfrm>
        </p:grpSpPr>
        <p:pic>
          <p:nvPicPr>
            <p:cNvPr id="80" name="図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81" name="角丸四角形 80"/>
            <p:cNvSpPr/>
            <p:nvPr/>
          </p:nvSpPr>
          <p:spPr>
            <a:xfrm>
              <a:off x="2740714" y="2326447"/>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p:txBody>
        </p:sp>
      </p:grpSp>
      <p:sp>
        <p:nvSpPr>
          <p:cNvPr id="82" name="角丸四角形 81"/>
          <p:cNvSpPr/>
          <p:nvPr/>
        </p:nvSpPr>
        <p:spPr>
          <a:xfrm>
            <a:off x="560948" y="2274478"/>
            <a:ext cx="1871212" cy="13620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健康・快適かつゼロエネルギーなくらしの選択</a:t>
            </a:r>
          </a:p>
        </p:txBody>
      </p:sp>
      <p:sp>
        <p:nvSpPr>
          <p:cNvPr id="83" name="角丸四角形 82"/>
          <p:cNvSpPr/>
          <p:nvPr/>
        </p:nvSpPr>
        <p:spPr>
          <a:xfrm>
            <a:off x="6545934" y="2268235"/>
            <a:ext cx="2213816" cy="13620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壁面などの立地制約を克服する新たな技術の導入</a:t>
            </a:r>
          </a:p>
        </p:txBody>
      </p:sp>
      <p:sp>
        <p:nvSpPr>
          <p:cNvPr id="84" name="角丸四角形 83"/>
          <p:cNvSpPr/>
          <p:nvPr/>
        </p:nvSpPr>
        <p:spPr>
          <a:xfrm>
            <a:off x="6594727" y="4357676"/>
            <a:ext cx="2038959" cy="13620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水素社会を実現し再エネを地域で最大限活用</a:t>
            </a:r>
          </a:p>
        </p:txBody>
      </p:sp>
      <p:pic>
        <p:nvPicPr>
          <p:cNvPr id="10" name="図 9">
            <a:extLst>
              <a:ext uri="{FF2B5EF4-FFF2-40B4-BE49-F238E27FC236}">
                <a16:creationId xmlns:a16="http://schemas.microsoft.com/office/drawing/2014/main" id="{4A454BCF-BFB3-F242-8E8C-854FF37809DC}"/>
              </a:ext>
            </a:extLst>
          </p:cNvPr>
          <p:cNvPicPr>
            <a:picLocks noChangeAspect="1"/>
          </p:cNvPicPr>
          <p:nvPr/>
        </p:nvPicPr>
        <p:blipFill>
          <a:blip r:embed="rId9"/>
          <a:stretch>
            <a:fillRect/>
          </a:stretch>
        </p:blipFill>
        <p:spPr>
          <a:xfrm>
            <a:off x="2339752" y="3948617"/>
            <a:ext cx="1656184" cy="796334"/>
          </a:xfrm>
          <a:prstGeom prst="roundRect">
            <a:avLst>
              <a:gd name="adj" fmla="val 8594"/>
            </a:avLst>
          </a:prstGeom>
          <a:solidFill>
            <a:srgbClr val="FFFFFF">
              <a:shade val="85000"/>
            </a:srgbClr>
          </a:solidFill>
          <a:ln>
            <a:noFill/>
          </a:ln>
          <a:effectLst/>
        </p:spPr>
      </p:pic>
      <p:grpSp>
        <p:nvGrpSpPr>
          <p:cNvPr id="66" name="グループ化 65"/>
          <p:cNvGrpSpPr/>
          <p:nvPr/>
        </p:nvGrpSpPr>
        <p:grpSpPr>
          <a:xfrm>
            <a:off x="2339752" y="3717064"/>
            <a:ext cx="1891211" cy="288000"/>
            <a:chOff x="2680789" y="2259281"/>
            <a:chExt cx="1891211" cy="348855"/>
          </a:xfrm>
        </p:grpSpPr>
        <p:pic>
          <p:nvPicPr>
            <p:cNvPr id="67" name="図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68" name="角丸四角形 67"/>
            <p:cNvSpPr/>
            <p:nvPr/>
          </p:nvSpPr>
          <p:spPr>
            <a:xfrm>
              <a:off x="2740714" y="2326447"/>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en-US" altLang="ja-JP" sz="800" dirty="0">
                  <a:solidFill>
                    <a:schemeClr val="tx1"/>
                  </a:solidFill>
                  <a:latin typeface="Meiryo UI" panose="020B0604030504040204" pitchFamily="50" charset="-128"/>
                  <a:ea typeface="Meiryo UI" panose="020B0604030504040204" pitchFamily="50" charset="-128"/>
                </a:rPr>
                <a:t>N</a:t>
              </a:r>
              <a:r>
                <a:rPr lang="ja-JP" altLang="en-US" sz="800" dirty="0">
                  <a:solidFill>
                    <a:schemeClr val="tx1"/>
                  </a:solidFill>
                  <a:latin typeface="Meiryo UI" panose="020B0604030504040204" pitchFamily="50" charset="-128"/>
                  <a:ea typeface="Meiryo UI" panose="020B0604030504040204" pitchFamily="50" charset="-128"/>
                </a:rPr>
                <a:t>対</a:t>
              </a:r>
              <a:r>
                <a:rPr lang="en-US" altLang="ja-JP" sz="800" dirty="0">
                  <a:solidFill>
                    <a:schemeClr val="tx1"/>
                  </a:solidFill>
                  <a:latin typeface="Meiryo UI" panose="020B0604030504040204" pitchFamily="50" charset="-128"/>
                  <a:ea typeface="Meiryo UI" panose="020B0604030504040204" pitchFamily="50" charset="-128"/>
                </a:rPr>
                <a:t>N</a:t>
              </a:r>
              <a:r>
                <a:rPr lang="ja-JP" altLang="en-US" sz="800" dirty="0">
                  <a:solidFill>
                    <a:schemeClr val="tx1"/>
                  </a:solidFill>
                  <a:latin typeface="Meiryo UI" panose="020B0604030504040204" pitchFamily="50" charset="-128"/>
                  <a:ea typeface="Meiryo UI" panose="020B0604030504040204" pitchFamily="50" charset="-128"/>
                </a:rPr>
                <a:t>で全ての遊休「資産」を徹底活用</a:t>
              </a:r>
            </a:p>
          </p:txBody>
        </p:sp>
      </p:grpSp>
      <p:sp>
        <p:nvSpPr>
          <p:cNvPr id="14" name="正方形/長方形 54">
            <a:extLst>
              <a:ext uri="{FF2B5EF4-FFF2-40B4-BE49-F238E27FC236}">
                <a16:creationId xmlns:a16="http://schemas.microsoft.com/office/drawing/2014/main" id="{3C838FBB-1992-8246-9713-2D7C35272EC4}"/>
              </a:ext>
            </a:extLst>
          </p:cNvPr>
          <p:cNvSpPr/>
          <p:nvPr/>
        </p:nvSpPr>
        <p:spPr>
          <a:xfrm>
            <a:off x="2389408" y="3504317"/>
            <a:ext cx="2326608" cy="287195"/>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00"/>
              </a:lnSpc>
            </a:pPr>
            <a:r>
              <a:rPr lang="ja-JP" altLang="en-US" sz="1200" dirty="0">
                <a:latin typeface="Meiryo UI" panose="020B0604030504040204" pitchFamily="50" charset="-128"/>
                <a:ea typeface="Meiryo UI" panose="020B0604030504040204" pitchFamily="50" charset="-128"/>
              </a:rPr>
              <a:t>●シェアリングエコノミー</a:t>
            </a:r>
          </a:p>
        </p:txBody>
      </p:sp>
      <p:pic>
        <p:nvPicPr>
          <p:cNvPr id="2" name="図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9395" y="2474079"/>
            <a:ext cx="1852805" cy="1089523"/>
          </a:xfrm>
          <a:prstGeom prst="roundRect">
            <a:avLst>
              <a:gd name="adj" fmla="val 8594"/>
            </a:avLst>
          </a:prstGeom>
          <a:solidFill>
            <a:srgbClr val="FFFFFF">
              <a:shade val="85000"/>
            </a:srgbClr>
          </a:solidFill>
          <a:ln>
            <a:noFill/>
          </a:ln>
          <a:effectLst/>
        </p:spPr>
      </p:pic>
      <p:pic>
        <p:nvPicPr>
          <p:cNvPr id="4" name="図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6105" y="5219770"/>
            <a:ext cx="1538373" cy="1076103"/>
          </a:xfrm>
          <a:prstGeom prst="roundRect">
            <a:avLst>
              <a:gd name="adj" fmla="val 8594"/>
            </a:avLst>
          </a:prstGeom>
          <a:solidFill>
            <a:srgbClr val="FFFFFF">
              <a:shade val="85000"/>
            </a:srgbClr>
          </a:solidFill>
          <a:ln>
            <a:noFill/>
          </a:ln>
          <a:effectLst/>
        </p:spPr>
      </p:pic>
      <p:grpSp>
        <p:nvGrpSpPr>
          <p:cNvPr id="76" name="グループ化 75"/>
          <p:cNvGrpSpPr/>
          <p:nvPr/>
        </p:nvGrpSpPr>
        <p:grpSpPr>
          <a:xfrm>
            <a:off x="4530327" y="2217376"/>
            <a:ext cx="1895283" cy="288000"/>
            <a:chOff x="2680789" y="2259281"/>
            <a:chExt cx="1891211" cy="348855"/>
          </a:xfrm>
        </p:grpSpPr>
        <p:pic>
          <p:nvPicPr>
            <p:cNvPr id="77" name="図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78" name="角丸四角形 77"/>
            <p:cNvSpPr/>
            <p:nvPr/>
          </p:nvSpPr>
          <p:spPr>
            <a:xfrm>
              <a:off x="2692588" y="2326450"/>
              <a:ext cx="1782779"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自動運転・</a:t>
              </a:r>
              <a:r>
                <a:rPr lang="en-US" altLang="ja-JP" sz="800" dirty="0" err="1">
                  <a:solidFill>
                    <a:schemeClr val="tx1"/>
                  </a:solidFill>
                  <a:latin typeface="Meiryo UI" panose="020B0604030504040204" pitchFamily="50" charset="-128"/>
                  <a:ea typeface="Meiryo UI" panose="020B0604030504040204" pitchFamily="50" charset="-128"/>
                </a:rPr>
                <a:t>MaaS</a:t>
              </a:r>
              <a:r>
                <a:rPr lang="ja-JP" altLang="en-US" sz="800" dirty="0">
                  <a:solidFill>
                    <a:schemeClr val="tx1"/>
                  </a:solidFill>
                  <a:latin typeface="Meiryo UI" panose="020B0604030504040204" pitchFamily="50" charset="-128"/>
                  <a:ea typeface="Meiryo UI" panose="020B0604030504040204" pitchFamily="50" charset="-128"/>
                </a:rPr>
                <a:t>の導入や</a:t>
              </a:r>
              <a:r>
                <a:rPr lang="en-US" altLang="ja-JP" sz="800" dirty="0">
                  <a:solidFill>
                    <a:schemeClr val="tx1"/>
                  </a:solidFill>
                  <a:latin typeface="Meiryo UI" panose="020B0604030504040204" pitchFamily="50" charset="-128"/>
                  <a:ea typeface="Meiryo UI" panose="020B0604030504040204" pitchFamily="50" charset="-128"/>
                </a:rPr>
                <a:t>ZEV</a:t>
              </a:r>
              <a:r>
                <a:rPr lang="ja-JP" altLang="en-US" sz="800" dirty="0">
                  <a:solidFill>
                    <a:schemeClr val="tx1"/>
                  </a:solidFill>
                  <a:latin typeface="Meiryo UI" panose="020B0604030504040204" pitchFamily="50" charset="-128"/>
                  <a:ea typeface="Meiryo UI" panose="020B0604030504040204" pitchFamily="50" charset="-128"/>
                </a:rPr>
                <a:t>化</a:t>
              </a:r>
            </a:p>
          </p:txBody>
        </p:sp>
      </p:grpSp>
      <p:grpSp>
        <p:nvGrpSpPr>
          <p:cNvPr id="63" name="グループ化 62"/>
          <p:cNvGrpSpPr/>
          <p:nvPr/>
        </p:nvGrpSpPr>
        <p:grpSpPr>
          <a:xfrm>
            <a:off x="2123728" y="5020714"/>
            <a:ext cx="1891211" cy="288000"/>
            <a:chOff x="2680789" y="2259281"/>
            <a:chExt cx="1891211" cy="348855"/>
          </a:xfrm>
        </p:grpSpPr>
        <p:pic>
          <p:nvPicPr>
            <p:cNvPr id="64" name="図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80789" y="2259281"/>
              <a:ext cx="1891211" cy="348855"/>
            </a:xfrm>
            <a:prstGeom prst="rect">
              <a:avLst/>
            </a:prstGeom>
          </p:spPr>
        </p:pic>
        <p:sp>
          <p:nvSpPr>
            <p:cNvPr id="65" name="角丸四角形 64"/>
            <p:cNvSpPr/>
            <p:nvPr/>
          </p:nvSpPr>
          <p:spPr>
            <a:xfrm>
              <a:off x="2740714" y="2326445"/>
              <a:ext cx="1750647" cy="16498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endParaRPr lang="ja-JP" altLang="en-US" sz="800" dirty="0">
                <a:solidFill>
                  <a:schemeClr val="tx1"/>
                </a:solidFill>
                <a:latin typeface="Meiryo UI" panose="020B0604030504040204" pitchFamily="50" charset="-128"/>
                <a:ea typeface="Meiryo UI" panose="020B0604030504040204" pitchFamily="50" charset="-128"/>
              </a:endParaRPr>
            </a:p>
          </p:txBody>
        </p:sp>
      </p:grpSp>
      <p:sp>
        <p:nvSpPr>
          <p:cNvPr id="85" name="角丸四角形 84"/>
          <p:cNvSpPr/>
          <p:nvPr/>
        </p:nvSpPr>
        <p:spPr>
          <a:xfrm>
            <a:off x="2166928" y="5085070"/>
            <a:ext cx="1750647" cy="13620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みどりの風を感じる大都市・大阪の実現</a:t>
            </a:r>
          </a:p>
        </p:txBody>
      </p:sp>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2994" y="2419279"/>
            <a:ext cx="1630974" cy="942800"/>
          </a:xfrm>
          <a:prstGeom prst="roundRect">
            <a:avLst>
              <a:gd name="adj" fmla="val 8594"/>
            </a:avLst>
          </a:prstGeom>
          <a:solidFill>
            <a:srgbClr val="FFFFFF">
              <a:shade val="85000"/>
            </a:srgbClr>
          </a:solidFill>
          <a:ln>
            <a:noFill/>
          </a:ln>
          <a:effectLst/>
        </p:spPr>
      </p:pic>
      <p:grpSp>
        <p:nvGrpSpPr>
          <p:cNvPr id="28" name="グループ化 27"/>
          <p:cNvGrpSpPr/>
          <p:nvPr/>
        </p:nvGrpSpPr>
        <p:grpSpPr>
          <a:xfrm>
            <a:off x="2562474" y="2206148"/>
            <a:ext cx="1986666" cy="300654"/>
            <a:chOff x="2702262" y="2253183"/>
            <a:chExt cx="1891211" cy="364183"/>
          </a:xfrm>
        </p:grpSpPr>
        <p:pic>
          <p:nvPicPr>
            <p:cNvPr id="59" name="図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2262" y="2268511"/>
              <a:ext cx="1891211" cy="348855"/>
            </a:xfrm>
            <a:prstGeom prst="rect">
              <a:avLst/>
            </a:prstGeom>
          </p:spPr>
        </p:pic>
        <p:sp>
          <p:nvSpPr>
            <p:cNvPr id="41" name="角丸四角形 40"/>
            <p:cNvSpPr/>
            <p:nvPr/>
          </p:nvSpPr>
          <p:spPr>
            <a:xfrm>
              <a:off x="2740714" y="2253183"/>
              <a:ext cx="1750647" cy="32997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a:r>
                <a:rPr lang="ja-JP" altLang="en-US" sz="800" dirty="0">
                  <a:solidFill>
                    <a:schemeClr val="tx1"/>
                  </a:solidFill>
                  <a:latin typeface="Meiryo UI" panose="020B0604030504040204" pitchFamily="50" charset="-128"/>
                  <a:ea typeface="Meiryo UI" panose="020B0604030504040204" pitchFamily="50" charset="-128"/>
                </a:rPr>
                <a:t>人口減少にも対応する小口輸送の効率化</a:t>
              </a:r>
            </a:p>
          </p:txBody>
        </p:sp>
      </p:grpSp>
      <p:pic>
        <p:nvPicPr>
          <p:cNvPr id="18" name="図 17"/>
          <p:cNvPicPr>
            <a:picLocks noChangeAspect="1"/>
          </p:cNvPicPr>
          <p:nvPr/>
        </p:nvPicPr>
        <p:blipFill>
          <a:blip r:embed="rId13">
            <a:clrChange>
              <a:clrFrom>
                <a:srgbClr val="F8FCFD"/>
              </a:clrFrom>
              <a:clrTo>
                <a:srgbClr val="F8FCFD">
                  <a:alpha val="0"/>
                </a:srgbClr>
              </a:clrTo>
            </a:clrChange>
            <a:extLst>
              <a:ext uri="{28A0092B-C50C-407E-A947-70E740481C1C}">
                <a14:useLocalDpi xmlns:a14="http://schemas.microsoft.com/office/drawing/2010/main" val="0"/>
              </a:ext>
            </a:extLst>
          </a:blip>
          <a:stretch>
            <a:fillRect/>
          </a:stretch>
        </p:blipFill>
        <p:spPr>
          <a:xfrm>
            <a:off x="655024" y="5646247"/>
            <a:ext cx="656191" cy="414762"/>
          </a:xfrm>
          <a:prstGeom prst="rect">
            <a:avLst/>
          </a:prstGeom>
        </p:spPr>
      </p:pic>
    </p:spTree>
    <p:extLst>
      <p:ext uri="{BB962C8B-B14F-4D97-AF65-F5344CB8AC3E}">
        <p14:creationId xmlns:p14="http://schemas.microsoft.com/office/powerpoint/2010/main" val="62848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5</a:t>
            </a:fld>
            <a:endParaRPr kumimoji="1" lang="ja-JP" altLang="en-US"/>
          </a:p>
        </p:txBody>
      </p:sp>
      <p:sp>
        <p:nvSpPr>
          <p:cNvPr id="4" name="角丸四角形 3"/>
          <p:cNvSpPr/>
          <p:nvPr/>
        </p:nvSpPr>
        <p:spPr bwMode="auto">
          <a:xfrm>
            <a:off x="395536" y="1244139"/>
            <a:ext cx="8402523" cy="3524373"/>
          </a:xfrm>
          <a:prstGeom prst="roundRect">
            <a:avLst>
              <a:gd name="adj" fmla="val 8402"/>
            </a:avLst>
          </a:prstGeom>
          <a:solidFill>
            <a:schemeClr val="accent5">
              <a:lumMod val="40000"/>
              <a:lumOff val="60000"/>
            </a:schemeClr>
          </a:solidFill>
          <a:ln w="12700">
            <a:noFill/>
            <a:miter lim="800000"/>
            <a:headEnd/>
            <a:tailEnd/>
          </a:ln>
          <a:effec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599430" y="2492896"/>
            <a:ext cx="2520000" cy="1975284"/>
          </a:xfrm>
          <a:prstGeom prst="rect">
            <a:avLst/>
          </a:prstGeom>
          <a:gradFill flip="none" rotWithShape="1">
            <a:gsLst>
              <a:gs pos="0">
                <a:srgbClr val="00B0F0"/>
              </a:gs>
              <a:gs pos="34000">
                <a:srgbClr val="85C2FF"/>
              </a:gs>
              <a:gs pos="70000">
                <a:srgbClr val="C4D6EB"/>
              </a:gs>
              <a:gs pos="100000">
                <a:srgbClr val="FFEBFA"/>
              </a:gs>
            </a:gsLst>
            <a:lin ang="5400000" scaled="0"/>
            <a:tileRect/>
          </a:gradFill>
          <a:ln>
            <a:solidFill>
              <a:srgbClr val="00B0F0">
                <a:alpha val="40000"/>
              </a:srgbClr>
            </a:solid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健康で快適なくらし・ビジネス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9388" indent="-98425" algn="ctr" eaLnBrk="0" hangingPunct="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44475"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◇快適で健康増進につながる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44475" indent="-163513"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ゼロエネルギー住宅の利用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44475"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◇賢い買い物・エネルギーの利用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44475"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◇モノの所有から共有の一般化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44475"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◇多様なモビリティサービスの利用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カーブ矢印 7"/>
          <p:cNvSpPr/>
          <p:nvPr/>
        </p:nvSpPr>
        <p:spPr bwMode="auto">
          <a:xfrm flipH="1">
            <a:off x="3036167" y="2280083"/>
            <a:ext cx="3012918" cy="895218"/>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下カーブ矢印 8"/>
          <p:cNvSpPr/>
          <p:nvPr/>
        </p:nvSpPr>
        <p:spPr bwMode="auto">
          <a:xfrm rot="10800000" flipH="1">
            <a:off x="3207297" y="3397877"/>
            <a:ext cx="3072735" cy="895218"/>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48243" y="2467722"/>
            <a:ext cx="2167573" cy="385214"/>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需　要　者</a:t>
            </a:r>
          </a:p>
        </p:txBody>
      </p:sp>
      <p:sp>
        <p:nvSpPr>
          <p:cNvPr id="17" name="Rectangle 3"/>
          <p:cNvSpPr>
            <a:spLocks noChangeArrowheads="1"/>
          </p:cNvSpPr>
          <p:nvPr/>
        </p:nvSpPr>
        <p:spPr bwMode="auto">
          <a:xfrm>
            <a:off x="3436034" y="4262132"/>
            <a:ext cx="2792150" cy="53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製品・サービスの選択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エシカル消費・ＥＳＧ金融</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Rectangle 3"/>
          <p:cNvSpPr>
            <a:spLocks noChangeArrowheads="1"/>
          </p:cNvSpPr>
          <p:nvPr/>
        </p:nvSpPr>
        <p:spPr bwMode="auto">
          <a:xfrm>
            <a:off x="6235502" y="2492896"/>
            <a:ext cx="2370403" cy="1976956"/>
          </a:xfrm>
          <a:prstGeom prst="rect">
            <a:avLst/>
          </a:prstGeom>
          <a:gradFill flip="none" rotWithShape="1">
            <a:gsLst>
              <a:gs pos="0">
                <a:srgbClr val="00B0F0"/>
              </a:gs>
              <a:gs pos="34000">
                <a:srgbClr val="85C2FF"/>
              </a:gs>
              <a:gs pos="70000">
                <a:srgbClr val="C4D6EB"/>
              </a:gs>
              <a:gs pos="100000">
                <a:srgbClr val="FFEBFA"/>
              </a:gs>
            </a:gsLst>
            <a:lin ang="5400000" scaled="0"/>
            <a:tileRect/>
          </a:gradFill>
          <a:ln w="9525">
            <a:noFill/>
            <a:miter lim="800000"/>
            <a:headEnd/>
            <a:tailEnd/>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8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社会課題を解決するモノづくり・サービス、資源の有効活用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9388" algn="ctr" eaLnBrk="0" hangingPunct="0">
              <a:lnSpc>
                <a:spcPts val="8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28600"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◇企業による脱炭素経営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28600"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◇府内企業の市場獲得・参入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28600"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◇新たな技術・サービスの速やかな導入と商品化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28600" indent="-163513"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◇あらゆる有休資産の提供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364867" y="2467722"/>
            <a:ext cx="2167573" cy="385214"/>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供　給　者</a:t>
            </a:r>
          </a:p>
        </p:txBody>
      </p:sp>
      <p:sp>
        <p:nvSpPr>
          <p:cNvPr id="19" name="Rectangle 3"/>
          <p:cNvSpPr>
            <a:spLocks noChangeArrowheads="1"/>
          </p:cNvSpPr>
          <p:nvPr/>
        </p:nvSpPr>
        <p:spPr bwMode="auto">
          <a:xfrm>
            <a:off x="1485164" y="5208560"/>
            <a:ext cx="6327196" cy="685996"/>
          </a:xfrm>
          <a:prstGeom prst="rect">
            <a:avLst/>
          </a:prstGeom>
          <a:gradFill flip="none" rotWithShape="1">
            <a:gsLst>
              <a:gs pos="0">
                <a:srgbClr val="00B0F0"/>
              </a:gs>
              <a:gs pos="34000">
                <a:srgbClr val="85C2FF"/>
              </a:gs>
              <a:gs pos="70000">
                <a:srgbClr val="C4D6EB"/>
              </a:gs>
              <a:gs pos="100000">
                <a:srgbClr val="FFEBFA"/>
              </a:gs>
            </a:gsLst>
            <a:lin ang="5400000" scaled="0"/>
            <a:tileRect/>
          </a:gradFill>
          <a:ln>
            <a:solidFill>
              <a:srgbClr val="00B0F0">
                <a:alpha val="40000"/>
              </a:srgbClr>
            </a:solid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719329" y="5352209"/>
            <a:ext cx="3024336" cy="381047"/>
          </a:xfrm>
          <a:prstGeom prst="roundRect">
            <a:avLst>
              <a:gd name="adj" fmla="val 50000"/>
            </a:avLst>
          </a:prstGeom>
          <a:gradFill>
            <a:gsLst>
              <a:gs pos="0">
                <a:schemeClr val="tx2">
                  <a:lumMod val="40000"/>
                  <a:lumOff val="60000"/>
                </a:schemeClr>
              </a:gs>
              <a:gs pos="80000">
                <a:schemeClr val="tx2">
                  <a:lumMod val="60000"/>
                  <a:lumOff val="40000"/>
                </a:schemeClr>
              </a:gs>
              <a:gs pos="100000">
                <a:schemeClr val="tx2">
                  <a:lumMod val="20000"/>
                  <a:lumOff val="80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エネルギーサービス事業者等</a:t>
            </a:r>
          </a:p>
        </p:txBody>
      </p:sp>
      <p:sp>
        <p:nvSpPr>
          <p:cNvPr id="22" name="下矢印 24"/>
          <p:cNvSpPr/>
          <p:nvPr/>
        </p:nvSpPr>
        <p:spPr bwMode="auto">
          <a:xfrm flipV="1">
            <a:off x="2903005" y="4797152"/>
            <a:ext cx="3539192" cy="383433"/>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50000">
                <a:schemeClr val="accent1">
                  <a:lumMod val="60000"/>
                  <a:lumOff val="40000"/>
                </a:schemeClr>
              </a:gs>
              <a:gs pos="100000">
                <a:schemeClr val="accent1">
                  <a:lumMod val="20000"/>
                  <a:lumOff val="80000"/>
                  <a:alpha val="28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a:spLocks noChangeArrowheads="1"/>
          </p:cNvSpPr>
          <p:nvPr/>
        </p:nvSpPr>
        <p:spPr bwMode="auto">
          <a:xfrm>
            <a:off x="3131840" y="4981225"/>
            <a:ext cx="3552057" cy="2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排出の少ないエネルギーの供給</a:t>
            </a:r>
          </a:p>
        </p:txBody>
      </p:sp>
      <p:sp>
        <p:nvSpPr>
          <p:cNvPr id="25" name="Rectangle 3"/>
          <p:cNvSpPr>
            <a:spLocks noChangeArrowheads="1"/>
          </p:cNvSpPr>
          <p:nvPr/>
        </p:nvSpPr>
        <p:spPr bwMode="auto">
          <a:xfrm>
            <a:off x="4998916" y="5438493"/>
            <a:ext cx="2489754" cy="2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再生可能エネルギー等の活用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51520" y="6010683"/>
            <a:ext cx="8703230" cy="63930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4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再生可能エネルギーの利用促進と徹底した省エネルギーの推進、便利でレジリエントな都市・地域づくり、</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循環型社会の形成、府民・事業者への情報提供と活動促進、府庁・市役所の率先取組　等</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3"/>
          <p:cNvSpPr>
            <a:spLocks noChangeArrowheads="1"/>
          </p:cNvSpPr>
          <p:nvPr/>
        </p:nvSpPr>
        <p:spPr bwMode="auto">
          <a:xfrm>
            <a:off x="1058568" y="1122076"/>
            <a:ext cx="7547337" cy="44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endParaRPr lang="en-US" altLang="ja-JP" sz="1400" b="1"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03669" y="6086848"/>
            <a:ext cx="1027972" cy="472613"/>
          </a:xfrm>
          <a:prstGeom prst="roundRect">
            <a:avLst>
              <a:gd name="adj" fmla="val 50000"/>
            </a:avLst>
          </a:prstGeom>
          <a:gradFill>
            <a:gsLst>
              <a:gs pos="0">
                <a:schemeClr val="tx2">
                  <a:lumMod val="40000"/>
                  <a:lumOff val="60000"/>
                </a:schemeClr>
              </a:gs>
              <a:gs pos="80000">
                <a:schemeClr val="tx2">
                  <a:lumMod val="60000"/>
                  <a:lumOff val="40000"/>
                </a:schemeClr>
              </a:gs>
              <a:gs pos="100000">
                <a:schemeClr val="tx2">
                  <a:lumMod val="20000"/>
                  <a:lumOff val="80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行政</a:t>
            </a:r>
          </a:p>
        </p:txBody>
      </p:sp>
      <p:sp>
        <p:nvSpPr>
          <p:cNvPr id="27" name="角丸四角形 26"/>
          <p:cNvSpPr/>
          <p:nvPr/>
        </p:nvSpPr>
        <p:spPr>
          <a:xfrm>
            <a:off x="251520" y="1048088"/>
            <a:ext cx="8703230" cy="5591881"/>
          </a:xfrm>
          <a:prstGeom prst="roundRect">
            <a:avLst>
              <a:gd name="adj" fmla="val 1512"/>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28" name="テキスト ボックス 27"/>
          <p:cNvSpPr txBox="1"/>
          <p:nvPr/>
        </p:nvSpPr>
        <p:spPr>
          <a:xfrm>
            <a:off x="107504" y="404664"/>
            <a:ext cx="835292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二酸化炭素排出量の実質ゼロの実現に向けた各主体の役割</a:t>
            </a:r>
          </a:p>
        </p:txBody>
      </p:sp>
      <p:sp>
        <p:nvSpPr>
          <p:cNvPr id="29" name="テキスト ボックス 28"/>
          <p:cNvSpPr txBox="1"/>
          <p:nvPr/>
        </p:nvSpPr>
        <p:spPr>
          <a:xfrm>
            <a:off x="3865953" y="3344543"/>
            <a:ext cx="1511014" cy="307777"/>
          </a:xfrm>
          <a:prstGeom prst="rect">
            <a:avLst/>
          </a:prstGeom>
          <a:solidFill>
            <a:schemeClr val="bg1"/>
          </a:solidFill>
          <a:ln w="38100" cmpd="dbl">
            <a:solidFill>
              <a:schemeClr val="tx1"/>
            </a:solidFill>
          </a:ln>
          <a:effectLst>
            <a:outerShdw blurRad="50800" dist="38100" dir="2700000" algn="tl" rotWithShape="0">
              <a:prstClr val="black">
                <a:alpha val="40000"/>
              </a:prstClr>
            </a:outerShdw>
          </a:effectLst>
        </p:spPr>
        <p:txBody>
          <a:bodyPr wrap="square" rtlCol="0">
            <a:spAutoFit/>
          </a:bodyPr>
          <a:lstStyle/>
          <a:p>
            <a:pPr marL="179388" indent="-179388" algn="ctr">
              <a:spcBef>
                <a:spcPts val="600"/>
              </a:spcBef>
              <a:tabLst>
                <a:tab pos="360363" algn="l"/>
              </a:tabLst>
            </a:pPr>
            <a:r>
              <a:rPr lang="ja-JP" altLang="en-US" sz="1400" dirty="0">
                <a:latin typeface="Meiryo UI" panose="020B0604030504040204" pitchFamily="50" charset="-128"/>
                <a:ea typeface="Meiryo UI" panose="020B0604030504040204" pitchFamily="50" charset="-128"/>
              </a:rPr>
              <a:t>経済の好循環</a:t>
            </a:r>
          </a:p>
        </p:txBody>
      </p:sp>
      <p:sp>
        <p:nvSpPr>
          <p:cNvPr id="30" name="テキスト ボックス 29"/>
          <p:cNvSpPr txBox="1"/>
          <p:nvPr/>
        </p:nvSpPr>
        <p:spPr>
          <a:xfrm>
            <a:off x="3723938" y="854999"/>
            <a:ext cx="1793889" cy="307777"/>
          </a:xfrm>
          <a:prstGeom prst="rect">
            <a:avLst/>
          </a:prstGeom>
          <a:solidFill>
            <a:schemeClr val="bg1"/>
          </a:solidFill>
          <a:ln w="38100" cmpd="dbl">
            <a:solidFill>
              <a:schemeClr val="tx1"/>
            </a:solidFill>
          </a:ln>
          <a:effectLst>
            <a:outerShdw blurRad="50800" dist="38100" dir="2700000" algn="tl" rotWithShape="0">
              <a:prstClr val="black">
                <a:alpha val="40000"/>
              </a:prstClr>
            </a:outerShdw>
          </a:effectLst>
        </p:spPr>
        <p:txBody>
          <a:bodyPr wrap="square" rtlCol="0">
            <a:spAutoFit/>
          </a:bodyPr>
          <a:lstStyle/>
          <a:p>
            <a:pPr marL="179388" indent="-179388" algn="ctr">
              <a:spcBef>
                <a:spcPts val="600"/>
              </a:spcBef>
              <a:tabLst>
                <a:tab pos="360363" algn="l"/>
              </a:tabLst>
            </a:pPr>
            <a:r>
              <a:rPr lang="ja-JP" altLang="en-US" sz="1400" dirty="0">
                <a:latin typeface="Meiryo UI" panose="020B0604030504040204" pitchFamily="50" charset="-128"/>
                <a:ea typeface="Meiryo UI" panose="020B0604030504040204" pitchFamily="50" charset="-128"/>
              </a:rPr>
              <a:t>脱炭素社会の実現</a:t>
            </a:r>
          </a:p>
        </p:txBody>
      </p:sp>
      <p:sp>
        <p:nvSpPr>
          <p:cNvPr id="31" name="テキスト ボックス 30"/>
          <p:cNvSpPr txBox="1"/>
          <p:nvPr/>
        </p:nvSpPr>
        <p:spPr>
          <a:xfrm>
            <a:off x="3864799" y="2932239"/>
            <a:ext cx="1512168" cy="307777"/>
          </a:xfrm>
          <a:prstGeom prst="rect">
            <a:avLst/>
          </a:prstGeom>
          <a:solidFill>
            <a:schemeClr val="bg1"/>
          </a:solidFill>
          <a:ln w="38100" cmpd="dbl">
            <a:solidFill>
              <a:schemeClr val="tx1"/>
            </a:solidFill>
          </a:ln>
          <a:effectLst>
            <a:outerShdw blurRad="50800" dist="38100" dir="2700000" algn="tl" rotWithShape="0">
              <a:prstClr val="black">
                <a:alpha val="40000"/>
              </a:prstClr>
            </a:outerShdw>
          </a:effectLst>
        </p:spPr>
        <p:txBody>
          <a:bodyPr wrap="square" lIns="36000" rIns="36000" rtlCol="0">
            <a:spAutoFit/>
          </a:bodyPr>
          <a:lstStyle/>
          <a:p>
            <a:pPr marL="179388" indent="-179388" algn="ctr">
              <a:spcBef>
                <a:spcPts val="600"/>
              </a:spcBef>
              <a:tabLst>
                <a:tab pos="360363" algn="l"/>
              </a:tabLst>
            </a:pPr>
            <a:r>
              <a:rPr lang="ja-JP" altLang="en-US" sz="1400" dirty="0">
                <a:latin typeface="Meiryo UI" panose="020B0604030504040204" pitchFamily="50" charset="-128"/>
                <a:ea typeface="Meiryo UI" panose="020B0604030504040204" pitchFamily="50" charset="-128"/>
              </a:rPr>
              <a:t>社会課題の解決</a:t>
            </a:r>
          </a:p>
        </p:txBody>
      </p:sp>
      <p:sp>
        <p:nvSpPr>
          <p:cNvPr id="32" name="テキスト ボックス 31"/>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）対策推進にあたっての考え方</a:t>
            </a:r>
          </a:p>
        </p:txBody>
      </p:sp>
      <p:sp>
        <p:nvSpPr>
          <p:cNvPr id="33" name="角丸四角形 32"/>
          <p:cNvSpPr/>
          <p:nvPr/>
        </p:nvSpPr>
        <p:spPr>
          <a:xfrm>
            <a:off x="3556555" y="1412776"/>
            <a:ext cx="2167573" cy="385214"/>
          </a:xfrm>
          <a:prstGeom prst="roundRect">
            <a:avLst>
              <a:gd name="adj" fmla="val 50000"/>
            </a:avLst>
          </a:prstGeom>
          <a:gradFill>
            <a:gsLst>
              <a:gs pos="0">
                <a:schemeClr val="accent6">
                  <a:lumMod val="40000"/>
                  <a:lumOff val="60000"/>
                </a:schemeClr>
              </a:gs>
              <a:gs pos="80000">
                <a:schemeClr val="accent6">
                  <a:lumMod val="60000"/>
                  <a:lumOff val="40000"/>
                </a:schemeClr>
              </a:gs>
              <a:gs pos="100000">
                <a:schemeClr val="accent6">
                  <a:lumMod val="20000"/>
                  <a:lumOff val="80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府民・事業者</a:t>
            </a:r>
          </a:p>
        </p:txBody>
      </p:sp>
      <p:sp>
        <p:nvSpPr>
          <p:cNvPr id="3" name="等号 2"/>
          <p:cNvSpPr/>
          <p:nvPr/>
        </p:nvSpPr>
        <p:spPr>
          <a:xfrm rot="19903121">
            <a:off x="2148813" y="1241858"/>
            <a:ext cx="1487967" cy="1530907"/>
          </a:xfrm>
          <a:prstGeom prst="mathEqual">
            <a:avLst>
              <a:gd name="adj1" fmla="val 5598"/>
              <a:gd name="adj2" fmla="val 100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等号 33"/>
          <p:cNvSpPr/>
          <p:nvPr/>
        </p:nvSpPr>
        <p:spPr>
          <a:xfrm rot="1696879" flipH="1">
            <a:off x="5565945" y="1241858"/>
            <a:ext cx="1487967" cy="1530907"/>
          </a:xfrm>
          <a:prstGeom prst="mathEqual">
            <a:avLst>
              <a:gd name="adj1" fmla="val 5598"/>
              <a:gd name="adj2" fmla="val 100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3" name="Rectangle 3"/>
          <p:cNvSpPr>
            <a:spLocks noChangeArrowheads="1"/>
          </p:cNvSpPr>
          <p:nvPr/>
        </p:nvSpPr>
        <p:spPr bwMode="auto">
          <a:xfrm>
            <a:off x="641759" y="1538053"/>
            <a:ext cx="2794275" cy="6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製品やサービスを利用する府民のほか、事業者も、事業活動を通じて需要者になり得る。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3"/>
          <p:cNvSpPr>
            <a:spLocks noChangeArrowheads="1"/>
          </p:cNvSpPr>
          <p:nvPr/>
        </p:nvSpPr>
        <p:spPr bwMode="auto">
          <a:xfrm>
            <a:off x="5868144" y="1519418"/>
            <a:ext cx="2737761" cy="8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製品やサービスを提供する事業者のほか、府民も、シェアリングエコノミーなどを通じて供給者になり得る。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862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bwMode="auto">
          <a:xfrm>
            <a:off x="1320778" y="1584536"/>
            <a:ext cx="6166649" cy="2986310"/>
          </a:xfrm>
          <a:prstGeom prst="rect">
            <a:avLst/>
          </a:prstGeom>
          <a:solidFill>
            <a:schemeClr val="accent1">
              <a:lumMod val="20000"/>
              <a:lumOff val="80000"/>
            </a:schemeClr>
          </a:solidFill>
          <a:ln w="57150">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8099691" y="69116"/>
            <a:ext cx="1066800" cy="329184"/>
          </a:xfrm>
        </p:spPr>
        <p:txBody>
          <a:bodyPr/>
          <a:lstStyle/>
          <a:p>
            <a:fld id="{F0DA1747-7AE3-4485-B1CC-5CDDF653E874}" type="slidenum">
              <a:rPr kumimoji="1" lang="ja-JP" altLang="en-US" smtClean="0"/>
              <a:t>6</a:t>
            </a:fld>
            <a:endParaRPr kumimoji="1" lang="ja-JP" altLang="en-US"/>
          </a:p>
        </p:txBody>
      </p:sp>
      <p:sp>
        <p:nvSpPr>
          <p:cNvPr id="27" name="角丸四角形 26"/>
          <p:cNvSpPr/>
          <p:nvPr/>
        </p:nvSpPr>
        <p:spPr>
          <a:xfrm>
            <a:off x="251520" y="866102"/>
            <a:ext cx="8703230" cy="5947274"/>
          </a:xfrm>
          <a:prstGeom prst="roundRect">
            <a:avLst>
              <a:gd name="adj" fmla="val 1512"/>
            </a:avLst>
          </a:prstGeom>
          <a:no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31" name="角丸四角形 30"/>
          <p:cNvSpPr/>
          <p:nvPr/>
        </p:nvSpPr>
        <p:spPr bwMode="auto">
          <a:xfrm>
            <a:off x="6370977" y="1196752"/>
            <a:ext cx="1013523" cy="537817"/>
          </a:xfrm>
          <a:prstGeom prst="roundRect">
            <a:avLst>
              <a:gd name="adj" fmla="val 0"/>
            </a:avLst>
          </a:prstGeom>
          <a:solidFill>
            <a:schemeClr val="bg1"/>
          </a:solidFill>
          <a:ln w="6350">
            <a:solidFill>
              <a:schemeClr val="accent1"/>
            </a:solidFill>
          </a:ln>
          <a:effectLst/>
        </p:spPr>
        <p:txBody>
          <a:bodyPr vert="horz" wrap="square" lIns="0" tIns="72000" rIns="0" bIns="0" numCol="1" rtlCol="0" anchor="ctr" anchorCtr="0" compatLnSpc="1">
            <a:prstTxWarp prst="textNoShape">
              <a:avLst/>
            </a:prstTxWarp>
            <a:noAutofit/>
          </a:bodyPr>
          <a:lstStyle/>
          <a:p>
            <a:pPr algn="ctr" eaLnBrk="0" hangingPunct="0">
              <a:lnSpc>
                <a:spcPts val="1481"/>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55" name="正方形/長方形 54"/>
          <p:cNvSpPr/>
          <p:nvPr/>
        </p:nvSpPr>
        <p:spPr bwMode="auto">
          <a:xfrm>
            <a:off x="1305328" y="2474075"/>
            <a:ext cx="3529123" cy="2098776"/>
          </a:xfrm>
          <a:prstGeom prst="rect">
            <a:avLst/>
          </a:prstGeom>
          <a:solidFill>
            <a:schemeClr val="accent1">
              <a:lumMod val="40000"/>
              <a:lumOff val="60000"/>
            </a:schemeClr>
          </a:solidFill>
          <a:ln w="12700">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742503" y="1124744"/>
            <a:ext cx="7141867" cy="4105289"/>
            <a:chOff x="7808500" y="1574055"/>
            <a:chExt cx="5196961" cy="3099667"/>
          </a:xfrm>
        </p:grpSpPr>
        <p:grpSp>
          <p:nvGrpSpPr>
            <p:cNvPr id="48" name="グループ化 47"/>
            <p:cNvGrpSpPr/>
            <p:nvPr/>
          </p:nvGrpSpPr>
          <p:grpSpPr>
            <a:xfrm>
              <a:off x="8196452" y="1574055"/>
              <a:ext cx="4809009" cy="2601953"/>
              <a:chOff x="8100742" y="1502047"/>
              <a:chExt cx="4543144" cy="2601953"/>
            </a:xfrm>
          </p:grpSpPr>
          <p:cxnSp>
            <p:nvCxnSpPr>
              <p:cNvPr id="52" name="直線コネクタ 51"/>
              <p:cNvCxnSpPr/>
              <p:nvPr/>
            </p:nvCxnSpPr>
            <p:spPr>
              <a:xfrm flipH="1">
                <a:off x="8104280" y="1502047"/>
                <a:ext cx="14737" cy="2591636"/>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8100742" y="4104000"/>
                <a:ext cx="4543144"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角丸四角形 46"/>
            <p:cNvSpPr/>
            <p:nvPr/>
          </p:nvSpPr>
          <p:spPr bwMode="auto">
            <a:xfrm>
              <a:off x="7808500" y="1631439"/>
              <a:ext cx="382614" cy="1791794"/>
            </a:xfrm>
            <a:prstGeom prst="roundRect">
              <a:avLst>
                <a:gd name="adj" fmla="val 0"/>
              </a:avLst>
            </a:prstGeom>
            <a:noFill/>
            <a:ln>
              <a:noFill/>
            </a:ln>
            <a:effectLst/>
          </p:spPr>
          <p:txBody>
            <a:bodyPr vert="eaVert" wrap="square" lIns="0" tIns="0" rIns="0" bIns="0" numCol="1" rtlCol="0" anchor="ctr" anchorCtr="0" compatLnSpc="1">
              <a:prstTxWarp prst="textNoShape">
                <a:avLst/>
              </a:prstTxWarp>
              <a:noAutofit/>
            </a:bodyPr>
            <a:lstStyle/>
            <a:p>
              <a:pPr algn="ct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エネルギー・資源使用量</a:t>
              </a:r>
            </a:p>
          </p:txBody>
        </p:sp>
        <p:sp>
          <p:nvSpPr>
            <p:cNvPr id="37" name="角丸四角形 36"/>
            <p:cNvSpPr/>
            <p:nvPr/>
          </p:nvSpPr>
          <p:spPr bwMode="auto">
            <a:xfrm>
              <a:off x="10690761" y="4124863"/>
              <a:ext cx="2230232" cy="54885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単位エネルギー量・資源量あたりの</a:t>
              </a:r>
            </a:p>
            <a:p>
              <a:pPr algn="ct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二酸化炭素排出量</a:t>
              </a:r>
            </a:p>
          </p:txBody>
        </p:sp>
      </p:grpSp>
      <p:sp>
        <p:nvSpPr>
          <p:cNvPr id="39" name="正方形/長方形 38"/>
          <p:cNvSpPr/>
          <p:nvPr/>
        </p:nvSpPr>
        <p:spPr bwMode="auto">
          <a:xfrm>
            <a:off x="1305465" y="3782286"/>
            <a:ext cx="905225" cy="765080"/>
          </a:xfrm>
          <a:prstGeom prst="rect">
            <a:avLst/>
          </a:prstGeom>
          <a:solidFill>
            <a:schemeClr val="tx2">
              <a:lumMod val="75000"/>
            </a:schemeClr>
          </a:solidFill>
          <a:ln w="57150">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bwMode="auto">
          <a:xfrm>
            <a:off x="1170263" y="1669250"/>
            <a:ext cx="1188000" cy="2086339"/>
          </a:xfrm>
          <a:prstGeom prst="downArrow">
            <a:avLst>
              <a:gd name="adj1" fmla="val 50000"/>
              <a:gd name="adj2" fmla="val 33912"/>
            </a:avLst>
          </a:prstGeom>
          <a:gradFill flip="none" rotWithShape="1">
            <a:gsLst>
              <a:gs pos="0">
                <a:srgbClr val="FF0066"/>
              </a:gs>
              <a:gs pos="91000">
                <a:srgbClr val="FF99CC">
                  <a:alpha val="41000"/>
                </a:srgbClr>
              </a:gs>
              <a:gs pos="100000">
                <a:srgbClr val="F9BBD4">
                  <a:alpha val="16000"/>
                </a:srgb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bwMode="auto">
          <a:xfrm>
            <a:off x="1514361" y="2613711"/>
            <a:ext cx="2269840" cy="552023"/>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省エネルギー・省資源</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bwMode="auto">
          <a:xfrm>
            <a:off x="1181370" y="4046987"/>
            <a:ext cx="1164265" cy="28610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73" name="角丸四角形 72"/>
          <p:cNvSpPr/>
          <p:nvPr/>
        </p:nvSpPr>
        <p:spPr>
          <a:xfrm rot="16200000">
            <a:off x="1702638" y="4487688"/>
            <a:ext cx="497106" cy="2877319"/>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pPr algn="ctr"/>
            <a:r>
              <a:rPr lang="en-US" altLang="ja-JP" b="1" dirty="0">
                <a:latin typeface="Meiryo UI" panose="020B0604030504040204" pitchFamily="50" charset="-128"/>
                <a:ea typeface="Meiryo UI" panose="020B0604030504040204" pitchFamily="50" charset="-128"/>
                <a:cs typeface="Meiryo UI" panose="020B0604030504040204" pitchFamily="50" charset="-128"/>
              </a:rPr>
              <a:t>CO2</a:t>
            </a:r>
            <a:r>
              <a:rPr lang="ja-JP" altLang="en-US" b="1" dirty="0">
                <a:latin typeface="Meiryo UI" panose="020B0604030504040204" pitchFamily="50" charset="-128"/>
                <a:ea typeface="Meiryo UI" panose="020B0604030504040204" pitchFamily="50" charset="-128"/>
                <a:cs typeface="Meiryo UI" panose="020B0604030504040204" pitchFamily="50" charset="-128"/>
              </a:rPr>
              <a:t>排出量実質ゼロに！</a:t>
            </a:r>
          </a:p>
        </p:txBody>
      </p:sp>
      <p:sp>
        <p:nvSpPr>
          <p:cNvPr id="74" name="右矢印 73"/>
          <p:cNvSpPr/>
          <p:nvPr/>
        </p:nvSpPr>
        <p:spPr>
          <a:xfrm rot="5400000">
            <a:off x="1236053" y="4665596"/>
            <a:ext cx="1041494" cy="907781"/>
          </a:xfrm>
          <a:prstGeom prst="rightArrow">
            <a:avLst>
              <a:gd name="adj1" fmla="val 100000"/>
              <a:gd name="adj2" fmla="val 22615"/>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179512" y="4894802"/>
            <a:ext cx="3382761" cy="54285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2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どうしても減らせない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2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森林吸収等により削減</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107504" y="404664"/>
            <a:ext cx="835292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二酸化炭素排出量の実質ゼロの実現に向けたアプローチ（概念図）</a:t>
            </a:r>
          </a:p>
        </p:txBody>
      </p:sp>
      <p:sp>
        <p:nvSpPr>
          <p:cNvPr id="30" name="角丸四角形 29"/>
          <p:cNvSpPr/>
          <p:nvPr/>
        </p:nvSpPr>
        <p:spPr bwMode="auto">
          <a:xfrm>
            <a:off x="3636750" y="2187820"/>
            <a:ext cx="1084309" cy="552550"/>
          </a:xfrm>
          <a:prstGeom prst="roundRect">
            <a:avLst>
              <a:gd name="adj" fmla="val 0"/>
            </a:avLst>
          </a:prstGeom>
          <a:solidFill>
            <a:schemeClr val="bg1"/>
          </a:solidFill>
          <a:ln w="6350">
            <a:solidFill>
              <a:schemeClr val="accent1"/>
            </a:solidFill>
          </a:ln>
          <a:effectLst/>
        </p:spPr>
        <p:txBody>
          <a:bodyPr vert="horz" wrap="square" lIns="0" tIns="72000" rIns="0" bIns="0" numCol="1" rtlCol="0" anchor="ctr" anchorCtr="0" compatLnSpc="1">
            <a:prstTxWarp prst="textNoShape">
              <a:avLst/>
            </a:prstTxWarp>
            <a:noAutofit/>
          </a:bodyPr>
          <a:lstStyle/>
          <a:p>
            <a:pPr algn="ctr" eaLnBrk="0" hangingPunct="0">
              <a:lnSpc>
                <a:spcPts val="1481"/>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38" name="下矢印 37"/>
          <p:cNvSpPr/>
          <p:nvPr/>
        </p:nvSpPr>
        <p:spPr bwMode="auto">
          <a:xfrm>
            <a:off x="1170263" y="1458520"/>
            <a:ext cx="1188000" cy="1012984"/>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auto">
          <a:xfrm>
            <a:off x="1249834" y="1618226"/>
            <a:ext cx="2205146" cy="40427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省エネルギー・省資源</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875" y="-8698"/>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）対策推進にあたっての考え方</a:t>
            </a:r>
          </a:p>
        </p:txBody>
      </p:sp>
      <p:sp>
        <p:nvSpPr>
          <p:cNvPr id="5" name="大かっこ 4"/>
          <p:cNvSpPr/>
          <p:nvPr/>
        </p:nvSpPr>
        <p:spPr>
          <a:xfrm>
            <a:off x="5001219" y="2864697"/>
            <a:ext cx="2383281" cy="65876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エネルギーや製品製造等に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排出の少ないものを活用</a:t>
            </a:r>
          </a:p>
        </p:txBody>
      </p:sp>
      <p:sp>
        <p:nvSpPr>
          <p:cNvPr id="3" name="角丸四角形 2"/>
          <p:cNvSpPr/>
          <p:nvPr/>
        </p:nvSpPr>
        <p:spPr>
          <a:xfrm>
            <a:off x="3634280" y="5301208"/>
            <a:ext cx="5114183" cy="12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＜脱炭素社会に向けた技術革新・導入取組例＞</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rPr>
              <a:t>・柔軟、軽量、高効率な太陽光発電　・</a:t>
            </a:r>
            <a:r>
              <a:rPr lang="en-US" altLang="ja-JP" sz="1200" dirty="0">
                <a:solidFill>
                  <a:schemeClr val="tx2"/>
                </a:solidFill>
                <a:latin typeface="Meiryo UI" panose="020B0604030504040204" pitchFamily="50" charset="-128"/>
                <a:ea typeface="Meiryo UI" panose="020B0604030504040204" pitchFamily="50" charset="-128"/>
              </a:rPr>
              <a:t>AI</a:t>
            </a:r>
            <a:r>
              <a:rPr lang="ja-JP" altLang="en-US" sz="1200" dirty="0">
                <a:solidFill>
                  <a:schemeClr val="tx2"/>
                </a:solidFill>
                <a:latin typeface="Meiryo UI" panose="020B0604030504040204" pitchFamily="50" charset="-128"/>
                <a:ea typeface="Meiryo UI" panose="020B0604030504040204" pitchFamily="50" charset="-128"/>
              </a:rPr>
              <a:t>等による高度な電力需給調整</a:t>
            </a:r>
            <a:endParaRPr lang="en-US" altLang="ja-JP" sz="1200" dirty="0">
              <a:solidFill>
                <a:schemeClr val="tx2"/>
              </a:solidFill>
              <a:latin typeface="Meiryo UI" panose="020B0604030504040204" pitchFamily="50" charset="-128"/>
              <a:ea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rPr>
              <a:t>・</a:t>
            </a:r>
            <a:r>
              <a:rPr lang="en-US" altLang="ja-JP" sz="1200" dirty="0">
                <a:solidFill>
                  <a:schemeClr val="tx2"/>
                </a:solidFill>
                <a:latin typeface="Meiryo UI" panose="020B0604030504040204" pitchFamily="50" charset="-128"/>
                <a:ea typeface="Meiryo UI" panose="020B0604030504040204" pitchFamily="50" charset="-128"/>
              </a:rPr>
              <a:t>CO2</a:t>
            </a:r>
            <a:r>
              <a:rPr lang="ja-JP" altLang="en-US" sz="1200" dirty="0">
                <a:solidFill>
                  <a:schemeClr val="tx2"/>
                </a:solidFill>
                <a:latin typeface="Meiryo UI" panose="020B0604030504040204" pitchFamily="50" charset="-128"/>
                <a:ea typeface="Meiryo UI" panose="020B0604030504040204" pitchFamily="50" charset="-128"/>
              </a:rPr>
              <a:t>の分離回収及び貯蔵・原燃料化　・次世代パワー半導体の普及</a:t>
            </a:r>
            <a:endParaRPr lang="en-US" altLang="ja-JP" sz="1200" dirty="0">
              <a:solidFill>
                <a:schemeClr val="tx2"/>
              </a:solidFill>
              <a:latin typeface="Meiryo UI" panose="020B0604030504040204" pitchFamily="50" charset="-128"/>
              <a:ea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rPr>
              <a:t>・</a:t>
            </a:r>
            <a:r>
              <a:rPr lang="en-US" altLang="ja-JP" sz="1200" dirty="0">
                <a:solidFill>
                  <a:schemeClr val="tx2"/>
                </a:solidFill>
                <a:latin typeface="Meiryo UI" panose="020B0604030504040204" pitchFamily="50" charset="-128"/>
                <a:ea typeface="Meiryo UI" panose="020B0604030504040204" pitchFamily="50" charset="-128"/>
              </a:rPr>
              <a:t>CO2</a:t>
            </a:r>
            <a:r>
              <a:rPr lang="ja-JP" altLang="en-US" sz="1200" dirty="0">
                <a:solidFill>
                  <a:schemeClr val="tx2"/>
                </a:solidFill>
                <a:latin typeface="Meiryo UI" panose="020B0604030504040204" pitchFamily="50" charset="-128"/>
                <a:ea typeface="Meiryo UI" panose="020B0604030504040204" pitchFamily="50" charset="-128"/>
              </a:rPr>
              <a:t>フリー水素の低コスト製造　・次世代蓄電池の普及</a:t>
            </a:r>
            <a:endParaRPr lang="en-US" altLang="ja-JP" sz="1200" dirty="0">
              <a:solidFill>
                <a:schemeClr val="tx2"/>
              </a:solidFill>
              <a:latin typeface="Meiryo UI" panose="020B0604030504040204" pitchFamily="50" charset="-128"/>
              <a:ea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rPr>
              <a:t>・自動車、航空機等の電動化の拡大　・プラスチックの高度資源循環</a:t>
            </a:r>
          </a:p>
          <a:p>
            <a:r>
              <a:rPr lang="ja-JP" altLang="en-US" sz="1200" dirty="0">
                <a:solidFill>
                  <a:schemeClr val="tx2"/>
                </a:solidFill>
                <a:latin typeface="Meiryo UI" panose="020B0604030504040204" pitchFamily="50" charset="-128"/>
                <a:ea typeface="Meiryo UI" panose="020B0604030504040204" pitchFamily="50" charset="-128"/>
              </a:rPr>
              <a:t>・グリーン冷媒の普及　・木材、植物、海藻などへの</a:t>
            </a:r>
            <a:r>
              <a:rPr lang="en-US" altLang="ja-JP" sz="1200" dirty="0">
                <a:solidFill>
                  <a:schemeClr val="tx2"/>
                </a:solidFill>
                <a:latin typeface="Meiryo UI" panose="020B0604030504040204" pitchFamily="50" charset="-128"/>
                <a:ea typeface="Meiryo UI" panose="020B0604030504040204" pitchFamily="50" charset="-128"/>
              </a:rPr>
              <a:t>CO2</a:t>
            </a:r>
            <a:r>
              <a:rPr lang="ja-JP" altLang="en-US" sz="1200" dirty="0">
                <a:solidFill>
                  <a:schemeClr val="tx2"/>
                </a:solidFill>
                <a:latin typeface="Meiryo UI" panose="020B0604030504040204" pitchFamily="50" charset="-128"/>
                <a:ea typeface="Meiryo UI" panose="020B0604030504040204" pitchFamily="50" charset="-128"/>
              </a:rPr>
              <a:t>吸収・固定技術の進展等</a:t>
            </a:r>
            <a:endParaRPr lang="en-US" altLang="ja-JP" sz="1200" dirty="0">
              <a:solidFill>
                <a:schemeClr val="tx2"/>
              </a:solidFill>
              <a:latin typeface="Meiryo UI" panose="020B0604030504040204" pitchFamily="50" charset="-128"/>
              <a:ea typeface="Meiryo UI" panose="020B0604030504040204" pitchFamily="50" charset="-128"/>
            </a:endParaRPr>
          </a:p>
        </p:txBody>
      </p:sp>
      <p:cxnSp>
        <p:nvCxnSpPr>
          <p:cNvPr id="7" name="直線コネクタ 6"/>
          <p:cNvCxnSpPr>
            <a:cxnSpLocks/>
          </p:cNvCxnSpPr>
          <p:nvPr/>
        </p:nvCxnSpPr>
        <p:spPr>
          <a:xfrm flipH="1" flipV="1">
            <a:off x="3235548" y="4743752"/>
            <a:ext cx="699155" cy="532337"/>
          </a:xfrm>
          <a:prstGeom prst="line">
            <a:avLst/>
          </a:prstGeom>
          <a:ln>
            <a:prstDash val="dash"/>
            <a:headEnd type="triangle" w="lg" len="me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cxnSpLocks/>
          </p:cNvCxnSpPr>
          <p:nvPr/>
        </p:nvCxnSpPr>
        <p:spPr>
          <a:xfrm flipH="1" flipV="1">
            <a:off x="3697217" y="4051021"/>
            <a:ext cx="553097" cy="1226908"/>
          </a:xfrm>
          <a:prstGeom prst="line">
            <a:avLst/>
          </a:prstGeom>
          <a:ln>
            <a:prstDash val="dash"/>
            <a:headEnd type="triangle" w="lg" len="med"/>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bwMode="auto">
          <a:xfrm>
            <a:off x="7596333" y="1495602"/>
            <a:ext cx="1368155" cy="853278"/>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r>
              <a:rPr lang="ja-JP" altLang="en-US" sz="1400" dirty="0">
                <a:latin typeface="Meiryo UI" panose="020B0604030504040204" pitchFamily="50" charset="-128"/>
                <a:ea typeface="Meiryo UI" panose="020B0604030504040204" pitchFamily="50" charset="-128"/>
              </a:rPr>
              <a:t>＊四角形の面積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が</a:t>
            </a:r>
            <a:r>
              <a:rPr lang="en-US" altLang="ja-JP" sz="1400" dirty="0">
                <a:latin typeface="Meiryo UI" panose="020B0604030504040204" pitchFamily="50" charset="-128"/>
                <a:ea typeface="Meiryo UI" panose="020B0604030504040204" pitchFamily="50" charset="-128"/>
              </a:rPr>
              <a:t>CO2 </a:t>
            </a:r>
            <a:r>
              <a:rPr lang="ja-JP" altLang="en-US" sz="1400" dirty="0">
                <a:latin typeface="Meiryo UI" panose="020B0604030504040204" pitchFamily="50" charset="-128"/>
                <a:ea typeface="Meiryo UI" panose="020B0604030504040204" pitchFamily="50" charset="-128"/>
              </a:rPr>
              <a:t>排出量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を示す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 name="直線コネクタ 1">
            <a:extLst>
              <a:ext uri="{FF2B5EF4-FFF2-40B4-BE49-F238E27FC236}">
                <a16:creationId xmlns:a16="http://schemas.microsoft.com/office/drawing/2014/main" id="{819AAC44-1FEC-C94C-9D9A-BC2174B40AE2}"/>
              </a:ext>
            </a:extLst>
          </p:cNvPr>
          <p:cNvCxnSpPr>
            <a:cxnSpLocks/>
          </p:cNvCxnSpPr>
          <p:nvPr/>
        </p:nvCxnSpPr>
        <p:spPr>
          <a:xfrm flipH="1" flipV="1">
            <a:off x="2345635" y="3165734"/>
            <a:ext cx="1745465" cy="2102964"/>
          </a:xfrm>
          <a:prstGeom prst="line">
            <a:avLst/>
          </a:prstGeom>
          <a:ln>
            <a:prstDash val="dash"/>
            <a:headEnd type="triangle" w="lg" len="med"/>
          </a:ln>
        </p:spPr>
        <p:style>
          <a:lnRef idx="1">
            <a:schemeClr val="accent1"/>
          </a:lnRef>
          <a:fillRef idx="0">
            <a:schemeClr val="accent1"/>
          </a:fillRef>
          <a:effectRef idx="0">
            <a:schemeClr val="accent1"/>
          </a:effectRef>
          <a:fontRef idx="minor">
            <a:schemeClr val="tx1"/>
          </a:fontRef>
        </p:style>
      </p:cxnSp>
      <p:sp>
        <p:nvSpPr>
          <p:cNvPr id="36" name="下矢印 35"/>
          <p:cNvSpPr/>
          <p:nvPr/>
        </p:nvSpPr>
        <p:spPr bwMode="auto">
          <a:xfrm rot="5400000">
            <a:off x="3378715" y="2308988"/>
            <a:ext cx="738000" cy="3014930"/>
          </a:xfrm>
          <a:prstGeom prst="downArrow">
            <a:avLst>
              <a:gd name="adj1" fmla="val 60000"/>
              <a:gd name="adj2" fmla="val 33912"/>
            </a:avLst>
          </a:prstGeom>
          <a:gradFill flip="none" rotWithShape="1">
            <a:gsLst>
              <a:gs pos="56000">
                <a:srgbClr val="4DE64D"/>
              </a:gs>
              <a:gs pos="0">
                <a:srgbClr val="009900"/>
              </a:gs>
              <a:gs pos="100000">
                <a:srgbClr val="66FF66">
                  <a:alpha val="61000"/>
                </a:srgbClr>
              </a:gs>
              <a:gs pos="100000">
                <a:srgbClr val="66FF66">
                  <a:alpha val="0"/>
                </a:srgb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bwMode="auto">
          <a:xfrm>
            <a:off x="2374860" y="3614239"/>
            <a:ext cx="2523781" cy="40427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6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6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再生可能エネルギー等を利用</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下矢印 31"/>
          <p:cNvSpPr/>
          <p:nvPr/>
        </p:nvSpPr>
        <p:spPr bwMode="auto">
          <a:xfrm rot="5400000">
            <a:off x="3201916" y="3212089"/>
            <a:ext cx="736120" cy="2657329"/>
          </a:xfrm>
          <a:prstGeom prst="downArrow">
            <a:avLst>
              <a:gd name="adj1" fmla="val 60000"/>
              <a:gd name="adj2" fmla="val 33912"/>
            </a:avLst>
          </a:prstGeom>
          <a:gradFill flip="none" rotWithShape="1">
            <a:gsLst>
              <a:gs pos="0">
                <a:schemeClr val="accent6">
                  <a:lumMod val="75000"/>
                </a:schemeClr>
              </a:gs>
              <a:gs pos="8000">
                <a:schemeClr val="accent6">
                  <a:lumMod val="75000"/>
                </a:schemeClr>
              </a:gs>
              <a:gs pos="89000">
                <a:schemeClr val="accent6">
                  <a:lumMod val="60000"/>
                  <a:lumOff val="40000"/>
                </a:scheme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auto">
          <a:xfrm>
            <a:off x="2230844" y="4351657"/>
            <a:ext cx="2607161" cy="40427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6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工場や発電所等で発生する</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600"/>
              </a:lnSpc>
            </a:pP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を回収・有効利用</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下矢印 34"/>
          <p:cNvSpPr/>
          <p:nvPr/>
        </p:nvSpPr>
        <p:spPr bwMode="auto">
          <a:xfrm rot="5400000">
            <a:off x="6125887" y="2223741"/>
            <a:ext cx="738000" cy="3261750"/>
          </a:xfrm>
          <a:prstGeom prst="downArrow">
            <a:avLst>
              <a:gd name="adj1" fmla="val 60000"/>
              <a:gd name="adj2" fmla="val 33912"/>
            </a:avLst>
          </a:prstGeom>
          <a:gradFill flip="none" rotWithShape="1">
            <a:gsLst>
              <a:gs pos="0">
                <a:srgbClr val="009900"/>
              </a:gs>
              <a:gs pos="50000">
                <a:srgbClr val="66FF66">
                  <a:alpha val="61000"/>
                </a:srgbClr>
              </a:gs>
              <a:gs pos="89000">
                <a:srgbClr val="66FF66">
                  <a:alpha val="0"/>
                </a:srgb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bwMode="auto">
          <a:xfrm>
            <a:off x="4887662" y="3672800"/>
            <a:ext cx="2743782" cy="40427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600"/>
              </a:lnSpc>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再生可能エネルギー等を利用</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862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7</a:t>
            </a:fld>
            <a:endParaRPr kumimoji="1" lang="ja-JP" altLang="en-US"/>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sp>
        <p:nvSpPr>
          <p:cNvPr id="15" name="テキスト ボックス 14">
            <a:extLst>
              <a:ext uri="{FF2B5EF4-FFF2-40B4-BE49-F238E27FC236}">
                <a16:creationId xmlns:a16="http://schemas.microsoft.com/office/drawing/2014/main" id="{51ED1CF5-3DD6-E344-A9FE-DA6A50873284}"/>
              </a:ext>
            </a:extLst>
          </p:cNvPr>
          <p:cNvSpPr txBox="1"/>
          <p:nvPr/>
        </p:nvSpPr>
        <p:spPr>
          <a:xfrm>
            <a:off x="240401" y="815753"/>
            <a:ext cx="8652078" cy="5832650"/>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noAutofit/>
          </a:bodyPr>
          <a:lstStyle/>
          <a:p>
            <a:pPr marL="174625" indent="-174625">
              <a:tabLst>
                <a:tab pos="174625" algn="l"/>
                <a:tab pos="360363" algn="l"/>
              </a:tabLst>
            </a:pPr>
            <a:endParaRPr lang="en-US" altLang="ja-JP" dirty="0">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r>
              <a:rPr lang="ja-JP" altLang="en-US" sz="1600" dirty="0" smtClean="0">
                <a:solidFill>
                  <a:schemeClr val="tx1"/>
                </a:solidFill>
                <a:latin typeface="Meiryo UI" panose="020B0604030504040204" pitchFamily="50" charset="-128"/>
                <a:ea typeface="Meiryo UI" panose="020B0604030504040204" pitchFamily="50" charset="-128"/>
              </a:rPr>
              <a:t>〇人々のくらしやビジネスにおいて</a:t>
            </a:r>
            <a:r>
              <a:rPr lang="ja-JP" altLang="en-US" sz="1600" dirty="0">
                <a:solidFill>
                  <a:schemeClr val="tx1"/>
                </a:solidFill>
                <a:latin typeface="Meiryo UI" panose="020B0604030504040204" pitchFamily="50" charset="-128"/>
                <a:ea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smtClean="0">
                <a:solidFill>
                  <a:schemeClr val="tx1"/>
                </a:solidFill>
                <a:latin typeface="Meiryo UI" panose="020B0604030504040204" pitchFamily="50" charset="-128"/>
                <a:ea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rPr>
              <a:t>技術の進展も相まって、シェアリング</a:t>
            </a:r>
            <a:r>
              <a:rPr lang="ja-JP" altLang="en-US" sz="1600" dirty="0">
                <a:solidFill>
                  <a:schemeClr val="tx1"/>
                </a:solidFill>
                <a:latin typeface="Meiryo UI" panose="020B0604030504040204" pitchFamily="50" charset="-128"/>
                <a:ea typeface="Meiryo UI" panose="020B0604030504040204" pitchFamily="50" charset="-128"/>
              </a:rPr>
              <a:t>・エコノミーの</a:t>
            </a:r>
            <a:r>
              <a:rPr lang="ja-JP" altLang="en-US" sz="1600" dirty="0" smtClean="0">
                <a:solidFill>
                  <a:schemeClr val="tx1"/>
                </a:solidFill>
                <a:latin typeface="Meiryo UI" panose="020B0604030504040204" pitchFamily="50" charset="-128"/>
                <a:ea typeface="Meiryo UI" panose="020B0604030504040204" pitchFamily="50" charset="-128"/>
              </a:rPr>
              <a:t>ような新た</a:t>
            </a:r>
            <a:r>
              <a:rPr lang="ja-JP" altLang="en-US" sz="1600" dirty="0">
                <a:solidFill>
                  <a:schemeClr val="tx1"/>
                </a:solidFill>
                <a:latin typeface="Meiryo UI" panose="020B0604030504040204" pitchFamily="50" charset="-128"/>
                <a:ea typeface="Meiryo UI" panose="020B0604030504040204" pitchFamily="50" charset="-128"/>
              </a:rPr>
              <a:t>な経済活動が急速に</a:t>
            </a:r>
            <a:r>
              <a:rPr lang="ja-JP" altLang="en-US" sz="1600" dirty="0" smtClean="0">
                <a:solidFill>
                  <a:schemeClr val="tx1"/>
                </a:solidFill>
                <a:latin typeface="Meiryo UI" panose="020B0604030504040204" pitchFamily="50" charset="-128"/>
                <a:ea typeface="Meiryo UI" panose="020B0604030504040204" pitchFamily="50" charset="-128"/>
              </a:rPr>
              <a:t>浸透しており、府民</a:t>
            </a:r>
            <a:r>
              <a:rPr lang="ja-JP" altLang="en-US" sz="1600" dirty="0">
                <a:solidFill>
                  <a:schemeClr val="tx1"/>
                </a:solidFill>
                <a:latin typeface="Meiryo UI" panose="020B0604030504040204" pitchFamily="50" charset="-128"/>
                <a:ea typeface="Meiryo UI" panose="020B0604030504040204" pitchFamily="50" charset="-128"/>
              </a:rPr>
              <a:t>・事</a:t>
            </a:r>
            <a:r>
              <a:rPr lang="ja-JP" altLang="en-US" sz="1600" dirty="0" smtClean="0">
                <a:solidFill>
                  <a:schemeClr val="tx1"/>
                </a:solidFill>
                <a:latin typeface="Meiryo UI" panose="020B0604030504040204" pitchFamily="50" charset="-128"/>
                <a:ea typeface="Meiryo UI" panose="020B0604030504040204" pitchFamily="50" charset="-128"/>
              </a:rPr>
              <a:t>業者がそれぞれ</a:t>
            </a:r>
            <a:r>
              <a:rPr lang="ja-JP" altLang="en-US" sz="1600" dirty="0">
                <a:solidFill>
                  <a:schemeClr val="tx1"/>
                </a:solidFill>
                <a:latin typeface="Meiryo UI" panose="020B0604030504040204" pitchFamily="50" charset="-128"/>
                <a:ea typeface="Meiryo UI" panose="020B0604030504040204" pitchFamily="50" charset="-128"/>
              </a:rPr>
              <a:t>需要者にも</a:t>
            </a:r>
            <a:r>
              <a:rPr lang="ja-JP" altLang="en-US" sz="1600" dirty="0" smtClean="0">
                <a:solidFill>
                  <a:schemeClr val="tx1"/>
                </a:solidFill>
                <a:latin typeface="Meiryo UI" panose="020B0604030504040204" pitchFamily="50" charset="-128"/>
                <a:ea typeface="Meiryo UI" panose="020B0604030504040204" pitchFamily="50" charset="-128"/>
              </a:rPr>
              <a:t>供給者</a:t>
            </a:r>
            <a:r>
              <a:rPr lang="ja-JP" altLang="en-US" sz="1600" dirty="0">
                <a:solidFill>
                  <a:schemeClr val="tx1"/>
                </a:solidFill>
                <a:latin typeface="Meiryo UI" panose="020B0604030504040204" pitchFamily="50" charset="-128"/>
                <a:ea typeface="Meiryo UI" panose="020B0604030504040204" pitchFamily="50" charset="-128"/>
              </a:rPr>
              <a:t>にも</a:t>
            </a:r>
            <a:r>
              <a:rPr lang="ja-JP" altLang="en-US" sz="1600" dirty="0" smtClean="0">
                <a:solidFill>
                  <a:schemeClr val="tx1"/>
                </a:solidFill>
                <a:latin typeface="Meiryo UI" panose="020B0604030504040204" pitchFamily="50" charset="-128"/>
                <a:ea typeface="Meiryo UI" panose="020B0604030504040204" pitchFamily="50" charset="-128"/>
              </a:rPr>
              <a:t>なり得るなど、その役割は多様化している。健康で快適なくらし・ビジネスの創出及び社会課題の解決にあたっては、脱炭素化の実現に向けた認識</a:t>
            </a:r>
            <a:r>
              <a:rPr lang="ja-JP" altLang="en-US" sz="1600" dirty="0">
                <a:solidFill>
                  <a:schemeClr val="tx1"/>
                </a:solidFill>
                <a:latin typeface="Meiryo UI" panose="020B0604030504040204" pitchFamily="50" charset="-128"/>
                <a:ea typeface="Meiryo UI" panose="020B0604030504040204" pitchFamily="50" charset="-128"/>
              </a:rPr>
              <a:t>を</a:t>
            </a:r>
            <a:r>
              <a:rPr lang="ja-JP" altLang="en-US" sz="1600" dirty="0" smtClean="0">
                <a:solidFill>
                  <a:schemeClr val="tx1"/>
                </a:solidFill>
                <a:latin typeface="Meiryo UI" panose="020B0604030504040204" pitchFamily="50" charset="-128"/>
                <a:ea typeface="Meiryo UI" panose="020B0604030504040204" pitchFamily="50" charset="-128"/>
              </a:rPr>
              <a:t>各主体が共有し、それが社会全体に根付くよう、意識改革・行動喚起することが重要</a:t>
            </a:r>
            <a:r>
              <a:rPr lang="ja-JP" altLang="en-US" sz="1600" dirty="0">
                <a:solidFill>
                  <a:schemeClr val="tx1"/>
                </a:solidFill>
                <a:latin typeface="Meiryo UI" panose="020B0604030504040204" pitchFamily="50" charset="-128"/>
                <a:ea typeface="Meiryo UI" panose="020B0604030504040204" pitchFamily="50" charset="-128"/>
              </a:rPr>
              <a:t>　→①、</a:t>
            </a:r>
            <a:r>
              <a:rPr lang="ja-JP" altLang="en-US" sz="1600" dirty="0" smtClean="0">
                <a:solidFill>
                  <a:schemeClr val="tx1"/>
                </a:solidFill>
                <a:latin typeface="Meiryo UI" panose="020B0604030504040204" pitchFamily="50" charset="-128"/>
                <a:ea typeface="Meiryo UI" panose="020B0604030504040204" pitchFamily="50" charset="-128"/>
              </a:rPr>
              <a:t>②</a:t>
            </a: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r>
              <a:rPr lang="ja-JP" altLang="en-US" sz="1600" dirty="0">
                <a:solidFill>
                  <a:schemeClr val="tx1"/>
                </a:solidFill>
                <a:latin typeface="Meiryo UI" panose="020B0604030504040204" pitchFamily="50" charset="-128"/>
                <a:ea typeface="Meiryo UI" panose="020B0604030504040204" pitchFamily="50" charset="-128"/>
              </a:rPr>
              <a:t>〇電力の全面自由化に</a:t>
            </a:r>
            <a:r>
              <a:rPr lang="ja-JP" altLang="en-US" sz="1600" dirty="0" smtClean="0">
                <a:solidFill>
                  <a:schemeClr val="tx1"/>
                </a:solidFill>
                <a:latin typeface="Meiryo UI" panose="020B0604030504040204" pitchFamily="50" charset="-128"/>
                <a:ea typeface="Meiryo UI" panose="020B0604030504040204" pitchFamily="50" charset="-128"/>
              </a:rPr>
              <a:t>より、小売</a:t>
            </a:r>
            <a:r>
              <a:rPr lang="ja-JP" altLang="en-US" sz="1600" dirty="0">
                <a:solidFill>
                  <a:schemeClr val="tx1"/>
                </a:solidFill>
                <a:latin typeface="Meiryo UI" panose="020B0604030504040204" pitchFamily="50" charset="-128"/>
                <a:ea typeface="Meiryo UI" panose="020B0604030504040204" pitchFamily="50" charset="-128"/>
              </a:rPr>
              <a:t>電気事業者や電力プランを需要家が</a:t>
            </a:r>
            <a:r>
              <a:rPr lang="ja-JP" altLang="en-US" sz="1600" dirty="0" smtClean="0">
                <a:solidFill>
                  <a:schemeClr val="tx1"/>
                </a:solidFill>
                <a:latin typeface="Meiryo UI" panose="020B0604030504040204" pitchFamily="50" charset="-128"/>
                <a:ea typeface="Meiryo UI" panose="020B0604030504040204" pitchFamily="50" charset="-128"/>
              </a:rPr>
              <a:t>選択することが可能となっている。脱炭素化に向けては、再生可能エネルギーなど単位エネルギー・資源あたり</a:t>
            </a:r>
            <a:r>
              <a:rPr lang="ja-JP" altLang="en-US" sz="1600" dirty="0">
                <a:solidFill>
                  <a:schemeClr val="tx1"/>
                </a:solidFill>
                <a:latin typeface="Meiryo UI" panose="020B0604030504040204" pitchFamily="50" charset="-128"/>
                <a:ea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rPr>
              <a:t>CO2</a:t>
            </a:r>
            <a:r>
              <a:rPr lang="ja-JP" altLang="en-US" sz="1600" dirty="0">
                <a:solidFill>
                  <a:schemeClr val="tx1"/>
                </a:solidFill>
                <a:latin typeface="Meiryo UI" panose="020B0604030504040204" pitchFamily="50" charset="-128"/>
                <a:ea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rPr>
              <a:t>少ない選択を促進する</a:t>
            </a:r>
            <a:r>
              <a:rPr lang="ja-JP" altLang="en-US" sz="1600" dirty="0">
                <a:solidFill>
                  <a:schemeClr val="tx1"/>
                </a:solidFill>
                <a:latin typeface="Meiryo UI" panose="020B0604030504040204" pitchFamily="50" charset="-128"/>
                <a:ea typeface="Meiryo UI" panose="020B0604030504040204" pitchFamily="50" charset="-128"/>
              </a:rPr>
              <a:t>ことが重要</a:t>
            </a:r>
            <a:r>
              <a:rPr lang="ja-JP" altLang="en-US" sz="1600" dirty="0" smtClean="0">
                <a:solidFill>
                  <a:schemeClr val="tx1"/>
                </a:solidFill>
                <a:latin typeface="Meiryo UI" panose="020B0604030504040204" pitchFamily="50" charset="-128"/>
                <a:ea typeface="Meiryo UI" panose="020B0604030504040204" pitchFamily="50" charset="-128"/>
              </a:rPr>
              <a:t>。併せて、社会</a:t>
            </a:r>
            <a:r>
              <a:rPr lang="ja-JP" altLang="en-US" sz="1600" dirty="0">
                <a:solidFill>
                  <a:schemeClr val="tx1"/>
                </a:solidFill>
                <a:latin typeface="Meiryo UI" panose="020B0604030504040204" pitchFamily="50" charset="-128"/>
                <a:ea typeface="Meiryo UI" panose="020B0604030504040204" pitchFamily="50" charset="-128"/>
              </a:rPr>
              <a:t>全体でエネルギー・</a:t>
            </a:r>
            <a:r>
              <a:rPr lang="ja-JP" altLang="en-US" sz="1600" dirty="0" smtClean="0">
                <a:solidFill>
                  <a:schemeClr val="tx1"/>
                </a:solidFill>
                <a:latin typeface="Meiryo UI" panose="020B0604030504040204" pitchFamily="50" charset="-128"/>
                <a:ea typeface="Meiryo UI" panose="020B0604030504040204" pitchFamily="50" charset="-128"/>
              </a:rPr>
              <a:t>資源の消費を最大限抑制するため、省エネ・省資源を徹底して</a:t>
            </a:r>
            <a:r>
              <a:rPr lang="ja-JP" altLang="en-US" sz="1600" dirty="0">
                <a:solidFill>
                  <a:schemeClr val="tx1"/>
                </a:solidFill>
                <a:latin typeface="Meiryo UI" panose="020B0604030504040204" pitchFamily="50" charset="-128"/>
                <a:ea typeface="Meiryo UI" panose="020B0604030504040204" pitchFamily="50" charset="-128"/>
              </a:rPr>
              <a:t>いくことが</a:t>
            </a:r>
            <a:r>
              <a:rPr lang="ja-JP" altLang="en-US" sz="1600" dirty="0" smtClean="0">
                <a:solidFill>
                  <a:schemeClr val="tx1"/>
                </a:solidFill>
                <a:latin typeface="Meiryo UI" panose="020B0604030504040204" pitchFamily="50" charset="-128"/>
                <a:ea typeface="Meiryo UI" panose="020B0604030504040204" pitchFamily="50" charset="-128"/>
              </a:rPr>
              <a:t>重要</a:t>
            </a: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③‘、④’、⑤‘</a:t>
            </a: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r>
              <a:rPr lang="ja-JP" altLang="en-US" sz="1600" dirty="0">
                <a:solidFill>
                  <a:schemeClr val="tx1"/>
                </a:solidFill>
                <a:latin typeface="Meiryo UI" panose="020B0604030504040204" pitchFamily="50" charset="-128"/>
                <a:ea typeface="Meiryo UI" panose="020B0604030504040204" pitchFamily="50" charset="-128"/>
              </a:rPr>
              <a:t>〇既に現れている、もしくは将来影響が現れると予測される気候変動の影響に備え、地域特性を踏まえた取組が浸透し、府民の生命、財産及び生活、経済、自然環境等への影響を回避あるいは最小化し、迅速に回復できる、安全、安心で持続可能な社会を目指すことが</a:t>
            </a:r>
            <a:r>
              <a:rPr lang="ja-JP" altLang="en-US" sz="1600" dirty="0" smtClean="0">
                <a:solidFill>
                  <a:schemeClr val="tx1"/>
                </a:solidFill>
                <a:latin typeface="Meiryo UI" panose="020B0604030504040204" pitchFamily="50" charset="-128"/>
                <a:ea typeface="Meiryo UI" panose="020B0604030504040204" pitchFamily="50" charset="-128"/>
              </a:rPr>
              <a:t>重要　→⑥‘、⑦’</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174625" indent="-174625">
              <a:tabLst>
                <a:tab pos="174625" algn="l"/>
                <a:tab pos="360363" algn="l"/>
              </a:tabLst>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7504" y="404664"/>
            <a:ext cx="8352928"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rPr>
              <a:t>2030</a:t>
            </a:r>
            <a:r>
              <a:rPr lang="ja-JP" altLang="en-US" sz="2000" b="1" dirty="0">
                <a:latin typeface="Meiryo UI" panose="020B0604030504040204" pitchFamily="50" charset="-128"/>
                <a:ea typeface="Meiryo UI" panose="020B0604030504040204" pitchFamily="50" charset="-128"/>
              </a:rPr>
              <a:t>年に向けた対策の基本的な考え方</a:t>
            </a:r>
          </a:p>
        </p:txBody>
      </p:sp>
      <p:sp>
        <p:nvSpPr>
          <p:cNvPr id="7" name="テキスト ボックス 6">
            <a:extLst>
              <a:ext uri="{FF2B5EF4-FFF2-40B4-BE49-F238E27FC236}">
                <a16:creationId xmlns:a16="http://schemas.microsoft.com/office/drawing/2014/main" id="{51ED1CF5-3DD6-E344-A9FE-DA6A50873284}"/>
              </a:ext>
            </a:extLst>
          </p:cNvPr>
          <p:cNvSpPr txBox="1"/>
          <p:nvPr/>
        </p:nvSpPr>
        <p:spPr>
          <a:xfrm>
            <a:off x="399087" y="993502"/>
            <a:ext cx="8322483" cy="923330"/>
          </a:xfrm>
          <a:prstGeom prst="rect">
            <a:avLst/>
          </a:prstGeom>
          <a:ln w="38100" cmpd="dbl">
            <a:solidFill>
              <a:schemeClr val="accent6">
                <a:lumMod val="75000"/>
              </a:schemeClr>
            </a:solidFill>
            <a:prstDash val="solid"/>
          </a:ln>
        </p:spPr>
        <p:style>
          <a:lnRef idx="2">
            <a:schemeClr val="dk1"/>
          </a:lnRef>
          <a:fillRef idx="1">
            <a:schemeClr val="lt1"/>
          </a:fillRef>
          <a:effectRef idx="0">
            <a:schemeClr val="dk1"/>
          </a:effectRef>
          <a:fontRef idx="minor">
            <a:schemeClr val="dk1"/>
          </a:fontRef>
        </p:style>
        <p:txBody>
          <a:bodyPr wrap="square" lIns="108000" rIns="108000" rtlCol="0">
            <a:spAutoFit/>
          </a:bodyPr>
          <a:lstStyle/>
          <a:p>
            <a:pPr marL="174625" indent="-174625">
              <a:spcBef>
                <a:spcPts val="600"/>
              </a:spcBef>
              <a:tabLst>
                <a:tab pos="174625" algn="l"/>
                <a:tab pos="360363" algn="l"/>
              </a:tabLst>
            </a:pPr>
            <a:r>
              <a:rPr lang="ja-JP" altLang="en-US" dirty="0">
                <a:latin typeface="Meiryo UI" panose="020B0604030504040204" pitchFamily="50" charset="-128"/>
                <a:ea typeface="Meiryo UI" panose="020B0604030504040204" pitchFamily="50" charset="-128"/>
              </a:rPr>
              <a:t>☆現在から</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年に向けては、脱炭素社会の将来像を見通しつつ、万博のテーマである「いのち輝く未来社会」のためのアイデアが社会実装段階に移行し、</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実現に向けて温暖化対策を加速していくべき重要な時期</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99087" y="5733256"/>
            <a:ext cx="8322484" cy="733534"/>
          </a:xfrm>
          <a:prstGeom prst="rect">
            <a:avLst/>
          </a:prstGeom>
          <a:ln>
            <a:solidFill>
              <a:schemeClr val="accent6"/>
            </a:solidFill>
            <a:prstDash val="sysDot"/>
          </a:ln>
        </p:spPr>
        <p:txBody>
          <a:bodyPr wrap="square">
            <a:spAutoFit/>
          </a:bodyPr>
          <a:lstStyle/>
          <a:p>
            <a:pPr defTabSz="1317425">
              <a:lnSpc>
                <a:spcPts val="2500"/>
              </a:lnSpc>
              <a:defRPr/>
            </a:pP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対策の検討にあたっては、新型コロナウイルスが社会に与えた影響・変化を考慮して取組を検討する必要がある。</a:t>
            </a:r>
            <a:endParaRPr lang="en-US" altLang="ja-JP"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4371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8</a:t>
            </a:fld>
            <a:endParaRPr kumimoji="1" lang="ja-JP" altLang="en-US"/>
          </a:p>
        </p:txBody>
      </p:sp>
      <p:sp>
        <p:nvSpPr>
          <p:cNvPr id="9" name="テキスト ボックス 8"/>
          <p:cNvSpPr txBox="1"/>
          <p:nvPr/>
        </p:nvSpPr>
        <p:spPr>
          <a:xfrm>
            <a:off x="4875" y="-23742"/>
            <a:ext cx="6583349"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2030</a:t>
            </a:r>
            <a:r>
              <a:rPr lang="ja-JP" altLang="en-US" sz="2000" b="1" dirty="0">
                <a:solidFill>
                  <a:schemeClr val="bg1"/>
                </a:solidFill>
                <a:latin typeface="Meiryo UI" panose="020B0604030504040204" pitchFamily="50" charset="-128"/>
                <a:ea typeface="Meiryo UI" panose="020B0604030504040204" pitchFamily="50" charset="-128"/>
              </a:rPr>
              <a:t>年に向けた対策の方向性</a:t>
            </a:r>
          </a:p>
        </p:txBody>
      </p:sp>
      <p:sp>
        <p:nvSpPr>
          <p:cNvPr id="10" name="角丸四角形 9"/>
          <p:cNvSpPr/>
          <p:nvPr/>
        </p:nvSpPr>
        <p:spPr>
          <a:xfrm>
            <a:off x="240401" y="821074"/>
            <a:ext cx="4115575" cy="3609162"/>
          </a:xfrm>
          <a:prstGeom prst="roundRect">
            <a:avLst>
              <a:gd name="adj" fmla="val 2848"/>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①府民一人一人の意識改革・取組促進</a:t>
            </a:r>
          </a:p>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②事業者における脱炭素化の促進</a:t>
            </a:r>
          </a:p>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③エネルギーの</a:t>
            </a:r>
            <a:r>
              <a:rPr lang="en-US" altLang="ja-JP" b="1" dirty="0">
                <a:solidFill>
                  <a:srgbClr val="002060"/>
                </a:solidFill>
                <a:latin typeface="Meiryo UI" pitchFamily="50" charset="-128"/>
                <a:ea typeface="Meiryo UI" pitchFamily="50" charset="-128"/>
                <a:cs typeface="Meiryo UI" pitchFamily="50" charset="-128"/>
              </a:rPr>
              <a:t>CO2</a:t>
            </a:r>
            <a:r>
              <a:rPr lang="ja-JP" altLang="en-US" b="1" dirty="0">
                <a:solidFill>
                  <a:srgbClr val="002060"/>
                </a:solidFill>
                <a:latin typeface="Meiryo UI" pitchFamily="50" charset="-128"/>
                <a:ea typeface="Meiryo UI" pitchFamily="50" charset="-128"/>
                <a:cs typeface="Meiryo UI" pitchFamily="50" charset="-128"/>
              </a:rPr>
              <a:t>排出係数の低減</a:t>
            </a:r>
            <a:endParaRPr lang="en-US" altLang="ja-JP" b="1" dirty="0">
              <a:solidFill>
                <a:srgbClr val="002060"/>
              </a:solidFill>
              <a:latin typeface="Meiryo UI" pitchFamily="50" charset="-128"/>
              <a:ea typeface="Meiryo UI" pitchFamily="50" charset="-128"/>
              <a:cs typeface="Meiryo UI" pitchFamily="50" charset="-128"/>
            </a:endParaRPr>
          </a:p>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④再生可能エネルギー等の導入促進</a:t>
            </a:r>
          </a:p>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⑤輸送・移動の脱炭素化の促進</a:t>
            </a:r>
          </a:p>
          <a:p>
            <a:pPr defTabSz="1317425">
              <a:lnSpc>
                <a:spcPts val="4000"/>
              </a:lnSpc>
              <a:defRPr/>
            </a:pPr>
            <a:r>
              <a:rPr lang="ja-JP" altLang="en-US" b="1" dirty="0">
                <a:solidFill>
                  <a:srgbClr val="002060"/>
                </a:solidFill>
                <a:latin typeface="Meiryo UI" pitchFamily="50" charset="-128"/>
                <a:ea typeface="Meiryo UI" pitchFamily="50" charset="-128"/>
                <a:cs typeface="Meiryo UI" pitchFamily="50" charset="-128"/>
              </a:rPr>
              <a:t>⑥気候変動適応の推進</a:t>
            </a:r>
            <a:endParaRPr lang="en-US" altLang="ja-JP" b="1" dirty="0">
              <a:solidFill>
                <a:srgbClr val="002060"/>
              </a:solidFill>
              <a:latin typeface="Meiryo UI" pitchFamily="50" charset="-128"/>
              <a:ea typeface="Meiryo UI" pitchFamily="50" charset="-128"/>
              <a:cs typeface="Meiryo UI" pitchFamily="50" charset="-128"/>
            </a:endParaRPr>
          </a:p>
        </p:txBody>
      </p:sp>
      <p:sp>
        <p:nvSpPr>
          <p:cNvPr id="11" name="角丸四角形 10"/>
          <p:cNvSpPr/>
          <p:nvPr/>
        </p:nvSpPr>
        <p:spPr>
          <a:xfrm>
            <a:off x="4716016" y="821074"/>
            <a:ext cx="4176464" cy="3609162"/>
          </a:xfrm>
          <a:prstGeom prst="roundRect">
            <a:avLst>
              <a:gd name="adj" fmla="val 2848"/>
            </a:avLst>
          </a:prstGeom>
          <a:solidFill>
            <a:schemeClr val="accent5">
              <a:lumMod val="40000"/>
              <a:lumOff val="60000"/>
            </a:schemeClr>
          </a:solidFill>
          <a:ln w="31750">
            <a:solidFill>
              <a:srgbClr val="002060"/>
            </a:solidFill>
          </a:ln>
        </p:spPr>
        <p:style>
          <a:lnRef idx="0">
            <a:schemeClr val="accent1"/>
          </a:lnRef>
          <a:fillRef idx="3">
            <a:schemeClr val="accent1"/>
          </a:fillRef>
          <a:effectRef idx="3">
            <a:schemeClr val="accent1"/>
          </a:effectRef>
          <a:fontRef idx="minor">
            <a:schemeClr val="lt1"/>
          </a:fontRef>
        </p:style>
        <p:txBody>
          <a:bodyPr wrap="square" lIns="72000" tIns="213257" rIns="72000" bIns="29499" anchor="t" anchorCtr="0">
            <a:noAutofit/>
          </a:bodyPr>
          <a:lstStyle/>
          <a:p>
            <a:pPr defTabSz="1317425">
              <a:lnSpc>
                <a:spcPct val="150000"/>
              </a:lnSpc>
              <a:defRPr/>
            </a:pPr>
            <a:r>
              <a:rPr lang="ja-JP" altLang="en-US" b="1" dirty="0">
                <a:solidFill>
                  <a:srgbClr val="002060"/>
                </a:solidFill>
                <a:latin typeface="Meiryo UI" pitchFamily="50" charset="-128"/>
                <a:ea typeface="Meiryo UI" pitchFamily="50" charset="-128"/>
                <a:cs typeface="Meiryo UI" pitchFamily="50" charset="-128"/>
              </a:rPr>
              <a:t>①府民一人ひとりの意識改革・行動喚起</a:t>
            </a:r>
          </a:p>
          <a:p>
            <a:pPr defTabSz="1317425">
              <a:lnSpc>
                <a:spcPct val="150000"/>
              </a:lnSpc>
              <a:defRPr/>
            </a:pPr>
            <a:r>
              <a:rPr lang="ja-JP" altLang="en-US" b="1" dirty="0">
                <a:solidFill>
                  <a:srgbClr val="002060"/>
                </a:solidFill>
                <a:latin typeface="Meiryo UI" pitchFamily="50" charset="-128"/>
                <a:ea typeface="Meiryo UI" pitchFamily="50" charset="-128"/>
                <a:cs typeface="Meiryo UI" pitchFamily="50" charset="-128"/>
              </a:rPr>
              <a:t>②事業者による脱炭素化の促進</a:t>
            </a:r>
          </a:p>
          <a:p>
            <a:pPr defTabSz="1317425">
              <a:lnSpc>
                <a:spcPct val="150000"/>
              </a:lnSpc>
              <a:defRPr/>
            </a:pPr>
            <a:r>
              <a:rPr lang="ja-JP" altLang="en-US" b="1" u="sng" dirty="0">
                <a:solidFill>
                  <a:srgbClr val="002060"/>
                </a:solidFill>
                <a:latin typeface="Meiryo UI" pitchFamily="50" charset="-128"/>
                <a:ea typeface="Meiryo UI" pitchFamily="50" charset="-128"/>
                <a:cs typeface="Meiryo UI" pitchFamily="50" charset="-128"/>
              </a:rPr>
              <a:t>③‘</a:t>
            </a:r>
            <a:r>
              <a:rPr lang="en-US" altLang="ja-JP"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CO2</a:t>
            </a:r>
            <a:r>
              <a:rPr lang="ja-JP" altLang="en-US"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排出の少ないエネルギー（再生可</a:t>
            </a:r>
            <a:endParaRPr lang="en-US" altLang="ja-JP"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1317425">
              <a:defRPr/>
            </a:pPr>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能エネルギーを含む）の利用促進</a:t>
            </a:r>
            <a:endParaRPr lang="en-US" altLang="ja-JP"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1317425">
              <a:lnSpc>
                <a:spcPct val="150000"/>
              </a:lnSpc>
              <a:defRPr/>
            </a:pPr>
            <a:r>
              <a:rPr lang="ja-JP" altLang="en-US" b="1" dirty="0">
                <a:solidFill>
                  <a:srgbClr val="002060"/>
                </a:solidFill>
                <a:latin typeface="Meiryo UI" pitchFamily="50" charset="-128"/>
                <a:ea typeface="Meiryo UI" pitchFamily="50" charset="-128"/>
                <a:cs typeface="Meiryo UI" pitchFamily="50" charset="-128"/>
              </a:rPr>
              <a:t>④‘輸送・移動の脱炭素化の促進</a:t>
            </a:r>
          </a:p>
          <a:p>
            <a:pPr defTabSz="1317425">
              <a:lnSpc>
                <a:spcPct val="150000"/>
              </a:lnSpc>
              <a:defRPr/>
            </a:pPr>
            <a:r>
              <a:rPr lang="ja-JP" altLang="en-US" b="1" u="sng" dirty="0">
                <a:solidFill>
                  <a:srgbClr val="002060"/>
                </a:solidFill>
                <a:latin typeface="Meiryo UI" pitchFamily="50" charset="-128"/>
                <a:ea typeface="Meiryo UI" pitchFamily="50" charset="-128"/>
                <a:cs typeface="Meiryo UI" pitchFamily="50" charset="-128"/>
              </a:rPr>
              <a:t>⑤‘資源循環の促進</a:t>
            </a:r>
          </a:p>
          <a:p>
            <a:pPr defTabSz="1317425">
              <a:lnSpc>
                <a:spcPct val="150000"/>
              </a:lnSpc>
              <a:defRPr/>
            </a:pPr>
            <a:r>
              <a:rPr lang="ja-JP" altLang="en-US" b="1" u="sng" dirty="0">
                <a:solidFill>
                  <a:srgbClr val="002060"/>
                </a:solidFill>
                <a:latin typeface="Meiryo UI" pitchFamily="50" charset="-128"/>
                <a:ea typeface="Meiryo UI" pitchFamily="50" charset="-128"/>
                <a:cs typeface="Meiryo UI" pitchFamily="50" charset="-128"/>
              </a:rPr>
              <a:t>⑥‘森林吸収・緑化等の推進</a:t>
            </a:r>
          </a:p>
          <a:p>
            <a:pPr defTabSz="1317425">
              <a:lnSpc>
                <a:spcPct val="150000"/>
              </a:lnSpc>
              <a:defRPr/>
            </a:pPr>
            <a:r>
              <a:rPr lang="ja-JP" altLang="en-US" b="1" dirty="0">
                <a:solidFill>
                  <a:srgbClr val="002060"/>
                </a:solidFill>
                <a:latin typeface="Meiryo UI" pitchFamily="50" charset="-128"/>
                <a:ea typeface="Meiryo UI" pitchFamily="50" charset="-128"/>
                <a:cs typeface="Meiryo UI" pitchFamily="50" charset="-128"/>
              </a:rPr>
              <a:t>⑦‘気候変動適応の推進</a:t>
            </a:r>
            <a:endParaRPr lang="en-US" altLang="ja-JP" b="1" dirty="0">
              <a:solidFill>
                <a:srgbClr val="002060"/>
              </a:solidFill>
              <a:latin typeface="Meiryo UI" pitchFamily="50" charset="-128"/>
              <a:ea typeface="Meiryo UI" pitchFamily="50" charset="-128"/>
              <a:cs typeface="Meiryo UI" pitchFamily="50" charset="-128"/>
            </a:endParaRPr>
          </a:p>
        </p:txBody>
      </p:sp>
      <p:sp>
        <p:nvSpPr>
          <p:cNvPr id="12" name="角丸四角形 11"/>
          <p:cNvSpPr/>
          <p:nvPr/>
        </p:nvSpPr>
        <p:spPr bwMode="auto">
          <a:xfrm>
            <a:off x="467544" y="641073"/>
            <a:ext cx="3384376" cy="360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前回部会で提示した取組項目案</a:t>
            </a:r>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5081615" y="620688"/>
            <a:ext cx="3384376" cy="360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取組項目案（今回提示）</a:t>
            </a:r>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4216243" y="1962592"/>
            <a:ext cx="528301" cy="108012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40697" y="4574545"/>
            <a:ext cx="7327647" cy="1374735"/>
          </a:xfrm>
          <a:prstGeom prst="rect">
            <a:avLst/>
          </a:prstGeom>
          <a:noFill/>
        </p:spPr>
        <p:txBody>
          <a:bodyPr wrap="none" rtlCol="0">
            <a:spAutoFit/>
          </a:bodyPr>
          <a:lstStyle/>
          <a:p>
            <a:pPr defTabSz="1317425">
              <a:lnSpc>
                <a:spcPts val="2500"/>
              </a:lnSpc>
              <a:defRPr/>
            </a:pPr>
            <a:r>
              <a:rPr lang="ja-JP" altLang="en-US" dirty="0">
                <a:solidFill>
                  <a:srgbClr val="002060"/>
                </a:solidFill>
                <a:latin typeface="Meiryo UI" pitchFamily="50" charset="-128"/>
                <a:ea typeface="Meiryo UI" pitchFamily="50" charset="-128"/>
                <a:cs typeface="Meiryo UI" pitchFamily="50" charset="-128"/>
              </a:rPr>
              <a:t>（主な変更点）</a:t>
            </a:r>
            <a:endParaRPr lang="en-US" altLang="ja-JP" dirty="0">
              <a:solidFill>
                <a:srgbClr val="002060"/>
              </a:solidFill>
              <a:latin typeface="Meiryo UI" pitchFamily="50" charset="-128"/>
              <a:ea typeface="Meiryo UI" pitchFamily="50" charset="-128"/>
              <a:cs typeface="Meiryo UI" pitchFamily="50" charset="-128"/>
            </a:endParaRPr>
          </a:p>
          <a:p>
            <a:pPr defTabSz="1317425">
              <a:lnSpc>
                <a:spcPts val="2500"/>
              </a:lnSpc>
              <a:defRPr/>
            </a:pPr>
            <a:r>
              <a:rPr lang="ja-JP" altLang="en-US" dirty="0">
                <a:solidFill>
                  <a:srgbClr val="002060"/>
                </a:solidFill>
                <a:latin typeface="Meiryo UI" pitchFamily="50" charset="-128"/>
                <a:ea typeface="Meiryo UI" pitchFamily="50" charset="-128"/>
                <a:cs typeface="Meiryo UI" pitchFamily="50" charset="-128"/>
              </a:rPr>
              <a:t>　・ ③と④をあわせて、③‘にまとめて表示。</a:t>
            </a:r>
            <a:endParaRPr lang="en-US" altLang="ja-JP" dirty="0">
              <a:solidFill>
                <a:srgbClr val="002060"/>
              </a:solidFill>
              <a:latin typeface="Meiryo UI" pitchFamily="50" charset="-128"/>
              <a:ea typeface="Meiryo UI" pitchFamily="50" charset="-128"/>
              <a:cs typeface="Meiryo UI" pitchFamily="50" charset="-128"/>
            </a:endParaRPr>
          </a:p>
          <a:p>
            <a:pPr defTabSz="1317425">
              <a:lnSpc>
                <a:spcPts val="2500"/>
              </a:lnSpc>
              <a:defRPr/>
            </a:pPr>
            <a:r>
              <a:rPr lang="ja-JP" altLang="en-US" dirty="0">
                <a:solidFill>
                  <a:srgbClr val="002060"/>
                </a:solidFill>
                <a:latin typeface="Meiryo UI" pitchFamily="50" charset="-128"/>
                <a:ea typeface="Meiryo UI" pitchFamily="50" charset="-128"/>
                <a:cs typeface="Meiryo UI" pitchFamily="50" charset="-128"/>
              </a:rPr>
              <a:t>　・ ①の“３</a:t>
            </a:r>
            <a:r>
              <a:rPr lang="en-US" altLang="ja-JP" dirty="0">
                <a:solidFill>
                  <a:srgbClr val="002060"/>
                </a:solidFill>
                <a:latin typeface="Meiryo UI" pitchFamily="50" charset="-128"/>
                <a:ea typeface="Meiryo UI" pitchFamily="50" charset="-128"/>
                <a:cs typeface="Meiryo UI" pitchFamily="50" charset="-128"/>
              </a:rPr>
              <a:t>R</a:t>
            </a:r>
            <a:r>
              <a:rPr lang="ja-JP" altLang="en-US" dirty="0">
                <a:solidFill>
                  <a:srgbClr val="002060"/>
                </a:solidFill>
                <a:latin typeface="Meiryo UI" pitchFamily="50" charset="-128"/>
                <a:ea typeface="Meiryo UI" pitchFamily="50" charset="-128"/>
                <a:cs typeface="Meiryo UI" pitchFamily="50" charset="-128"/>
              </a:rPr>
              <a:t>“や”食ロス“、②の”フロン対策”をあわせて、⑤‘を新たに項目立て</a:t>
            </a:r>
            <a:endParaRPr lang="en-US" altLang="ja-JP" dirty="0">
              <a:solidFill>
                <a:srgbClr val="002060"/>
              </a:solidFill>
              <a:latin typeface="Meiryo UI" pitchFamily="50" charset="-128"/>
              <a:ea typeface="Meiryo UI" pitchFamily="50" charset="-128"/>
              <a:cs typeface="Meiryo UI" pitchFamily="50" charset="-128"/>
            </a:endParaRPr>
          </a:p>
          <a:p>
            <a:pPr defTabSz="1317425">
              <a:lnSpc>
                <a:spcPts val="2500"/>
              </a:lnSpc>
              <a:defRPr/>
            </a:pPr>
            <a:r>
              <a:rPr lang="ja-JP" altLang="en-US" dirty="0">
                <a:solidFill>
                  <a:srgbClr val="002060"/>
                </a:solidFill>
                <a:latin typeface="Meiryo UI" pitchFamily="50" charset="-128"/>
                <a:ea typeface="Meiryo UI" pitchFamily="50" charset="-128"/>
                <a:cs typeface="Meiryo UI" pitchFamily="50" charset="-128"/>
              </a:rPr>
              <a:t>　・ ⑥‘を新たに項目立て</a:t>
            </a:r>
            <a:r>
              <a:rPr lang="ja-JP" altLang="en-US" sz="1600" dirty="0">
                <a:solidFill>
                  <a:srgbClr val="002060"/>
                </a:solidFill>
                <a:latin typeface="Meiryo UI" pitchFamily="50" charset="-128"/>
                <a:ea typeface="Meiryo UI" pitchFamily="50" charset="-128"/>
                <a:cs typeface="Meiryo UI" pitchFamily="50" charset="-128"/>
              </a:rPr>
              <a:t>（⑥‘は前回は項目なし）</a:t>
            </a:r>
          </a:p>
        </p:txBody>
      </p:sp>
    </p:spTree>
    <p:extLst>
      <p:ext uri="{BB962C8B-B14F-4D97-AF65-F5344CB8AC3E}">
        <p14:creationId xmlns:p14="http://schemas.microsoft.com/office/powerpoint/2010/main" val="577829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4963</Words>
  <Application>Microsoft Office PowerPoint</Application>
  <PresentationFormat>画面に合わせる (4:3)</PresentationFormat>
  <Paragraphs>470</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Meiryo UI</vt:lpstr>
      <vt:lpstr>ＭＳ Ｐゴシック</vt:lpstr>
      <vt:lpstr>メイリオ</vt:lpstr>
      <vt:lpstr>Arial</vt:lpstr>
      <vt:lpstr>Calibri</vt:lpstr>
      <vt:lpstr>クラリティ</vt:lpstr>
      <vt:lpstr>今後の地球温暖化対策のあり方 に関する検討資料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2020-07-03T04:30:47Z</dcterms:created>
  <dcterms:modified xsi:type="dcterms:W3CDTF">2020-07-13T02:10:08Z</dcterms:modified>
</cp:coreProperties>
</file>