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8"/>
  </p:notesMasterIdLst>
  <p:sldIdLst>
    <p:sldId id="258" r:id="rId2"/>
    <p:sldId id="259" r:id="rId3"/>
    <p:sldId id="279" r:id="rId4"/>
    <p:sldId id="264" r:id="rId5"/>
    <p:sldId id="265" r:id="rId6"/>
    <p:sldId id="266" r:id="rId7"/>
    <p:sldId id="268" r:id="rId8"/>
    <p:sldId id="273" r:id="rId9"/>
    <p:sldId id="514" r:id="rId10"/>
    <p:sldId id="270" r:id="rId11"/>
    <p:sldId id="271" r:id="rId12"/>
    <p:sldId id="272" r:id="rId13"/>
    <p:sldId id="276" r:id="rId14"/>
    <p:sldId id="277" r:id="rId15"/>
    <p:sldId id="278" r:id="rId16"/>
    <p:sldId id="513" r:id="rId17"/>
  </p:sldIdLst>
  <p:sldSz cx="12801600" cy="9601200" type="A3"/>
  <p:notesSz cx="6807200" cy="9939338"/>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23" autoAdjust="0"/>
    <p:restoredTop sz="85996" autoAdjust="0"/>
  </p:normalViewPr>
  <p:slideViewPr>
    <p:cSldViewPr>
      <p:cViewPr varScale="1">
        <p:scale>
          <a:sx n="46" d="100"/>
          <a:sy n="46" d="100"/>
        </p:scale>
        <p:origin x="1932" y="54"/>
      </p:cViewPr>
      <p:guideLst>
        <p:guide orient="horz" pos="3024"/>
        <p:guide pos="403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22" tIns="45711" rIns="91422" bIns="45711"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40" y="0"/>
            <a:ext cx="2949575" cy="496888"/>
          </a:xfrm>
          <a:prstGeom prst="rect">
            <a:avLst/>
          </a:prstGeom>
        </p:spPr>
        <p:txBody>
          <a:bodyPr vert="horz" lIns="91422" tIns="45711" rIns="91422" bIns="45711" rtlCol="0"/>
          <a:lstStyle>
            <a:lvl1pPr algn="r">
              <a:defRPr sz="1200"/>
            </a:lvl1pPr>
          </a:lstStyle>
          <a:p>
            <a:fld id="{10FD45D8-F27E-4567-8103-9E68D315A7AD}" type="datetimeFigureOut">
              <a:rPr kumimoji="1" lang="ja-JP" altLang="en-US" smtClean="0"/>
              <a:t>2020/7/3</a:t>
            </a:fld>
            <a:endParaRPr kumimoji="1" lang="ja-JP" altLang="en-US" dirty="0"/>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2" tIns="45711" rIns="91422" bIns="45711" rtlCol="0" anchor="ctr"/>
          <a:lstStyle/>
          <a:p>
            <a:endParaRPr lang="ja-JP" altLang="en-US" dirty="0"/>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22" tIns="45711" rIns="91422" bIns="457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3"/>
            <a:ext cx="2949575" cy="496887"/>
          </a:xfrm>
          <a:prstGeom prst="rect">
            <a:avLst/>
          </a:prstGeom>
        </p:spPr>
        <p:txBody>
          <a:bodyPr vert="horz" lIns="91422" tIns="45711" rIns="91422" bIns="45711"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40" y="9440863"/>
            <a:ext cx="2949575" cy="496887"/>
          </a:xfrm>
          <a:prstGeom prst="rect">
            <a:avLst/>
          </a:prstGeom>
        </p:spPr>
        <p:txBody>
          <a:bodyPr vert="horz" lIns="91422" tIns="45711" rIns="91422" bIns="45711" rtlCol="0" anchor="b"/>
          <a:lstStyle>
            <a:lvl1pPr algn="r">
              <a:defRPr sz="1200"/>
            </a:lvl1pPr>
          </a:lstStyle>
          <a:p>
            <a:fld id="{006FDA77-1BB2-4267-8FFD-E8EAA26EDBBF}" type="slidenum">
              <a:rPr kumimoji="1" lang="ja-JP" altLang="en-US" smtClean="0"/>
              <a:t>‹#›</a:t>
            </a:fld>
            <a:endParaRPr kumimoji="1" lang="ja-JP" altLang="en-US" dirty="0"/>
          </a:p>
        </p:txBody>
      </p:sp>
    </p:spTree>
    <p:extLst>
      <p:ext uri="{BB962C8B-B14F-4D97-AF65-F5344CB8AC3E}">
        <p14:creationId xmlns:p14="http://schemas.microsoft.com/office/powerpoint/2010/main" val="12900638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006FDA77-1BB2-4267-8FFD-E8EAA26EDBBF}" type="slidenum">
              <a:rPr kumimoji="1" lang="ja-JP" altLang="en-US" smtClean="0"/>
              <a:t>1</a:t>
            </a:fld>
            <a:endParaRPr kumimoji="1" lang="ja-JP" altLang="en-US" dirty="0"/>
          </a:p>
        </p:txBody>
      </p:sp>
    </p:spTree>
    <p:extLst>
      <p:ext uri="{BB962C8B-B14F-4D97-AF65-F5344CB8AC3E}">
        <p14:creationId xmlns:p14="http://schemas.microsoft.com/office/powerpoint/2010/main" val="2506254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006FDA77-1BB2-4267-8FFD-E8EAA26EDBBF}" type="slidenum">
              <a:rPr kumimoji="1" lang="ja-JP" altLang="en-US" smtClean="0"/>
              <a:t>10</a:t>
            </a:fld>
            <a:endParaRPr kumimoji="1" lang="ja-JP" altLang="en-US" dirty="0"/>
          </a:p>
        </p:txBody>
      </p:sp>
    </p:spTree>
    <p:extLst>
      <p:ext uri="{BB962C8B-B14F-4D97-AF65-F5344CB8AC3E}">
        <p14:creationId xmlns:p14="http://schemas.microsoft.com/office/powerpoint/2010/main" val="1843395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006FDA77-1BB2-4267-8FFD-E8EAA26EDBBF}" type="slidenum">
              <a:rPr kumimoji="1" lang="ja-JP" altLang="en-US" smtClean="0"/>
              <a:t>11</a:t>
            </a:fld>
            <a:endParaRPr kumimoji="1" lang="ja-JP" altLang="en-US" dirty="0"/>
          </a:p>
        </p:txBody>
      </p:sp>
    </p:spTree>
    <p:extLst>
      <p:ext uri="{BB962C8B-B14F-4D97-AF65-F5344CB8AC3E}">
        <p14:creationId xmlns:p14="http://schemas.microsoft.com/office/powerpoint/2010/main" val="3664652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006FDA77-1BB2-4267-8FFD-E8EAA26EDBBF}" type="slidenum">
              <a:rPr kumimoji="1" lang="ja-JP" altLang="en-US" smtClean="0"/>
              <a:t>12</a:t>
            </a:fld>
            <a:endParaRPr kumimoji="1" lang="ja-JP" altLang="en-US" dirty="0"/>
          </a:p>
        </p:txBody>
      </p:sp>
    </p:spTree>
    <p:extLst>
      <p:ext uri="{BB962C8B-B14F-4D97-AF65-F5344CB8AC3E}">
        <p14:creationId xmlns:p14="http://schemas.microsoft.com/office/powerpoint/2010/main" val="310164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006FDA77-1BB2-4267-8FFD-E8EAA26EDBBF}" type="slidenum">
              <a:rPr kumimoji="1" lang="ja-JP" altLang="en-US" smtClean="0"/>
              <a:t>13</a:t>
            </a:fld>
            <a:endParaRPr kumimoji="1" lang="ja-JP" altLang="en-US" dirty="0"/>
          </a:p>
        </p:txBody>
      </p:sp>
    </p:spTree>
    <p:extLst>
      <p:ext uri="{BB962C8B-B14F-4D97-AF65-F5344CB8AC3E}">
        <p14:creationId xmlns:p14="http://schemas.microsoft.com/office/powerpoint/2010/main" val="3835902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006FDA77-1BB2-4267-8FFD-E8EAA26EDBBF}" type="slidenum">
              <a:rPr kumimoji="1" lang="ja-JP" altLang="en-US" smtClean="0"/>
              <a:t>14</a:t>
            </a:fld>
            <a:endParaRPr kumimoji="1" lang="ja-JP" altLang="en-US" dirty="0"/>
          </a:p>
        </p:txBody>
      </p:sp>
    </p:spTree>
    <p:extLst>
      <p:ext uri="{BB962C8B-B14F-4D97-AF65-F5344CB8AC3E}">
        <p14:creationId xmlns:p14="http://schemas.microsoft.com/office/powerpoint/2010/main" val="1346324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760F1A35-762F-4862-8BB3-1A5AB4738589}" type="slidenum">
              <a:rPr kumimoji="1" lang="ja-JP" altLang="en-US" smtClean="0"/>
              <a:t>15</a:t>
            </a:fld>
            <a:endParaRPr kumimoji="1" lang="ja-JP" altLang="en-US"/>
          </a:p>
        </p:txBody>
      </p:sp>
    </p:spTree>
    <p:extLst>
      <p:ext uri="{BB962C8B-B14F-4D97-AF65-F5344CB8AC3E}">
        <p14:creationId xmlns:p14="http://schemas.microsoft.com/office/powerpoint/2010/main" val="1378136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006FDA77-1BB2-4267-8FFD-E8EAA26EDBBF}" type="slidenum">
              <a:rPr kumimoji="1" lang="ja-JP" altLang="en-US" smtClean="0"/>
              <a:t>16</a:t>
            </a:fld>
            <a:endParaRPr kumimoji="1" lang="ja-JP" altLang="en-US" dirty="0"/>
          </a:p>
        </p:txBody>
      </p:sp>
    </p:spTree>
    <p:extLst>
      <p:ext uri="{BB962C8B-B14F-4D97-AF65-F5344CB8AC3E}">
        <p14:creationId xmlns:p14="http://schemas.microsoft.com/office/powerpoint/2010/main" val="2246743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06FDA77-1BB2-4267-8FFD-E8EAA26EDBBF}" type="slidenum">
              <a:rPr kumimoji="1" lang="ja-JP" altLang="en-US" smtClean="0"/>
              <a:t>2</a:t>
            </a:fld>
            <a:endParaRPr kumimoji="1" lang="ja-JP" altLang="en-US" dirty="0"/>
          </a:p>
        </p:txBody>
      </p:sp>
    </p:spTree>
    <p:extLst>
      <p:ext uri="{BB962C8B-B14F-4D97-AF65-F5344CB8AC3E}">
        <p14:creationId xmlns:p14="http://schemas.microsoft.com/office/powerpoint/2010/main" val="1290926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CE7FDB-E84C-44FB-B010-1F1AF2C10EC6}" type="slidenum">
              <a:rPr kumimoji="1" lang="ja-JP" altLang="en-US" smtClean="0"/>
              <a:pPr/>
              <a:t>3</a:t>
            </a:fld>
            <a:endParaRPr kumimoji="1" lang="ja-JP" altLang="en-US"/>
          </a:p>
        </p:txBody>
      </p:sp>
    </p:spTree>
    <p:extLst>
      <p:ext uri="{BB962C8B-B14F-4D97-AF65-F5344CB8AC3E}">
        <p14:creationId xmlns:p14="http://schemas.microsoft.com/office/powerpoint/2010/main" val="448125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006FDA77-1BB2-4267-8FFD-E8EAA26EDBBF}" type="slidenum">
              <a:rPr kumimoji="1" lang="ja-JP" altLang="en-US" smtClean="0"/>
              <a:t>4</a:t>
            </a:fld>
            <a:endParaRPr kumimoji="1" lang="ja-JP" altLang="en-US" dirty="0"/>
          </a:p>
        </p:txBody>
      </p:sp>
    </p:spTree>
    <p:extLst>
      <p:ext uri="{BB962C8B-B14F-4D97-AF65-F5344CB8AC3E}">
        <p14:creationId xmlns:p14="http://schemas.microsoft.com/office/powerpoint/2010/main" val="3106077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006FDA77-1BB2-4267-8FFD-E8EAA26EDBBF}" type="slidenum">
              <a:rPr kumimoji="1" lang="ja-JP" altLang="en-US" smtClean="0"/>
              <a:t>5</a:t>
            </a:fld>
            <a:endParaRPr kumimoji="1" lang="ja-JP" altLang="en-US" dirty="0"/>
          </a:p>
        </p:txBody>
      </p:sp>
    </p:spTree>
    <p:extLst>
      <p:ext uri="{BB962C8B-B14F-4D97-AF65-F5344CB8AC3E}">
        <p14:creationId xmlns:p14="http://schemas.microsoft.com/office/powerpoint/2010/main" val="1626989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006FDA77-1BB2-4267-8FFD-E8EAA26EDBBF}" type="slidenum">
              <a:rPr kumimoji="1" lang="ja-JP" altLang="en-US" smtClean="0"/>
              <a:t>6</a:t>
            </a:fld>
            <a:endParaRPr kumimoji="1" lang="ja-JP" altLang="en-US" dirty="0"/>
          </a:p>
        </p:txBody>
      </p:sp>
    </p:spTree>
    <p:extLst>
      <p:ext uri="{BB962C8B-B14F-4D97-AF65-F5344CB8AC3E}">
        <p14:creationId xmlns:p14="http://schemas.microsoft.com/office/powerpoint/2010/main" val="4251841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006FDA77-1BB2-4267-8FFD-E8EAA26EDBBF}" type="slidenum">
              <a:rPr kumimoji="1" lang="ja-JP" altLang="en-US" smtClean="0"/>
              <a:t>7</a:t>
            </a:fld>
            <a:endParaRPr kumimoji="1" lang="ja-JP" altLang="en-US" dirty="0"/>
          </a:p>
        </p:txBody>
      </p:sp>
    </p:spTree>
    <p:extLst>
      <p:ext uri="{BB962C8B-B14F-4D97-AF65-F5344CB8AC3E}">
        <p14:creationId xmlns:p14="http://schemas.microsoft.com/office/powerpoint/2010/main" val="2324292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006FDA77-1BB2-4267-8FFD-E8EAA26EDBBF}" type="slidenum">
              <a:rPr kumimoji="1" lang="ja-JP" altLang="en-US" smtClean="0"/>
              <a:t>8</a:t>
            </a:fld>
            <a:endParaRPr kumimoji="1" lang="ja-JP" altLang="en-US" dirty="0"/>
          </a:p>
        </p:txBody>
      </p:sp>
    </p:spTree>
    <p:extLst>
      <p:ext uri="{BB962C8B-B14F-4D97-AF65-F5344CB8AC3E}">
        <p14:creationId xmlns:p14="http://schemas.microsoft.com/office/powerpoint/2010/main" val="2625569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06FDA77-1BB2-4267-8FFD-E8EAA26EDBBF}" type="slidenum">
              <a:rPr kumimoji="1" lang="ja-JP" altLang="en-US" smtClean="0"/>
              <a:t>9</a:t>
            </a:fld>
            <a:endParaRPr kumimoji="1" lang="ja-JP" altLang="en-US" dirty="0"/>
          </a:p>
        </p:txBody>
      </p:sp>
    </p:spTree>
    <p:extLst>
      <p:ext uri="{BB962C8B-B14F-4D97-AF65-F5344CB8AC3E}">
        <p14:creationId xmlns:p14="http://schemas.microsoft.com/office/powerpoint/2010/main" val="3701227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1" y="2982598"/>
            <a:ext cx="10881360"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20241"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AEA4832-DEE3-46D9-BDDC-52CA51B1078C}" type="datetimeFigureOut">
              <a:rPr kumimoji="1" lang="ja-JP" altLang="en-US" smtClean="0"/>
              <a:t>2020/7/3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311CDA8-6031-42BE-96BA-712ACBFA6748}" type="slidenum">
              <a:rPr kumimoji="1" lang="ja-JP" altLang="en-US" smtClean="0"/>
              <a:t>‹#›</a:t>
            </a:fld>
            <a:endParaRPr kumimoji="1" lang="ja-JP" altLang="en-US" dirty="0"/>
          </a:p>
        </p:txBody>
      </p:sp>
    </p:spTree>
    <p:extLst>
      <p:ext uri="{BB962C8B-B14F-4D97-AF65-F5344CB8AC3E}">
        <p14:creationId xmlns:p14="http://schemas.microsoft.com/office/powerpoint/2010/main" val="3048072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AEA4832-DEE3-46D9-BDDC-52CA51B1078C}" type="datetimeFigureOut">
              <a:rPr kumimoji="1" lang="ja-JP" altLang="en-US" smtClean="0"/>
              <a:t>2020/7/3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311CDA8-6031-42BE-96BA-712ACBFA6748}" type="slidenum">
              <a:rPr kumimoji="1" lang="ja-JP" altLang="en-US" smtClean="0"/>
              <a:t>‹#›</a:t>
            </a:fld>
            <a:endParaRPr kumimoji="1" lang="ja-JP" altLang="en-US" dirty="0"/>
          </a:p>
        </p:txBody>
      </p:sp>
    </p:spTree>
    <p:extLst>
      <p:ext uri="{BB962C8B-B14F-4D97-AF65-F5344CB8AC3E}">
        <p14:creationId xmlns:p14="http://schemas.microsoft.com/office/powerpoint/2010/main" val="320206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496"/>
            <a:ext cx="2880360" cy="819213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40080" y="384496"/>
            <a:ext cx="8427720" cy="819213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AEA4832-DEE3-46D9-BDDC-52CA51B1078C}" type="datetimeFigureOut">
              <a:rPr kumimoji="1" lang="ja-JP" altLang="en-US" smtClean="0"/>
              <a:t>2020/7/3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311CDA8-6031-42BE-96BA-712ACBFA6748}" type="slidenum">
              <a:rPr kumimoji="1" lang="ja-JP" altLang="en-US" smtClean="0"/>
              <a:t>‹#›</a:t>
            </a:fld>
            <a:endParaRPr kumimoji="1" lang="ja-JP" altLang="en-US" dirty="0"/>
          </a:p>
        </p:txBody>
      </p:sp>
    </p:spTree>
    <p:extLst>
      <p:ext uri="{BB962C8B-B14F-4D97-AF65-F5344CB8AC3E}">
        <p14:creationId xmlns:p14="http://schemas.microsoft.com/office/powerpoint/2010/main" val="919804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AEA4832-DEE3-46D9-BDDC-52CA51B1078C}" type="datetimeFigureOut">
              <a:rPr kumimoji="1" lang="ja-JP" altLang="en-US" smtClean="0"/>
              <a:t>2020/7/3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311CDA8-6031-42BE-96BA-712ACBFA6748}" type="slidenum">
              <a:rPr kumimoji="1" lang="ja-JP" altLang="en-US" smtClean="0"/>
              <a:t>‹#›</a:t>
            </a:fld>
            <a:endParaRPr kumimoji="1" lang="ja-JP" altLang="en-US" dirty="0"/>
          </a:p>
        </p:txBody>
      </p:sp>
    </p:spTree>
    <p:extLst>
      <p:ext uri="{BB962C8B-B14F-4D97-AF65-F5344CB8AC3E}">
        <p14:creationId xmlns:p14="http://schemas.microsoft.com/office/powerpoint/2010/main" val="148040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9" y="6169663"/>
            <a:ext cx="10881360" cy="1906905"/>
          </a:xfrm>
        </p:spPr>
        <p:txBody>
          <a:bodyPr anchor="t"/>
          <a:lstStyle>
            <a:lvl1pPr algn="l">
              <a:defRPr sz="5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11239"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AEA4832-DEE3-46D9-BDDC-52CA51B1078C}" type="datetimeFigureOut">
              <a:rPr kumimoji="1" lang="ja-JP" altLang="en-US" smtClean="0"/>
              <a:t>2020/7/3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311CDA8-6031-42BE-96BA-712ACBFA6748}" type="slidenum">
              <a:rPr kumimoji="1" lang="ja-JP" altLang="en-US" smtClean="0"/>
              <a:t>‹#›</a:t>
            </a:fld>
            <a:endParaRPr kumimoji="1" lang="ja-JP" altLang="en-US" dirty="0"/>
          </a:p>
        </p:txBody>
      </p:sp>
    </p:spTree>
    <p:extLst>
      <p:ext uri="{BB962C8B-B14F-4D97-AF65-F5344CB8AC3E}">
        <p14:creationId xmlns:p14="http://schemas.microsoft.com/office/powerpoint/2010/main" val="3092151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400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5074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AEA4832-DEE3-46D9-BDDC-52CA51B1078C}" type="datetimeFigureOut">
              <a:rPr kumimoji="1" lang="ja-JP" altLang="en-US" smtClean="0"/>
              <a:t>2020/7/3</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311CDA8-6031-42BE-96BA-712ACBFA6748}" type="slidenum">
              <a:rPr kumimoji="1" lang="ja-JP" altLang="en-US" smtClean="0"/>
              <a:t>‹#›</a:t>
            </a:fld>
            <a:endParaRPr kumimoji="1" lang="ja-JP" altLang="en-US" dirty="0"/>
          </a:p>
        </p:txBody>
      </p:sp>
    </p:spTree>
    <p:extLst>
      <p:ext uri="{BB962C8B-B14F-4D97-AF65-F5344CB8AC3E}">
        <p14:creationId xmlns:p14="http://schemas.microsoft.com/office/powerpoint/2010/main" val="3895273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1" y="2149160"/>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0081" y="3044826"/>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03037" y="2149160"/>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03037" y="3044826"/>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AEA4832-DEE3-46D9-BDDC-52CA51B1078C}" type="datetimeFigureOut">
              <a:rPr kumimoji="1" lang="ja-JP" altLang="en-US" smtClean="0"/>
              <a:t>2020/7/3</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1311CDA8-6031-42BE-96BA-712ACBFA6748}" type="slidenum">
              <a:rPr kumimoji="1" lang="ja-JP" altLang="en-US" smtClean="0"/>
              <a:t>‹#›</a:t>
            </a:fld>
            <a:endParaRPr kumimoji="1" lang="ja-JP" altLang="en-US" dirty="0"/>
          </a:p>
        </p:txBody>
      </p:sp>
    </p:spTree>
    <p:extLst>
      <p:ext uri="{BB962C8B-B14F-4D97-AF65-F5344CB8AC3E}">
        <p14:creationId xmlns:p14="http://schemas.microsoft.com/office/powerpoint/2010/main" val="3416561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AEA4832-DEE3-46D9-BDDC-52CA51B1078C}" type="datetimeFigureOut">
              <a:rPr kumimoji="1" lang="ja-JP" altLang="en-US" smtClean="0"/>
              <a:t>2020/7/3</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1311CDA8-6031-42BE-96BA-712ACBFA6748}" type="slidenum">
              <a:rPr kumimoji="1" lang="ja-JP" altLang="en-US" smtClean="0"/>
              <a:t>‹#›</a:t>
            </a:fld>
            <a:endParaRPr kumimoji="1" lang="ja-JP" altLang="en-US" dirty="0"/>
          </a:p>
        </p:txBody>
      </p:sp>
    </p:spTree>
    <p:extLst>
      <p:ext uri="{BB962C8B-B14F-4D97-AF65-F5344CB8AC3E}">
        <p14:creationId xmlns:p14="http://schemas.microsoft.com/office/powerpoint/2010/main" val="1009031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AEA4832-DEE3-46D9-BDDC-52CA51B1078C}" type="datetimeFigureOut">
              <a:rPr kumimoji="1" lang="ja-JP" altLang="en-US" smtClean="0"/>
              <a:t>2020/7/3</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1311CDA8-6031-42BE-96BA-712ACBFA6748}" type="slidenum">
              <a:rPr kumimoji="1" lang="ja-JP" altLang="en-US" smtClean="0"/>
              <a:t>‹#›</a:t>
            </a:fld>
            <a:endParaRPr kumimoji="1" lang="ja-JP" altLang="en-US" dirty="0"/>
          </a:p>
        </p:txBody>
      </p:sp>
    </p:spTree>
    <p:extLst>
      <p:ext uri="{BB962C8B-B14F-4D97-AF65-F5344CB8AC3E}">
        <p14:creationId xmlns:p14="http://schemas.microsoft.com/office/powerpoint/2010/main" val="127661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05071"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AEA4832-DEE3-46D9-BDDC-52CA51B1078C}" type="datetimeFigureOut">
              <a:rPr kumimoji="1" lang="ja-JP" altLang="en-US" smtClean="0"/>
              <a:t>2020/7/3</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311CDA8-6031-42BE-96BA-712ACBFA6748}" type="slidenum">
              <a:rPr kumimoji="1" lang="ja-JP" altLang="en-US" smtClean="0"/>
              <a:t>‹#›</a:t>
            </a:fld>
            <a:endParaRPr kumimoji="1" lang="ja-JP" altLang="en-US" dirty="0"/>
          </a:p>
        </p:txBody>
      </p:sp>
    </p:spTree>
    <p:extLst>
      <p:ext uri="{BB962C8B-B14F-4D97-AF65-F5344CB8AC3E}">
        <p14:creationId xmlns:p14="http://schemas.microsoft.com/office/powerpoint/2010/main" val="2500577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2"/>
            <a:ext cx="7680960" cy="793433"/>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dirty="0"/>
          </a:p>
        </p:txBody>
      </p:sp>
      <p:sp>
        <p:nvSpPr>
          <p:cNvPr id="4" name="テキスト プレースホルダー 3"/>
          <p:cNvSpPr>
            <a:spLocks noGrp="1"/>
          </p:cNvSpPr>
          <p:nvPr>
            <p:ph type="body" sz="half" idx="2"/>
          </p:nvPr>
        </p:nvSpPr>
        <p:spPr>
          <a:xfrm>
            <a:off x="2509203" y="7514275"/>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AEA4832-DEE3-46D9-BDDC-52CA51B1078C}" type="datetimeFigureOut">
              <a:rPr kumimoji="1" lang="ja-JP" altLang="en-US" smtClean="0"/>
              <a:t>2020/7/3</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311CDA8-6031-42BE-96BA-712ACBFA6748}" type="slidenum">
              <a:rPr kumimoji="1" lang="ja-JP" altLang="en-US" smtClean="0"/>
              <a:t>‹#›</a:t>
            </a:fld>
            <a:endParaRPr kumimoji="1" lang="ja-JP" altLang="en-US" dirty="0"/>
          </a:p>
        </p:txBody>
      </p:sp>
    </p:spTree>
    <p:extLst>
      <p:ext uri="{BB962C8B-B14F-4D97-AF65-F5344CB8AC3E}">
        <p14:creationId xmlns:p14="http://schemas.microsoft.com/office/powerpoint/2010/main" val="459788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40080" y="8898893"/>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5AEA4832-DEE3-46D9-BDDC-52CA51B1078C}" type="datetimeFigureOut">
              <a:rPr kumimoji="1" lang="ja-JP" altLang="en-US" smtClean="0"/>
              <a:t>2020/7/3</a:t>
            </a:fld>
            <a:endParaRPr kumimoji="1" lang="ja-JP" altLang="en-US" dirty="0"/>
          </a:p>
        </p:txBody>
      </p:sp>
      <p:sp>
        <p:nvSpPr>
          <p:cNvPr id="5" name="フッター プレースホルダー 4"/>
          <p:cNvSpPr>
            <a:spLocks noGrp="1"/>
          </p:cNvSpPr>
          <p:nvPr>
            <p:ph type="ftr" sz="quarter" idx="3"/>
          </p:nvPr>
        </p:nvSpPr>
        <p:spPr>
          <a:xfrm>
            <a:off x="4373880" y="8898893"/>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9174480" y="8898893"/>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1311CDA8-6031-42BE-96BA-712ACBFA6748}" type="slidenum">
              <a:rPr kumimoji="1" lang="ja-JP" altLang="en-US" smtClean="0"/>
              <a:t>‹#›</a:t>
            </a:fld>
            <a:endParaRPr kumimoji="1" lang="ja-JP" altLang="en-US" dirty="0"/>
          </a:p>
        </p:txBody>
      </p:sp>
    </p:spTree>
    <p:extLst>
      <p:ext uri="{BB962C8B-B14F-4D97-AF65-F5344CB8AC3E}">
        <p14:creationId xmlns:p14="http://schemas.microsoft.com/office/powerpoint/2010/main" val="347697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emf"/></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304" y="79092"/>
            <a:ext cx="9928659" cy="761068"/>
          </a:xfrm>
          <a:solidFill>
            <a:schemeClr val="accent1">
              <a:lumMod val="60000"/>
              <a:lumOff val="40000"/>
            </a:schemeClr>
          </a:solidFill>
        </p:spPr>
        <p:txBody>
          <a:bodyPr>
            <a:noAutofit/>
          </a:bodyPr>
          <a:lstStyle/>
          <a:p>
            <a:pPr algn="l"/>
            <a:r>
              <a:rPr kumimoji="1" lang="ja-JP" altLang="en-US" sz="2400" dirty="0" smtClean="0"/>
              <a:t>今後の住宅・建築物の省エネルギー対策のあり方について（第二次答申）（参考資料）（抜粋）</a:t>
            </a:r>
            <a:endParaRPr kumimoji="1" lang="ja-JP" altLang="en-US" sz="2400" dirty="0"/>
          </a:p>
        </p:txBody>
      </p:sp>
      <p:sp>
        <p:nvSpPr>
          <p:cNvPr id="10" name="テキスト ボックス 9">
            <a:extLst>
              <a:ext uri="{FF2B5EF4-FFF2-40B4-BE49-F238E27FC236}">
                <a16:creationId xmlns:a16="http://schemas.microsoft.com/office/drawing/2014/main" id="{EC60D22B-B920-41C1-B44B-31C7AFDB8E46}"/>
              </a:ext>
            </a:extLst>
          </p:cNvPr>
          <p:cNvSpPr txBox="1"/>
          <p:nvPr/>
        </p:nvSpPr>
        <p:spPr>
          <a:xfrm>
            <a:off x="10849677" y="133578"/>
            <a:ext cx="1777463" cy="477054"/>
          </a:xfrm>
          <a:prstGeom prst="rect">
            <a:avLst/>
          </a:prstGeom>
          <a:noFill/>
          <a:ln>
            <a:solidFill>
              <a:schemeClr val="accent1"/>
            </a:solidFill>
          </a:ln>
        </p:spPr>
        <p:txBody>
          <a:bodyPr wrap="square" rtlCol="0">
            <a:spAutoFit/>
          </a:bodyPr>
          <a:lstStyle/>
          <a:p>
            <a:r>
              <a:rPr kumimoji="1" lang="ja-JP" altLang="en-US" dirty="0"/>
              <a:t>資料１－１</a:t>
            </a:r>
          </a:p>
        </p:txBody>
      </p:sp>
      <p:sp>
        <p:nvSpPr>
          <p:cNvPr id="3" name="テキスト ボックス 2"/>
          <p:cNvSpPr txBox="1"/>
          <p:nvPr/>
        </p:nvSpPr>
        <p:spPr bwMode="white">
          <a:xfrm>
            <a:off x="12296273" y="8354690"/>
            <a:ext cx="424267" cy="478358"/>
          </a:xfrm>
          <a:prstGeom prst="rect">
            <a:avLst/>
          </a:prstGeom>
          <a:solidFill>
            <a:schemeClr val="bg1"/>
          </a:solidFill>
          <a:ln>
            <a:noFill/>
          </a:ln>
        </p:spPr>
        <p:txBody>
          <a:bodyPr wrap="square" rtlCol="0">
            <a:spAutoFit/>
          </a:bodyPr>
          <a:lstStyle/>
          <a:p>
            <a:r>
              <a:rPr kumimoji="1" lang="en-US" altLang="ja-JP" sz="2400" dirty="0" smtClean="0"/>
              <a:t>1</a:t>
            </a:r>
            <a:endParaRPr kumimoji="1" lang="ja-JP" altLang="en-US" sz="2400" dirty="0"/>
          </a:p>
        </p:txBody>
      </p:sp>
      <p:pic>
        <p:nvPicPr>
          <p:cNvPr id="4" name="図 3"/>
          <p:cNvPicPr>
            <a:picLocks noChangeAspect="1"/>
          </p:cNvPicPr>
          <p:nvPr/>
        </p:nvPicPr>
        <p:blipFill>
          <a:blip r:embed="rId3"/>
          <a:stretch>
            <a:fillRect/>
          </a:stretch>
        </p:blipFill>
        <p:spPr>
          <a:xfrm>
            <a:off x="148810" y="804325"/>
            <a:ext cx="12503980" cy="7992549"/>
          </a:xfrm>
          <a:prstGeom prst="rect">
            <a:avLst/>
          </a:prstGeom>
        </p:spPr>
      </p:pic>
    </p:spTree>
    <p:extLst>
      <p:ext uri="{BB962C8B-B14F-4D97-AF65-F5344CB8AC3E}">
        <p14:creationId xmlns:p14="http://schemas.microsoft.com/office/powerpoint/2010/main" val="2867809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6877237" y="6384776"/>
            <a:ext cx="6139204" cy="2956816"/>
          </a:xfrm>
          <a:prstGeom prst="rect">
            <a:avLst/>
          </a:prstGeom>
        </p:spPr>
      </p:pic>
      <p:pic>
        <p:nvPicPr>
          <p:cNvPr id="3" name="図 2"/>
          <p:cNvPicPr>
            <a:picLocks noChangeAspect="1"/>
          </p:cNvPicPr>
          <p:nvPr/>
        </p:nvPicPr>
        <p:blipFill>
          <a:blip r:embed="rId4"/>
          <a:stretch>
            <a:fillRect/>
          </a:stretch>
        </p:blipFill>
        <p:spPr>
          <a:xfrm>
            <a:off x="928192" y="6168752"/>
            <a:ext cx="5322269" cy="3023878"/>
          </a:xfrm>
          <a:prstGeom prst="rect">
            <a:avLst/>
          </a:prstGeom>
        </p:spPr>
      </p:pic>
      <p:sp>
        <p:nvSpPr>
          <p:cNvPr id="12" name="コンテンツ プレースホルダー 3">
            <a:extLst>
              <a:ext uri="{FF2B5EF4-FFF2-40B4-BE49-F238E27FC236}">
                <a16:creationId xmlns:a16="http://schemas.microsoft.com/office/drawing/2014/main" id="{BC574EF9-7DC8-49F0-A65A-F107495290E4}"/>
              </a:ext>
            </a:extLst>
          </p:cNvPr>
          <p:cNvSpPr>
            <a:spLocks noGrp="1"/>
          </p:cNvSpPr>
          <p:nvPr>
            <p:ph sz="half" idx="1"/>
          </p:nvPr>
        </p:nvSpPr>
        <p:spPr>
          <a:xfrm>
            <a:off x="0" y="925734"/>
            <a:ext cx="12978854" cy="1141071"/>
          </a:xfrm>
        </p:spPr>
        <p:txBody>
          <a:bodyPr>
            <a:noAutofit/>
          </a:bodyPr>
          <a:lstStyle/>
          <a:p>
            <a:pPr marL="0" indent="0">
              <a:lnSpc>
                <a:spcPts val="2520"/>
              </a:lnSpc>
              <a:spcBef>
                <a:spcPts val="0"/>
              </a:spcBef>
              <a:buNone/>
            </a:pPr>
            <a:r>
              <a:rPr lang="ja-JP" altLang="en-US" sz="1960" dirty="0">
                <a:latin typeface="メイリオ" panose="020B0604030504040204" pitchFamily="50" charset="-128"/>
                <a:ea typeface="メイリオ" panose="020B0604030504040204" pitchFamily="50" charset="-128"/>
              </a:rPr>
              <a:t>　</a:t>
            </a:r>
            <a:r>
              <a:rPr lang="ja-JP" altLang="en-US" sz="1960" b="1" dirty="0">
                <a:latin typeface="メイリオ" panose="020B0604030504040204" pitchFamily="50" charset="-128"/>
                <a:ea typeface="メイリオ" panose="020B0604030504040204" pitchFamily="50" charset="-128"/>
              </a:rPr>
              <a:t>○</a:t>
            </a:r>
            <a:r>
              <a:rPr lang="en-US" altLang="ja-JP" sz="1960" b="1" dirty="0">
                <a:latin typeface="メイリオ" panose="020B0604030504040204" pitchFamily="50" charset="-128"/>
                <a:ea typeface="メイリオ" panose="020B0604030504040204" pitchFamily="50" charset="-128"/>
              </a:rPr>
              <a:t> </a:t>
            </a:r>
            <a:r>
              <a:rPr lang="ja-JP" altLang="en-US" sz="1960" b="1" dirty="0">
                <a:latin typeface="メイリオ" panose="020B0604030504040204" pitchFamily="50" charset="-128"/>
                <a:ea typeface="メイリオ" panose="020B0604030504040204" pitchFamily="50" charset="-128"/>
              </a:rPr>
              <a:t>建築物環境計画書の届出後、価格・間取りなどを記載した販売、賃貸広告は建築物環境性能表示と建築物</a:t>
            </a:r>
            <a:endParaRPr lang="en-US" altLang="ja-JP" sz="1960" b="1" dirty="0">
              <a:latin typeface="メイリオ" panose="020B0604030504040204" pitchFamily="50" charset="-128"/>
              <a:ea typeface="メイリオ" panose="020B0604030504040204" pitchFamily="50" charset="-128"/>
            </a:endParaRPr>
          </a:p>
          <a:p>
            <a:pPr marL="0" indent="0">
              <a:lnSpc>
                <a:spcPts val="2520"/>
              </a:lnSpc>
              <a:spcBef>
                <a:spcPts val="0"/>
              </a:spcBef>
              <a:buNone/>
            </a:pPr>
            <a:r>
              <a:rPr lang="ja-JP" altLang="en-US" sz="1960" b="1" dirty="0">
                <a:latin typeface="メイリオ" panose="020B0604030504040204" pitchFamily="50" charset="-128"/>
                <a:ea typeface="メイリオ" panose="020B0604030504040204" pitchFamily="50" charset="-128"/>
              </a:rPr>
              <a:t>　　 環境性能表示届出を義務化</a:t>
            </a:r>
            <a:r>
              <a:rPr lang="ja-JP" altLang="en-US" sz="1960" b="1" dirty="0">
                <a:solidFill>
                  <a:srgbClr val="FF0000"/>
                </a:solidFill>
                <a:latin typeface="メイリオ" panose="020B0604030504040204" pitchFamily="50" charset="-128"/>
                <a:ea typeface="メイリオ" panose="020B0604030504040204" pitchFamily="50" charset="-128"/>
              </a:rPr>
              <a:t>（</a:t>
            </a:r>
            <a:r>
              <a:rPr lang="en-US" altLang="ja-JP" sz="1960" b="1" dirty="0" smtClean="0">
                <a:solidFill>
                  <a:srgbClr val="FF0000"/>
                </a:solidFill>
                <a:latin typeface="メイリオ" panose="020B0604030504040204" pitchFamily="50" charset="-128"/>
                <a:ea typeface="メイリオ" panose="020B0604030504040204" pitchFamily="50" charset="-128"/>
              </a:rPr>
              <a:t>2012</a:t>
            </a:r>
            <a:r>
              <a:rPr lang="ja-JP" altLang="en-US" sz="1960" b="1" dirty="0" smtClean="0">
                <a:solidFill>
                  <a:srgbClr val="FF0000"/>
                </a:solidFill>
                <a:latin typeface="メイリオ" panose="020B0604030504040204" pitchFamily="50" charset="-128"/>
                <a:ea typeface="メイリオ" panose="020B0604030504040204" pitchFamily="50" charset="-128"/>
              </a:rPr>
              <a:t>年</a:t>
            </a:r>
            <a:r>
              <a:rPr lang="en-US" altLang="ja-JP" sz="1960" b="1" dirty="0">
                <a:solidFill>
                  <a:srgbClr val="FF0000"/>
                </a:solidFill>
                <a:latin typeface="メイリオ" panose="020B0604030504040204" pitchFamily="50" charset="-128"/>
                <a:ea typeface="メイリオ" panose="020B0604030504040204" pitchFamily="50" charset="-128"/>
              </a:rPr>
              <a:t>7</a:t>
            </a:r>
            <a:r>
              <a:rPr lang="ja-JP" altLang="en-US" sz="1960" b="1" dirty="0">
                <a:solidFill>
                  <a:srgbClr val="FF0000"/>
                </a:solidFill>
                <a:latin typeface="メイリオ" panose="020B0604030504040204" pitchFamily="50" charset="-128"/>
                <a:ea typeface="メイリオ" panose="020B0604030504040204" pitchFamily="50" charset="-128"/>
              </a:rPr>
              <a:t>月～）</a:t>
            </a:r>
            <a:endParaRPr lang="en-US" altLang="ja-JP" sz="1960" b="1" dirty="0">
              <a:solidFill>
                <a:srgbClr val="FF0000"/>
              </a:solidFill>
              <a:latin typeface="メイリオ" panose="020B0604030504040204" pitchFamily="50" charset="-128"/>
              <a:ea typeface="メイリオ" panose="020B0604030504040204" pitchFamily="50" charset="-128"/>
            </a:endParaRPr>
          </a:p>
          <a:p>
            <a:pPr marL="0" indent="0">
              <a:lnSpc>
                <a:spcPts val="2520"/>
              </a:lnSpc>
              <a:spcBef>
                <a:spcPts val="0"/>
              </a:spcBef>
              <a:buNone/>
            </a:pPr>
            <a:r>
              <a:rPr lang="ja-JP" altLang="en-US" sz="1960" dirty="0">
                <a:latin typeface="メイリオ" panose="020B0604030504040204" pitchFamily="50" charset="-128"/>
                <a:ea typeface="メイリオ" panose="020B0604030504040204" pitchFamily="50" charset="-128"/>
              </a:rPr>
              <a:t>   　 </a:t>
            </a:r>
            <a:r>
              <a:rPr lang="ja-JP" altLang="en-US" sz="1680" dirty="0">
                <a:latin typeface="メイリオ" panose="020B0604030504040204" pitchFamily="50" charset="-128"/>
                <a:ea typeface="メイリオ" panose="020B0604030504040204" pitchFamily="50" charset="-128"/>
              </a:rPr>
              <a:t>届出件数は、建築物環境計画書届出の</a:t>
            </a:r>
            <a:r>
              <a:rPr lang="en-US" altLang="ja-JP" sz="1680" dirty="0">
                <a:latin typeface="メイリオ" panose="020B0604030504040204" pitchFamily="50" charset="-128"/>
                <a:ea typeface="メイリオ" panose="020B0604030504040204" pitchFamily="50" charset="-128"/>
              </a:rPr>
              <a:t>1</a:t>
            </a:r>
            <a:r>
              <a:rPr lang="ja-JP" altLang="en-US" sz="1680" dirty="0">
                <a:latin typeface="メイリオ" panose="020B0604030504040204" pitchFamily="50" charset="-128"/>
                <a:ea typeface="メイリオ" panose="020B0604030504040204" pitchFamily="50" charset="-128"/>
              </a:rPr>
              <a:t>割程度</a:t>
            </a:r>
            <a:endParaRPr lang="en-US" altLang="ja-JP" sz="1680" dirty="0">
              <a:latin typeface="メイリオ" panose="020B0604030504040204" pitchFamily="50" charset="-128"/>
              <a:ea typeface="メイリオ" panose="020B0604030504040204" pitchFamily="50" charset="-128"/>
            </a:endParaRPr>
          </a:p>
        </p:txBody>
      </p:sp>
      <p:sp>
        <p:nvSpPr>
          <p:cNvPr id="9" name="角丸四角形 8"/>
          <p:cNvSpPr/>
          <p:nvPr/>
        </p:nvSpPr>
        <p:spPr>
          <a:xfrm>
            <a:off x="0" y="423410"/>
            <a:ext cx="10863580" cy="453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r>
              <a:rPr lang="ja-JP" altLang="en-US" sz="2240" dirty="0">
                <a:solidFill>
                  <a:schemeClr val="tx1"/>
                </a:solidFill>
                <a:latin typeface="メイリオ" panose="020B0604030504040204" pitchFamily="50" charset="-128"/>
                <a:ea typeface="メイリオ" panose="020B0604030504040204" pitchFamily="50" charset="-128"/>
              </a:rPr>
              <a:t>（３）</a:t>
            </a:r>
            <a:r>
              <a:rPr lang="ja-JP" altLang="en-US" sz="2240" b="1" dirty="0">
                <a:solidFill>
                  <a:srgbClr val="FF0000"/>
                </a:solidFill>
                <a:latin typeface="メイリオ" panose="020B0604030504040204" pitchFamily="50" charset="-128"/>
                <a:ea typeface="メイリオ" panose="020B0604030504040204" pitchFamily="50" charset="-128"/>
              </a:rPr>
              <a:t>販売等の広告や工事現場への建築物環境性能表示　</a:t>
            </a:r>
            <a:r>
              <a:rPr lang="ja-JP" altLang="en-US" sz="2240" dirty="0">
                <a:solidFill>
                  <a:schemeClr val="tx1"/>
                </a:solidFill>
                <a:latin typeface="メイリオ" panose="020B0604030504040204" pitchFamily="50" charset="-128"/>
                <a:ea typeface="メイリオ" panose="020B0604030504040204" pitchFamily="50" charset="-128"/>
              </a:rPr>
              <a:t>（参考</a:t>
            </a:r>
            <a:r>
              <a:rPr lang="ja-JP" altLang="en-US" sz="2240" dirty="0" smtClean="0">
                <a:solidFill>
                  <a:schemeClr val="tx1"/>
                </a:solidFill>
                <a:latin typeface="メイリオ" panose="020B0604030504040204" pitchFamily="50" charset="-128"/>
                <a:ea typeface="メイリオ" panose="020B0604030504040204" pitchFamily="50" charset="-128"/>
              </a:rPr>
              <a:t>資料４</a:t>
            </a:r>
            <a:r>
              <a:rPr lang="ja-JP" altLang="en-US" sz="2240" dirty="0">
                <a:solidFill>
                  <a:schemeClr val="tx1"/>
                </a:solidFill>
                <a:latin typeface="メイリオ" panose="020B0604030504040204" pitchFamily="50" charset="-128"/>
                <a:ea typeface="メイリオ" panose="020B0604030504040204" pitchFamily="50" charset="-128"/>
              </a:rPr>
              <a:t>　参照）</a:t>
            </a:r>
          </a:p>
        </p:txBody>
      </p:sp>
      <p:sp>
        <p:nvSpPr>
          <p:cNvPr id="14" name="コンテンツ プレースホルダー 3">
            <a:extLst>
              <a:ext uri="{FF2B5EF4-FFF2-40B4-BE49-F238E27FC236}">
                <a16:creationId xmlns:a16="http://schemas.microsoft.com/office/drawing/2014/main" id="{6F39C539-8CE4-4447-B8CC-2EC581C1FE1B}"/>
              </a:ext>
            </a:extLst>
          </p:cNvPr>
          <p:cNvSpPr txBox="1">
            <a:spLocks/>
          </p:cNvSpPr>
          <p:nvPr/>
        </p:nvSpPr>
        <p:spPr>
          <a:xfrm>
            <a:off x="1" y="5255646"/>
            <a:ext cx="12978853" cy="952945"/>
          </a:xfrm>
          <a:prstGeom prst="rect">
            <a:avLst/>
          </a:prstGeom>
        </p:spPr>
        <p:txBody>
          <a:bodyPr vert="horz" lIns="128016" tIns="64008" rIns="128016" bIns="6400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520"/>
              </a:lnSpc>
              <a:spcBef>
                <a:spcPts val="0"/>
              </a:spcBef>
              <a:buNone/>
            </a:pPr>
            <a:r>
              <a:rPr lang="ja-JP" altLang="en-US" sz="1960" dirty="0">
                <a:latin typeface="メイリオ" panose="020B0604030504040204" pitchFamily="50" charset="-128"/>
                <a:ea typeface="メイリオ" panose="020B0604030504040204" pitchFamily="50" charset="-128"/>
              </a:rPr>
              <a:t>　</a:t>
            </a:r>
            <a:r>
              <a:rPr lang="ja-JP" altLang="en-US" sz="1960" b="1" dirty="0">
                <a:latin typeface="メイリオ" panose="020B0604030504040204" pitchFamily="50" charset="-128"/>
                <a:ea typeface="メイリオ" panose="020B0604030504040204" pitchFamily="50" charset="-128"/>
              </a:rPr>
              <a:t>○ </a:t>
            </a:r>
            <a:r>
              <a:rPr lang="ja-JP" altLang="en-US" sz="1960" b="1" dirty="0">
                <a:solidFill>
                  <a:srgbClr val="FF0000"/>
                </a:solidFill>
                <a:latin typeface="メイリオ" panose="020B0604030504040204" pitchFamily="50" charset="-128"/>
                <a:ea typeface="メイリオ" panose="020B0604030504040204" pitchFamily="50" charset="-128"/>
              </a:rPr>
              <a:t>工事現場への建築物環境性能表示の義務化（</a:t>
            </a:r>
            <a:r>
              <a:rPr lang="en-US" altLang="ja-JP" sz="1960" b="1" dirty="0">
                <a:solidFill>
                  <a:srgbClr val="FF0000"/>
                </a:solidFill>
                <a:latin typeface="メイリオ" panose="020B0604030504040204" pitchFamily="50" charset="-128"/>
                <a:ea typeface="メイリオ" panose="020B0604030504040204" pitchFamily="50" charset="-128"/>
              </a:rPr>
              <a:t>2018</a:t>
            </a:r>
            <a:r>
              <a:rPr lang="ja-JP" altLang="en-US" sz="1960" b="1" dirty="0">
                <a:solidFill>
                  <a:srgbClr val="FF0000"/>
                </a:solidFill>
                <a:latin typeface="メイリオ" panose="020B0604030504040204" pitchFamily="50" charset="-128"/>
                <a:ea typeface="メイリオ" panose="020B0604030504040204" pitchFamily="50" charset="-128"/>
              </a:rPr>
              <a:t>年</a:t>
            </a:r>
            <a:r>
              <a:rPr lang="en-US" altLang="ja-JP" sz="1960" b="1" dirty="0">
                <a:solidFill>
                  <a:srgbClr val="FF0000"/>
                </a:solidFill>
                <a:latin typeface="メイリオ" panose="020B0604030504040204" pitchFamily="50" charset="-128"/>
                <a:ea typeface="メイリオ" panose="020B0604030504040204" pitchFamily="50" charset="-128"/>
              </a:rPr>
              <a:t>4</a:t>
            </a:r>
            <a:r>
              <a:rPr lang="ja-JP" altLang="en-US" sz="1960" b="1" dirty="0">
                <a:solidFill>
                  <a:srgbClr val="FF0000"/>
                </a:solidFill>
                <a:latin typeface="メイリオ" panose="020B0604030504040204" pitchFamily="50" charset="-128"/>
                <a:ea typeface="メイリオ" panose="020B0604030504040204" pitchFamily="50" charset="-128"/>
              </a:rPr>
              <a:t>月～）</a:t>
            </a:r>
            <a:endParaRPr lang="en-US" altLang="ja-JP" sz="1960" b="1" dirty="0">
              <a:solidFill>
                <a:srgbClr val="FF0000"/>
              </a:solidFill>
              <a:latin typeface="メイリオ" panose="020B0604030504040204" pitchFamily="50" charset="-128"/>
              <a:ea typeface="メイリオ" panose="020B0604030504040204" pitchFamily="50" charset="-128"/>
            </a:endParaRPr>
          </a:p>
          <a:p>
            <a:pPr marL="0" indent="0">
              <a:lnSpc>
                <a:spcPts val="2520"/>
              </a:lnSpc>
              <a:spcBef>
                <a:spcPts val="0"/>
              </a:spcBef>
              <a:buNone/>
            </a:pPr>
            <a:r>
              <a:rPr lang="ja-JP" altLang="en-US" sz="1680" dirty="0">
                <a:latin typeface="メイリオ" panose="020B0604030504040204" pitchFamily="50" charset="-128"/>
                <a:ea typeface="メイリオ" panose="020B0604030504040204" pitchFamily="50" charset="-128"/>
              </a:rPr>
              <a:t>　　  </a:t>
            </a:r>
            <a:r>
              <a:rPr lang="en-US" altLang="ja-JP" sz="1680" dirty="0">
                <a:latin typeface="メイリオ" panose="020B0604030504040204" pitchFamily="50" charset="-128"/>
                <a:ea typeface="メイリオ" panose="020B0604030504040204" pitchFamily="50" charset="-128"/>
              </a:rPr>
              <a:t>2018</a:t>
            </a:r>
            <a:r>
              <a:rPr lang="ja-JP" altLang="en-US" sz="1680" dirty="0">
                <a:latin typeface="メイリオ" panose="020B0604030504040204" pitchFamily="50" charset="-128"/>
                <a:ea typeface="メイリオ" panose="020B0604030504040204" pitchFamily="50" charset="-128"/>
              </a:rPr>
              <a:t>年の表示状況を抽出により現場確認し、是正指導により表示が</a:t>
            </a:r>
            <a:r>
              <a:rPr lang="en-US" altLang="ja-JP" sz="1680" dirty="0">
                <a:latin typeface="メイリオ" panose="020B0604030504040204" pitchFamily="50" charset="-128"/>
                <a:ea typeface="メイリオ" panose="020B0604030504040204" pitchFamily="50" charset="-128"/>
              </a:rPr>
              <a:t>4</a:t>
            </a:r>
            <a:r>
              <a:rPr lang="ja-JP" altLang="en-US" sz="1680" dirty="0">
                <a:latin typeface="メイリオ" panose="020B0604030504040204" pitchFamily="50" charset="-128"/>
                <a:ea typeface="メイリオ" panose="020B0604030504040204" pitchFamily="50" charset="-128"/>
              </a:rPr>
              <a:t>割程度から</a:t>
            </a:r>
            <a:r>
              <a:rPr lang="en-US" altLang="ja-JP" sz="1680" dirty="0">
                <a:latin typeface="メイリオ" panose="020B0604030504040204" pitchFamily="50" charset="-128"/>
                <a:ea typeface="メイリオ" panose="020B0604030504040204" pitchFamily="50" charset="-128"/>
              </a:rPr>
              <a:t>9</a:t>
            </a:r>
            <a:r>
              <a:rPr lang="ja-JP" altLang="en-US" sz="1680" dirty="0">
                <a:latin typeface="メイリオ" panose="020B0604030504040204" pitchFamily="50" charset="-128"/>
                <a:ea typeface="メイリオ" panose="020B0604030504040204" pitchFamily="50" charset="-128"/>
              </a:rPr>
              <a:t>割程度に向上</a:t>
            </a:r>
            <a:endParaRPr lang="en-US" altLang="ja-JP" sz="1680" dirty="0">
              <a:latin typeface="メイリオ" panose="020B0604030504040204" pitchFamily="50" charset="-128"/>
              <a:ea typeface="メイリオ" panose="020B0604030504040204" pitchFamily="50" charset="-128"/>
            </a:endParaRPr>
          </a:p>
          <a:p>
            <a:pPr marL="0" indent="0">
              <a:lnSpc>
                <a:spcPts val="1120"/>
              </a:lnSpc>
              <a:spcBef>
                <a:spcPts val="0"/>
              </a:spcBef>
              <a:buNone/>
            </a:pPr>
            <a:endParaRPr lang="ja-JP" altLang="en-US" sz="1960" dirty="0">
              <a:latin typeface="メイリオ" panose="020B0604030504040204" pitchFamily="50" charset="-128"/>
              <a:ea typeface="メイリオ" panose="020B0604030504040204" pitchFamily="50" charset="-128"/>
            </a:endParaRPr>
          </a:p>
          <a:p>
            <a:pPr marL="0" indent="0">
              <a:lnSpc>
                <a:spcPts val="2520"/>
              </a:lnSpc>
              <a:spcBef>
                <a:spcPts val="0"/>
              </a:spcBef>
              <a:buNone/>
            </a:pPr>
            <a:r>
              <a:rPr lang="ja-JP" altLang="en-US" sz="1960" b="1" dirty="0">
                <a:latin typeface="メイリオ" panose="020B0604030504040204" pitchFamily="50" charset="-128"/>
                <a:ea typeface="メイリオ" panose="020B0604030504040204" pitchFamily="50" charset="-128"/>
              </a:rPr>
              <a:t>  </a:t>
            </a:r>
            <a:endParaRPr lang="ja-JP" altLang="en-US" sz="1960" dirty="0">
              <a:latin typeface="メイリオ" panose="020B0604030504040204" pitchFamily="50" charset="-128"/>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10E11CC9-65AD-4173-8FB4-56780FA1F20D}"/>
              </a:ext>
            </a:extLst>
          </p:cNvPr>
          <p:cNvSpPr txBox="1"/>
          <p:nvPr/>
        </p:nvSpPr>
        <p:spPr>
          <a:xfrm>
            <a:off x="3376079" y="9232253"/>
            <a:ext cx="6772618" cy="330090"/>
          </a:xfrm>
          <a:prstGeom prst="rect">
            <a:avLst/>
          </a:prstGeom>
          <a:noFill/>
        </p:spPr>
        <p:txBody>
          <a:bodyPr wrap="square" rtlCol="0">
            <a:spAutoFit/>
          </a:bodyPr>
          <a:lstStyle/>
          <a:p>
            <a:pPr marL="403200" indent="-352800" algn="just">
              <a:lnSpc>
                <a:spcPts val="1820"/>
              </a:lnSpc>
              <a:spcBef>
                <a:spcPts val="840"/>
              </a:spcBef>
            </a:pPr>
            <a:r>
              <a:rPr lang="ja-JP" altLang="en-US" sz="1680" b="1" kern="100" dirty="0">
                <a:latin typeface="メイリオ" panose="020B0604030504040204" pitchFamily="50" charset="-128"/>
                <a:ea typeface="メイリオ" panose="020B0604030504040204" pitchFamily="50" charset="-128"/>
                <a:cs typeface="Times New Roman"/>
              </a:rPr>
              <a:t>建築物環境性能表示の工事現場への表示状況（</a:t>
            </a:r>
            <a:r>
              <a:rPr lang="en-US" altLang="ja-JP" sz="1680" b="1" kern="100" dirty="0">
                <a:latin typeface="メイリオ" panose="020B0604030504040204" pitchFamily="50" charset="-128"/>
                <a:ea typeface="メイリオ" panose="020B0604030504040204" pitchFamily="50" charset="-128"/>
                <a:cs typeface="Times New Roman"/>
              </a:rPr>
              <a:t>2018</a:t>
            </a:r>
            <a:r>
              <a:rPr lang="ja-JP" altLang="en-US" sz="1680" b="1" kern="100" dirty="0">
                <a:latin typeface="メイリオ" panose="020B0604030504040204" pitchFamily="50" charset="-128"/>
                <a:ea typeface="メイリオ" panose="020B0604030504040204" pitchFamily="50" charset="-128"/>
                <a:cs typeface="Times New Roman"/>
              </a:rPr>
              <a:t>年）</a:t>
            </a:r>
            <a:endParaRPr lang="en-US" altLang="ja-JP" sz="1680" b="1" kern="100" dirty="0">
              <a:latin typeface="メイリオ" panose="020B0604030504040204" pitchFamily="50" charset="-128"/>
              <a:ea typeface="メイリオ" panose="020B0604030504040204" pitchFamily="50" charset="-128"/>
              <a:cs typeface="Times New Roman"/>
            </a:endParaRPr>
          </a:p>
        </p:txBody>
      </p:sp>
      <p:sp>
        <p:nvSpPr>
          <p:cNvPr id="41" name="テキスト ボックス 40">
            <a:extLst>
              <a:ext uri="{FF2B5EF4-FFF2-40B4-BE49-F238E27FC236}">
                <a16:creationId xmlns:a16="http://schemas.microsoft.com/office/drawing/2014/main" id="{2D0BE55C-5DE5-4937-B17D-B637E5B9A998}"/>
              </a:ext>
            </a:extLst>
          </p:cNvPr>
          <p:cNvSpPr txBox="1"/>
          <p:nvPr/>
        </p:nvSpPr>
        <p:spPr>
          <a:xfrm>
            <a:off x="664585" y="6810981"/>
            <a:ext cx="1441187" cy="350865"/>
          </a:xfrm>
          <a:prstGeom prst="rect">
            <a:avLst/>
          </a:prstGeom>
          <a:noFill/>
        </p:spPr>
        <p:txBody>
          <a:bodyPr wrap="square" rtlCol="0">
            <a:spAutoFit/>
          </a:bodyPr>
          <a:lstStyle/>
          <a:p>
            <a:r>
              <a:rPr lang="ja-JP" altLang="en-US" sz="1680" dirty="0">
                <a:latin typeface="メイリオ" panose="020B0604030504040204" pitchFamily="50" charset="-128"/>
                <a:ea typeface="メイリオ" panose="020B0604030504040204" pitchFamily="50" charset="-128"/>
              </a:rPr>
              <a:t>現場確認時</a:t>
            </a:r>
          </a:p>
        </p:txBody>
      </p:sp>
      <p:sp>
        <p:nvSpPr>
          <p:cNvPr id="42" name="テキスト ボックス 41">
            <a:extLst>
              <a:ext uri="{FF2B5EF4-FFF2-40B4-BE49-F238E27FC236}">
                <a16:creationId xmlns:a16="http://schemas.microsoft.com/office/drawing/2014/main" id="{2C5AD391-EA6C-423C-B35A-99EEAF680837}"/>
              </a:ext>
            </a:extLst>
          </p:cNvPr>
          <p:cNvSpPr txBox="1"/>
          <p:nvPr/>
        </p:nvSpPr>
        <p:spPr>
          <a:xfrm>
            <a:off x="6837577" y="6856075"/>
            <a:ext cx="1441187" cy="350865"/>
          </a:xfrm>
          <a:prstGeom prst="rect">
            <a:avLst/>
          </a:prstGeom>
          <a:noFill/>
        </p:spPr>
        <p:txBody>
          <a:bodyPr wrap="square" rtlCol="0">
            <a:spAutoFit/>
          </a:bodyPr>
          <a:lstStyle/>
          <a:p>
            <a:r>
              <a:rPr lang="ja-JP" altLang="en-US" sz="1680" dirty="0">
                <a:latin typeface="メイリオ" panose="020B0604030504040204" pitchFamily="50" charset="-128"/>
                <a:ea typeface="メイリオ" panose="020B0604030504040204" pitchFamily="50" charset="-128"/>
              </a:rPr>
              <a:t>是正指導後</a:t>
            </a:r>
          </a:p>
        </p:txBody>
      </p:sp>
      <p:sp>
        <p:nvSpPr>
          <p:cNvPr id="43" name="テキスト ボックス 42">
            <a:extLst>
              <a:ext uri="{FF2B5EF4-FFF2-40B4-BE49-F238E27FC236}">
                <a16:creationId xmlns:a16="http://schemas.microsoft.com/office/drawing/2014/main" id="{1F90C64F-3984-4036-9CEC-D9399B3D71E9}"/>
              </a:ext>
            </a:extLst>
          </p:cNvPr>
          <p:cNvSpPr txBox="1"/>
          <p:nvPr/>
        </p:nvSpPr>
        <p:spPr>
          <a:xfrm>
            <a:off x="3304456" y="7309809"/>
            <a:ext cx="930531" cy="523220"/>
          </a:xfrm>
          <a:prstGeom prst="rect">
            <a:avLst/>
          </a:prstGeom>
          <a:solidFill>
            <a:schemeClr val="bg1">
              <a:lumMod val="95000"/>
            </a:schemeClr>
          </a:solidFill>
          <a:ln>
            <a:noFill/>
          </a:ln>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21</a:t>
            </a:r>
            <a:r>
              <a:rPr lang="ja-JP" altLang="en-US" sz="1400" dirty="0">
                <a:latin typeface="メイリオ" panose="020B0604030504040204" pitchFamily="50" charset="-128"/>
                <a:ea typeface="メイリオ" panose="020B0604030504040204" pitchFamily="50" charset="-128"/>
              </a:rPr>
              <a:t>件</a:t>
            </a:r>
            <a:r>
              <a:rPr lang="en-US" altLang="ja-JP" sz="1400" dirty="0">
                <a:latin typeface="メイリオ" panose="020B0604030504040204" pitchFamily="50" charset="-128"/>
                <a:ea typeface="メイリオ" panose="020B0604030504040204" pitchFamily="50" charset="-128"/>
              </a:rPr>
              <a:t>(37%)</a:t>
            </a:r>
            <a:endParaRPr lang="ja-JP" altLang="en-US" sz="1400" dirty="0">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D1E1936B-42F7-4EC5-BFE0-4D6E779F0794}"/>
              </a:ext>
            </a:extLst>
          </p:cNvPr>
          <p:cNvSpPr txBox="1"/>
          <p:nvPr/>
        </p:nvSpPr>
        <p:spPr>
          <a:xfrm>
            <a:off x="2163976" y="7871890"/>
            <a:ext cx="905695" cy="523220"/>
          </a:xfrm>
          <a:prstGeom prst="rect">
            <a:avLst/>
          </a:prstGeom>
          <a:solidFill>
            <a:schemeClr val="bg1">
              <a:lumMod val="95000"/>
            </a:schemeClr>
          </a:solid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36</a:t>
            </a:r>
            <a:r>
              <a:rPr lang="ja-JP" altLang="en-US" sz="1400" dirty="0">
                <a:latin typeface="メイリオ" panose="020B0604030504040204" pitchFamily="50" charset="-128"/>
                <a:ea typeface="メイリオ" panose="020B0604030504040204" pitchFamily="50" charset="-128"/>
              </a:rPr>
              <a:t>件</a:t>
            </a:r>
            <a:endParaRPr lang="en-US" altLang="ja-JP" sz="1400" dirty="0">
              <a:latin typeface="メイリオ" panose="020B0604030504040204" pitchFamily="50" charset="-128"/>
              <a:ea typeface="メイリオ" panose="020B0604030504040204" pitchFamily="50" charset="-128"/>
            </a:endParaRPr>
          </a:p>
          <a:p>
            <a:r>
              <a:rPr lang="en-US" altLang="ja-JP" sz="1400" dirty="0" smtClean="0">
                <a:latin typeface="メイリオ" panose="020B0604030504040204" pitchFamily="50" charset="-128"/>
                <a:ea typeface="メイリオ" panose="020B0604030504040204" pitchFamily="50" charset="-128"/>
              </a:rPr>
              <a:t>(63%)</a:t>
            </a:r>
            <a:endParaRPr lang="ja-JP" altLang="en-US" sz="1400" dirty="0">
              <a:latin typeface="メイリオ" panose="020B0604030504040204" pitchFamily="50" charset="-128"/>
              <a:ea typeface="メイリオ" panose="020B0604030504040204" pitchFamily="50" charset="-128"/>
            </a:endParaRPr>
          </a:p>
        </p:txBody>
      </p:sp>
      <p:sp>
        <p:nvSpPr>
          <p:cNvPr id="45" name="テキスト ボックス 44">
            <a:extLst>
              <a:ext uri="{FF2B5EF4-FFF2-40B4-BE49-F238E27FC236}">
                <a16:creationId xmlns:a16="http://schemas.microsoft.com/office/drawing/2014/main" id="{D5297E85-E2B7-401F-AB1D-F187F28CC9B9}"/>
              </a:ext>
            </a:extLst>
          </p:cNvPr>
          <p:cNvSpPr txBox="1"/>
          <p:nvPr/>
        </p:nvSpPr>
        <p:spPr>
          <a:xfrm>
            <a:off x="7488093" y="6338469"/>
            <a:ext cx="1073598" cy="307777"/>
          </a:xfrm>
          <a:prstGeom prst="rect">
            <a:avLst/>
          </a:prstGeom>
          <a:noFill/>
          <a:ln>
            <a:noFill/>
          </a:ln>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5</a:t>
            </a:r>
            <a:r>
              <a:rPr lang="ja-JP" altLang="en-US" sz="1400" dirty="0">
                <a:latin typeface="メイリオ" panose="020B0604030504040204" pitchFamily="50" charset="-128"/>
                <a:ea typeface="メイリオ" panose="020B0604030504040204" pitchFamily="50" charset="-128"/>
              </a:rPr>
              <a:t>件</a:t>
            </a:r>
            <a:r>
              <a:rPr lang="en-US" altLang="ja-JP" sz="1400" dirty="0">
                <a:latin typeface="メイリオ" panose="020B0604030504040204" pitchFamily="50" charset="-128"/>
                <a:ea typeface="メイリオ" panose="020B0604030504040204" pitchFamily="50" charset="-128"/>
              </a:rPr>
              <a:t>(9%)</a:t>
            </a:r>
            <a:endParaRPr lang="ja-JP" altLang="en-US" sz="1400" dirty="0">
              <a:latin typeface="メイリオ" panose="020B0604030504040204" pitchFamily="50" charset="-128"/>
              <a:ea typeface="メイリオ" panose="020B0604030504040204" pitchFamily="50" charset="-128"/>
            </a:endParaRPr>
          </a:p>
        </p:txBody>
      </p:sp>
      <p:sp>
        <p:nvSpPr>
          <p:cNvPr id="46" name="テキスト ボックス 45">
            <a:extLst>
              <a:ext uri="{FF2B5EF4-FFF2-40B4-BE49-F238E27FC236}">
                <a16:creationId xmlns:a16="http://schemas.microsoft.com/office/drawing/2014/main" id="{9F327C9D-0474-473F-BE7C-FC25DCA767EA}"/>
              </a:ext>
            </a:extLst>
          </p:cNvPr>
          <p:cNvSpPr txBox="1"/>
          <p:nvPr/>
        </p:nvSpPr>
        <p:spPr>
          <a:xfrm>
            <a:off x="8950903" y="8208545"/>
            <a:ext cx="1265256" cy="307777"/>
          </a:xfrm>
          <a:prstGeom prst="rect">
            <a:avLst/>
          </a:prstGeom>
          <a:solidFill>
            <a:schemeClr val="bg1">
              <a:lumMod val="95000"/>
            </a:schemeClr>
          </a:solid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52</a:t>
            </a:r>
            <a:r>
              <a:rPr lang="ja-JP" altLang="en-US" sz="1400" dirty="0">
                <a:latin typeface="メイリオ" panose="020B0604030504040204" pitchFamily="50" charset="-128"/>
                <a:ea typeface="メイリオ" panose="020B0604030504040204" pitchFamily="50" charset="-128"/>
              </a:rPr>
              <a:t>件</a:t>
            </a:r>
            <a:r>
              <a:rPr lang="en-US" altLang="ja-JP" sz="1400" dirty="0">
                <a:latin typeface="メイリオ" panose="020B0604030504040204" pitchFamily="50" charset="-128"/>
                <a:ea typeface="メイリオ" panose="020B0604030504040204" pitchFamily="50" charset="-128"/>
              </a:rPr>
              <a:t>(91%)</a:t>
            </a:r>
            <a:endParaRPr lang="ja-JP" altLang="en-US" sz="1400" dirty="0">
              <a:latin typeface="メイリオ" panose="020B0604030504040204" pitchFamily="50" charset="-128"/>
              <a:ea typeface="メイリオ" panose="020B0604030504040204" pitchFamily="50" charset="-128"/>
            </a:endParaRPr>
          </a:p>
        </p:txBody>
      </p:sp>
      <p:cxnSp>
        <p:nvCxnSpPr>
          <p:cNvPr id="47" name="直線コネクタ 46">
            <a:extLst>
              <a:ext uri="{FF2B5EF4-FFF2-40B4-BE49-F238E27FC236}">
                <a16:creationId xmlns:a16="http://schemas.microsoft.com/office/drawing/2014/main" id="{A4E489DB-7F00-4113-85A4-009ACEBF6195}"/>
              </a:ext>
            </a:extLst>
          </p:cNvPr>
          <p:cNvCxnSpPr>
            <a:cxnSpLocks/>
          </p:cNvCxnSpPr>
          <p:nvPr/>
        </p:nvCxnSpPr>
        <p:spPr>
          <a:xfrm>
            <a:off x="8413947" y="6460238"/>
            <a:ext cx="539755" cy="2229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矢印: 右 33">
            <a:extLst>
              <a:ext uri="{FF2B5EF4-FFF2-40B4-BE49-F238E27FC236}">
                <a16:creationId xmlns:a16="http://schemas.microsoft.com/office/drawing/2014/main" id="{BD8AA0C7-C60A-497E-A68A-F03743DFA7D2}"/>
              </a:ext>
            </a:extLst>
          </p:cNvPr>
          <p:cNvSpPr/>
          <p:nvPr/>
        </p:nvSpPr>
        <p:spPr>
          <a:xfrm>
            <a:off x="6019538" y="7535236"/>
            <a:ext cx="842612" cy="6733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500"/>
          </a:p>
        </p:txBody>
      </p:sp>
      <p:sp>
        <p:nvSpPr>
          <p:cNvPr id="17" name="テキスト ボックス 16"/>
          <p:cNvSpPr txBox="1"/>
          <p:nvPr/>
        </p:nvSpPr>
        <p:spPr>
          <a:xfrm>
            <a:off x="8140192" y="4557991"/>
            <a:ext cx="1087264" cy="286232"/>
          </a:xfrm>
          <a:prstGeom prst="rect">
            <a:avLst/>
          </a:prstGeom>
          <a:noFill/>
        </p:spPr>
        <p:txBody>
          <a:bodyPr wrap="square" rtlCol="0">
            <a:spAutoFit/>
          </a:bodyPr>
          <a:lstStyle/>
          <a:p>
            <a:r>
              <a:rPr lang="ja-JP" altLang="en-US" sz="1260" dirty="0">
                <a:latin typeface="メイリオ" panose="020B0604030504040204" pitchFamily="50" charset="-128"/>
                <a:ea typeface="メイリオ" panose="020B0604030504040204" pitchFamily="50" charset="-128"/>
              </a:rPr>
              <a:t>（年度）</a:t>
            </a:r>
          </a:p>
        </p:txBody>
      </p:sp>
      <p:sp>
        <p:nvSpPr>
          <p:cNvPr id="18" name="テキスト ボックス 17">
            <a:extLst>
              <a:ext uri="{FF2B5EF4-FFF2-40B4-BE49-F238E27FC236}">
                <a16:creationId xmlns:a16="http://schemas.microsoft.com/office/drawing/2014/main" id="{10E11CC9-65AD-4173-8FB4-56780FA1F20D}"/>
              </a:ext>
            </a:extLst>
          </p:cNvPr>
          <p:cNvSpPr txBox="1"/>
          <p:nvPr/>
        </p:nvSpPr>
        <p:spPr>
          <a:xfrm>
            <a:off x="2937413" y="4730399"/>
            <a:ext cx="5341350" cy="330090"/>
          </a:xfrm>
          <a:prstGeom prst="rect">
            <a:avLst/>
          </a:prstGeom>
          <a:noFill/>
        </p:spPr>
        <p:txBody>
          <a:bodyPr wrap="square" rtlCol="0">
            <a:spAutoFit/>
          </a:bodyPr>
          <a:lstStyle/>
          <a:p>
            <a:pPr marL="403200" indent="-352800" algn="just">
              <a:lnSpc>
                <a:spcPts val="1820"/>
              </a:lnSpc>
              <a:spcBef>
                <a:spcPts val="840"/>
              </a:spcBef>
            </a:pPr>
            <a:r>
              <a:rPr lang="ja-JP" altLang="en-US" sz="1680" b="1" kern="100" dirty="0">
                <a:latin typeface="メイリオ" panose="020B0604030504040204" pitchFamily="50" charset="-128"/>
                <a:ea typeface="メイリオ" panose="020B0604030504040204" pitchFamily="50" charset="-128"/>
                <a:cs typeface="Times New Roman"/>
              </a:rPr>
              <a:t>府内建築物環境性能表示（広告）の</a:t>
            </a:r>
            <a:r>
              <a:rPr lang="ja-JP" altLang="en-US" sz="1680" b="1" kern="100">
                <a:latin typeface="メイリオ" panose="020B0604030504040204" pitchFamily="50" charset="-128"/>
                <a:ea typeface="メイリオ" panose="020B0604030504040204" pitchFamily="50" charset="-128"/>
                <a:cs typeface="Times New Roman"/>
              </a:rPr>
              <a:t>届出件数</a:t>
            </a:r>
            <a:endParaRPr lang="en-US" altLang="ja-JP" sz="1680" b="1" kern="100" dirty="0">
              <a:latin typeface="メイリオ" panose="020B0604030504040204" pitchFamily="50" charset="-128"/>
              <a:ea typeface="メイリオ" panose="020B0604030504040204" pitchFamily="50" charset="-128"/>
              <a:cs typeface="Times New Roman"/>
            </a:endParaRPr>
          </a:p>
        </p:txBody>
      </p:sp>
      <p:sp>
        <p:nvSpPr>
          <p:cNvPr id="21" name="テキスト ボックス 20"/>
          <p:cNvSpPr txBox="1"/>
          <p:nvPr/>
        </p:nvSpPr>
        <p:spPr bwMode="white">
          <a:xfrm>
            <a:off x="11989893" y="8935633"/>
            <a:ext cx="706642" cy="461665"/>
          </a:xfrm>
          <a:prstGeom prst="rect">
            <a:avLst/>
          </a:prstGeom>
          <a:solidFill>
            <a:schemeClr val="bg1"/>
          </a:solidFill>
          <a:ln>
            <a:noFill/>
          </a:ln>
        </p:spPr>
        <p:txBody>
          <a:bodyPr wrap="square" rtlCol="0">
            <a:spAutoFit/>
          </a:bodyPr>
          <a:lstStyle/>
          <a:p>
            <a:r>
              <a:rPr kumimoji="1" lang="en-US" altLang="ja-JP" sz="2400" dirty="0" smtClean="0"/>
              <a:t>10</a:t>
            </a:r>
            <a:endParaRPr kumimoji="1" lang="ja-JP" altLang="en-US" sz="2400" dirty="0"/>
          </a:p>
        </p:txBody>
      </p:sp>
      <p:pic>
        <p:nvPicPr>
          <p:cNvPr id="2" name="図 1"/>
          <p:cNvPicPr>
            <a:picLocks noChangeAspect="1"/>
          </p:cNvPicPr>
          <p:nvPr/>
        </p:nvPicPr>
        <p:blipFill>
          <a:blip r:embed="rId5"/>
          <a:stretch>
            <a:fillRect/>
          </a:stretch>
        </p:blipFill>
        <p:spPr>
          <a:xfrm>
            <a:off x="435038" y="2064296"/>
            <a:ext cx="11876037" cy="2670279"/>
          </a:xfrm>
          <a:prstGeom prst="rect">
            <a:avLst/>
          </a:prstGeom>
        </p:spPr>
      </p:pic>
    </p:spTree>
    <p:extLst>
      <p:ext uri="{BB962C8B-B14F-4D97-AF65-F5344CB8AC3E}">
        <p14:creationId xmlns:p14="http://schemas.microsoft.com/office/powerpoint/2010/main" val="2522179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0" y="468920"/>
            <a:ext cx="10863580" cy="453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r>
              <a:rPr lang="ja-JP" altLang="en-US" sz="2240" dirty="0">
                <a:solidFill>
                  <a:schemeClr val="tx1"/>
                </a:solidFill>
                <a:latin typeface="メイリオ" panose="020B0604030504040204" pitchFamily="50" charset="-128"/>
                <a:ea typeface="メイリオ" panose="020B0604030504040204" pitchFamily="50" charset="-128"/>
              </a:rPr>
              <a:t>（４）</a:t>
            </a:r>
            <a:r>
              <a:rPr lang="ja-JP" altLang="en-US" sz="2240" b="1" dirty="0">
                <a:solidFill>
                  <a:srgbClr val="FF0000"/>
                </a:solidFill>
                <a:latin typeface="メイリオ" panose="020B0604030504040204" pitchFamily="50" charset="-128"/>
                <a:ea typeface="メイリオ" panose="020B0604030504040204" pitchFamily="50" charset="-128"/>
              </a:rPr>
              <a:t>再生可能エネルギー利用設備の導入の検討</a:t>
            </a:r>
          </a:p>
        </p:txBody>
      </p:sp>
      <p:sp>
        <p:nvSpPr>
          <p:cNvPr id="3" name="コンテンツ プレースホルダー 3">
            <a:extLst>
              <a:ext uri="{FF2B5EF4-FFF2-40B4-BE49-F238E27FC236}">
                <a16:creationId xmlns:a16="http://schemas.microsoft.com/office/drawing/2014/main" id="{BC574EF9-7DC8-49F0-A65A-F107495290E4}"/>
              </a:ext>
            </a:extLst>
          </p:cNvPr>
          <p:cNvSpPr txBox="1">
            <a:spLocks/>
          </p:cNvSpPr>
          <p:nvPr/>
        </p:nvSpPr>
        <p:spPr>
          <a:xfrm>
            <a:off x="0" y="994164"/>
            <a:ext cx="12634930" cy="10777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520"/>
              </a:lnSpc>
              <a:spcBef>
                <a:spcPts val="0"/>
              </a:spcBef>
              <a:buNone/>
            </a:pPr>
            <a:r>
              <a:rPr lang="ja-JP" altLang="en-US" sz="1960" dirty="0">
                <a:latin typeface="メイリオ" panose="020B0604030504040204" pitchFamily="50" charset="-128"/>
                <a:ea typeface="メイリオ" panose="020B0604030504040204" pitchFamily="50" charset="-128"/>
              </a:rPr>
              <a:t>　</a:t>
            </a:r>
            <a:r>
              <a:rPr lang="ja-JP" altLang="en-US" sz="1960" b="1" dirty="0">
                <a:latin typeface="メイリオ" panose="020B0604030504040204" pitchFamily="50" charset="-128"/>
                <a:ea typeface="メイリオ" panose="020B0604030504040204" pitchFamily="50" charset="-128"/>
              </a:rPr>
              <a:t>○</a:t>
            </a:r>
            <a:r>
              <a:rPr lang="en-US" altLang="ja-JP" sz="1960" b="1" dirty="0">
                <a:latin typeface="メイリオ" panose="020B0604030504040204" pitchFamily="50" charset="-128"/>
                <a:ea typeface="メイリオ" panose="020B0604030504040204" pitchFamily="50" charset="-128"/>
              </a:rPr>
              <a:t> </a:t>
            </a:r>
            <a:r>
              <a:rPr lang="ja-JP" altLang="en-US" sz="1960" b="1" dirty="0">
                <a:latin typeface="メイリオ" panose="020B0604030504040204" pitchFamily="50" charset="-128"/>
                <a:ea typeface="メイリオ" panose="020B0604030504040204" pitchFamily="50" charset="-128"/>
              </a:rPr>
              <a:t>再生可能エネルギー源を利用する設備（太陽光発電設備等）の導入の検討義務化</a:t>
            </a:r>
            <a:r>
              <a:rPr lang="ja-JP" altLang="en-US" sz="1960" b="1" dirty="0">
                <a:solidFill>
                  <a:srgbClr val="FF0000"/>
                </a:solidFill>
                <a:latin typeface="メイリオ" panose="020B0604030504040204" pitchFamily="50" charset="-128"/>
                <a:ea typeface="メイリオ" panose="020B0604030504040204" pitchFamily="50" charset="-128"/>
              </a:rPr>
              <a:t>（</a:t>
            </a:r>
            <a:r>
              <a:rPr lang="en-US" altLang="ja-JP" sz="1960" b="1" dirty="0">
                <a:solidFill>
                  <a:srgbClr val="FF0000"/>
                </a:solidFill>
                <a:latin typeface="メイリオ" panose="020B0604030504040204" pitchFamily="50" charset="-128"/>
                <a:ea typeface="メイリオ" panose="020B0604030504040204" pitchFamily="50" charset="-128"/>
              </a:rPr>
              <a:t>2015</a:t>
            </a:r>
            <a:r>
              <a:rPr lang="ja-JP" altLang="en-US" sz="1960" b="1" dirty="0">
                <a:solidFill>
                  <a:srgbClr val="FF0000"/>
                </a:solidFill>
                <a:latin typeface="メイリオ" panose="020B0604030504040204" pitchFamily="50" charset="-128"/>
                <a:ea typeface="メイリオ" panose="020B0604030504040204" pitchFamily="50" charset="-128"/>
              </a:rPr>
              <a:t>年</a:t>
            </a:r>
            <a:r>
              <a:rPr lang="en-US" altLang="ja-JP" sz="1960" b="1" dirty="0">
                <a:solidFill>
                  <a:srgbClr val="FF0000"/>
                </a:solidFill>
                <a:latin typeface="メイリオ" panose="020B0604030504040204" pitchFamily="50" charset="-128"/>
                <a:ea typeface="メイリオ" panose="020B0604030504040204" pitchFamily="50" charset="-128"/>
              </a:rPr>
              <a:t>4</a:t>
            </a:r>
            <a:r>
              <a:rPr lang="ja-JP" altLang="en-US" sz="1960" b="1" dirty="0">
                <a:solidFill>
                  <a:srgbClr val="FF0000"/>
                </a:solidFill>
                <a:latin typeface="メイリオ" panose="020B0604030504040204" pitchFamily="50" charset="-128"/>
                <a:ea typeface="メイリオ" panose="020B0604030504040204" pitchFamily="50" charset="-128"/>
              </a:rPr>
              <a:t>月～）</a:t>
            </a:r>
            <a:endParaRPr lang="en-US" altLang="ja-JP" sz="1960" b="1" dirty="0">
              <a:solidFill>
                <a:srgbClr val="FF0000"/>
              </a:solidFill>
              <a:latin typeface="メイリオ" panose="020B0604030504040204" pitchFamily="50" charset="-128"/>
              <a:ea typeface="メイリオ" panose="020B0604030504040204" pitchFamily="50" charset="-128"/>
            </a:endParaRPr>
          </a:p>
          <a:p>
            <a:pPr marL="0" indent="0">
              <a:lnSpc>
                <a:spcPts val="2520"/>
              </a:lnSpc>
              <a:spcBef>
                <a:spcPts val="0"/>
              </a:spcBef>
              <a:buNone/>
            </a:pPr>
            <a:r>
              <a:rPr lang="ja-JP" altLang="en-US" sz="1680" dirty="0">
                <a:latin typeface="メイリオ" panose="020B0604030504040204" pitchFamily="50" charset="-128"/>
                <a:ea typeface="メイリオ" panose="020B0604030504040204" pitchFamily="50" charset="-128"/>
              </a:rPr>
              <a:t>　　  導入件数は</a:t>
            </a:r>
            <a:r>
              <a:rPr lang="ja-JP" altLang="en-US" sz="1680" dirty="0">
                <a:solidFill>
                  <a:srgbClr val="FF0000"/>
                </a:solidFill>
                <a:latin typeface="メイリオ" panose="020B0604030504040204" pitchFamily="50" charset="-128"/>
                <a:ea typeface="メイリオ" panose="020B0604030504040204" pitchFamily="50" charset="-128"/>
              </a:rPr>
              <a:t>年間</a:t>
            </a:r>
            <a:r>
              <a:rPr lang="en-US" altLang="ja-JP" sz="1680" dirty="0">
                <a:solidFill>
                  <a:srgbClr val="FF0000"/>
                </a:solidFill>
                <a:latin typeface="メイリオ" panose="020B0604030504040204" pitchFamily="50" charset="-128"/>
                <a:ea typeface="メイリオ" panose="020B0604030504040204" pitchFamily="50" charset="-128"/>
              </a:rPr>
              <a:t>30</a:t>
            </a:r>
            <a:r>
              <a:rPr lang="ja-JP" altLang="en-US" sz="1680" dirty="0">
                <a:solidFill>
                  <a:srgbClr val="FF0000"/>
                </a:solidFill>
                <a:latin typeface="メイリオ" panose="020B0604030504040204" pitchFamily="50" charset="-128"/>
                <a:ea typeface="メイリオ" panose="020B0604030504040204" pitchFamily="50" charset="-128"/>
              </a:rPr>
              <a:t>件前後</a:t>
            </a:r>
            <a:r>
              <a:rPr lang="ja-JP" altLang="en-US" sz="1680" dirty="0">
                <a:latin typeface="メイリオ" panose="020B0604030504040204" pitchFamily="50" charset="-128"/>
                <a:ea typeface="メイリオ" panose="020B0604030504040204" pitchFamily="50" charset="-128"/>
              </a:rPr>
              <a:t>で推移⇒</a:t>
            </a:r>
            <a:r>
              <a:rPr lang="ja-JP" altLang="en-US" sz="1680" dirty="0">
                <a:solidFill>
                  <a:srgbClr val="FF0000"/>
                </a:solidFill>
                <a:latin typeface="メイリオ" panose="020B0604030504040204" pitchFamily="50" charset="-128"/>
                <a:ea typeface="メイリオ" panose="020B0604030504040204" pitchFamily="50" charset="-128"/>
              </a:rPr>
              <a:t>建築物環境計画書の年間届出件数の</a:t>
            </a:r>
            <a:r>
              <a:rPr lang="en-US" altLang="ja-JP" sz="1680" dirty="0">
                <a:solidFill>
                  <a:srgbClr val="FF0000"/>
                </a:solidFill>
                <a:latin typeface="メイリオ" panose="020B0604030504040204" pitchFamily="50" charset="-128"/>
                <a:ea typeface="メイリオ" panose="020B0604030504040204" pitchFamily="50" charset="-128"/>
              </a:rPr>
              <a:t>5</a:t>
            </a:r>
            <a:r>
              <a:rPr lang="ja-JP" altLang="en-US" sz="1680" dirty="0">
                <a:solidFill>
                  <a:srgbClr val="FF0000"/>
                </a:solidFill>
                <a:latin typeface="メイリオ" panose="020B0604030504040204" pitchFamily="50" charset="-128"/>
                <a:ea typeface="メイリオ" panose="020B0604030504040204" pitchFamily="50" charset="-128"/>
              </a:rPr>
              <a:t>％程度</a:t>
            </a:r>
            <a:endParaRPr lang="en-US" altLang="ja-JP" sz="1680" dirty="0">
              <a:solidFill>
                <a:srgbClr val="FF0000"/>
              </a:solidFill>
              <a:latin typeface="メイリオ" panose="020B0604030504040204" pitchFamily="50" charset="-128"/>
              <a:ea typeface="メイリオ" panose="020B0604030504040204" pitchFamily="50" charset="-128"/>
            </a:endParaRPr>
          </a:p>
          <a:p>
            <a:pPr marL="0" indent="0">
              <a:lnSpc>
                <a:spcPts val="2520"/>
              </a:lnSpc>
              <a:spcBef>
                <a:spcPts val="0"/>
              </a:spcBef>
              <a:buNone/>
            </a:pPr>
            <a:r>
              <a:rPr lang="ja-JP" altLang="en-US" sz="1680" dirty="0">
                <a:solidFill>
                  <a:srgbClr val="FF0000"/>
                </a:solidFill>
                <a:latin typeface="メイリオ" panose="020B0604030504040204" pitchFamily="50" charset="-128"/>
                <a:ea typeface="メイリオ" panose="020B0604030504040204" pitchFamily="50" charset="-128"/>
              </a:rPr>
              <a:t>  　　</a:t>
            </a:r>
            <a:r>
              <a:rPr lang="ja-JP" altLang="en-US" sz="1680" dirty="0">
                <a:latin typeface="メイリオ" panose="020B0604030504040204" pitchFamily="50" charset="-128"/>
                <a:ea typeface="メイリオ" panose="020B0604030504040204" pitchFamily="50" charset="-128"/>
              </a:rPr>
              <a:t>そのうち、</a:t>
            </a:r>
            <a:r>
              <a:rPr lang="ja-JP" altLang="en-US" sz="1680" dirty="0">
                <a:solidFill>
                  <a:srgbClr val="FF0000"/>
                </a:solidFill>
                <a:latin typeface="メイリオ" panose="020B0604030504040204" pitchFamily="50" charset="-128"/>
                <a:ea typeface="メイリオ" panose="020B0604030504040204" pitchFamily="50" charset="-128"/>
              </a:rPr>
              <a:t>太陽光発電が</a:t>
            </a:r>
            <a:r>
              <a:rPr lang="en-US" altLang="ja-JP" sz="1680" dirty="0">
                <a:solidFill>
                  <a:srgbClr val="FF0000"/>
                </a:solidFill>
                <a:latin typeface="メイリオ" panose="020B0604030504040204" pitchFamily="50" charset="-128"/>
                <a:ea typeface="メイリオ" panose="020B0604030504040204" pitchFamily="50" charset="-128"/>
              </a:rPr>
              <a:t>9</a:t>
            </a:r>
            <a:r>
              <a:rPr lang="ja-JP" altLang="en-US" sz="1680" dirty="0">
                <a:solidFill>
                  <a:srgbClr val="FF0000"/>
                </a:solidFill>
                <a:latin typeface="メイリオ" panose="020B0604030504040204" pitchFamily="50" charset="-128"/>
                <a:ea typeface="メイリオ" panose="020B0604030504040204" pitchFamily="50" charset="-128"/>
              </a:rPr>
              <a:t>割程度</a:t>
            </a:r>
            <a:endParaRPr lang="en-US" altLang="ja-JP" sz="1680" dirty="0">
              <a:solidFill>
                <a:srgbClr val="FF0000"/>
              </a:solidFill>
              <a:latin typeface="メイリオ" panose="020B0604030504040204" pitchFamily="50" charset="-128"/>
              <a:ea typeface="メイリオ" panose="020B0604030504040204" pitchFamily="50" charset="-128"/>
            </a:endParaRPr>
          </a:p>
          <a:p>
            <a:pPr marL="0" indent="0">
              <a:lnSpc>
                <a:spcPts val="2520"/>
              </a:lnSpc>
              <a:spcBef>
                <a:spcPts val="0"/>
              </a:spcBef>
              <a:buNone/>
            </a:pPr>
            <a:endParaRPr lang="ja-JP" altLang="en-US" sz="196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B31AFF48-830D-49B5-8DFE-C4CDFE0AB955}"/>
              </a:ext>
            </a:extLst>
          </p:cNvPr>
          <p:cNvSpPr txBox="1"/>
          <p:nvPr/>
        </p:nvSpPr>
        <p:spPr>
          <a:xfrm>
            <a:off x="2800127" y="4858893"/>
            <a:ext cx="5263328" cy="330090"/>
          </a:xfrm>
          <a:prstGeom prst="rect">
            <a:avLst/>
          </a:prstGeom>
          <a:noFill/>
        </p:spPr>
        <p:txBody>
          <a:bodyPr wrap="square" rtlCol="0">
            <a:spAutoFit/>
          </a:bodyPr>
          <a:lstStyle/>
          <a:p>
            <a:pPr marL="403200" indent="-352800" algn="just">
              <a:lnSpc>
                <a:spcPts val="1820"/>
              </a:lnSpc>
              <a:spcBef>
                <a:spcPts val="840"/>
              </a:spcBef>
            </a:pPr>
            <a:r>
              <a:rPr lang="ja-JP" altLang="en-US" sz="1680" b="1" kern="100" dirty="0">
                <a:latin typeface="メイリオ" panose="020B0604030504040204" pitchFamily="50" charset="-128"/>
                <a:ea typeface="メイリオ" panose="020B0604030504040204" pitchFamily="50" charset="-128"/>
                <a:cs typeface="Times New Roman"/>
              </a:rPr>
              <a:t>　府内の再生可能エネルギー利用設備の導入件数</a:t>
            </a:r>
            <a:endParaRPr lang="en-US" altLang="ja-JP" sz="1680" b="1" kern="100" dirty="0">
              <a:latin typeface="メイリオ" panose="020B0604030504040204" pitchFamily="50" charset="-128"/>
              <a:ea typeface="メイリオ" panose="020B0604030504040204" pitchFamily="50" charset="-128"/>
              <a:cs typeface="Times New Roman"/>
            </a:endParaRPr>
          </a:p>
        </p:txBody>
      </p:sp>
      <p:sp>
        <p:nvSpPr>
          <p:cNvPr id="8" name="テキスト ボックス 7"/>
          <p:cNvSpPr txBox="1"/>
          <p:nvPr/>
        </p:nvSpPr>
        <p:spPr>
          <a:xfrm>
            <a:off x="3232448" y="1942289"/>
            <a:ext cx="515620" cy="307777"/>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38</a:t>
            </a:r>
            <a:endParaRPr lang="ja-JP" altLang="en-US" sz="1400"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8492744" y="4625863"/>
            <a:ext cx="1087264" cy="286232"/>
          </a:xfrm>
          <a:prstGeom prst="rect">
            <a:avLst/>
          </a:prstGeom>
          <a:noFill/>
        </p:spPr>
        <p:txBody>
          <a:bodyPr wrap="square" rtlCol="0">
            <a:spAutoFit/>
          </a:bodyPr>
          <a:lstStyle/>
          <a:p>
            <a:r>
              <a:rPr lang="ja-JP" altLang="en-US" sz="1260" dirty="0">
                <a:latin typeface="メイリオ" panose="020B0604030504040204" pitchFamily="50" charset="-128"/>
                <a:ea typeface="メイリオ" panose="020B0604030504040204" pitchFamily="50" charset="-128"/>
              </a:rPr>
              <a:t>（年度）</a:t>
            </a:r>
          </a:p>
        </p:txBody>
      </p:sp>
      <p:sp>
        <p:nvSpPr>
          <p:cNvPr id="10" name="テキスト ボックス 9"/>
          <p:cNvSpPr txBox="1"/>
          <p:nvPr/>
        </p:nvSpPr>
        <p:spPr>
          <a:xfrm>
            <a:off x="2800127" y="9289575"/>
            <a:ext cx="5500095" cy="330090"/>
          </a:xfrm>
          <a:prstGeom prst="rect">
            <a:avLst/>
          </a:prstGeom>
          <a:noFill/>
        </p:spPr>
        <p:txBody>
          <a:bodyPr wrap="square" rtlCol="0">
            <a:spAutoFit/>
          </a:bodyPr>
          <a:lstStyle/>
          <a:p>
            <a:pPr marL="403200" indent="-352800" algn="just">
              <a:lnSpc>
                <a:spcPts val="1820"/>
              </a:lnSpc>
              <a:spcBef>
                <a:spcPts val="840"/>
              </a:spcBef>
            </a:pPr>
            <a:r>
              <a:rPr lang="ja-JP" altLang="en-US" sz="1680" b="1" kern="100" dirty="0">
                <a:latin typeface="メイリオ" panose="020B0604030504040204" pitchFamily="50" charset="-128"/>
                <a:ea typeface="メイリオ" panose="020B0604030504040204" pitchFamily="50" charset="-128"/>
                <a:cs typeface="Times New Roman"/>
              </a:rPr>
              <a:t>　再生可能エネルギー利用設備を導入しない理由</a:t>
            </a:r>
            <a:endParaRPr lang="en-US" altLang="ja-JP" sz="1680" b="1" kern="100" dirty="0">
              <a:latin typeface="メイリオ" panose="020B0604030504040204" pitchFamily="50" charset="-128"/>
              <a:ea typeface="メイリオ" panose="020B0604030504040204" pitchFamily="50" charset="-128"/>
              <a:cs typeface="Times New Roman"/>
            </a:endParaRPr>
          </a:p>
        </p:txBody>
      </p:sp>
      <p:sp>
        <p:nvSpPr>
          <p:cNvPr id="11" name="コンテンツ プレースホルダー 3">
            <a:extLst>
              <a:ext uri="{FF2B5EF4-FFF2-40B4-BE49-F238E27FC236}">
                <a16:creationId xmlns:a16="http://schemas.microsoft.com/office/drawing/2014/main" id="{40C29E05-10D0-4FCD-992F-9DDB1043C65B}"/>
              </a:ext>
            </a:extLst>
          </p:cNvPr>
          <p:cNvSpPr txBox="1">
            <a:spLocks/>
          </p:cNvSpPr>
          <p:nvPr/>
        </p:nvSpPr>
        <p:spPr>
          <a:xfrm>
            <a:off x="0" y="5092548"/>
            <a:ext cx="13389907" cy="727936"/>
          </a:xfrm>
          <a:prstGeom prst="rect">
            <a:avLst/>
          </a:prstGeom>
        </p:spPr>
        <p:txBody>
          <a:bodyPr vert="horz" lIns="128016" tIns="64008" rIns="128016" bIns="6400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520"/>
              </a:lnSpc>
              <a:spcBef>
                <a:spcPts val="0"/>
              </a:spcBef>
              <a:buNone/>
            </a:pPr>
            <a:r>
              <a:rPr lang="ja-JP" altLang="en-US" sz="1960" dirty="0">
                <a:latin typeface="メイリオ" panose="020B0604030504040204" pitchFamily="50" charset="-128"/>
                <a:ea typeface="メイリオ" panose="020B0604030504040204" pitchFamily="50" charset="-128"/>
              </a:rPr>
              <a:t>　</a:t>
            </a:r>
            <a:r>
              <a:rPr lang="ja-JP" altLang="en-US" sz="1960" b="1" dirty="0">
                <a:latin typeface="メイリオ" panose="020B0604030504040204" pitchFamily="50" charset="-128"/>
                <a:ea typeface="メイリオ" panose="020B0604030504040204" pitchFamily="50" charset="-128"/>
              </a:rPr>
              <a:t>○導入しない理由</a:t>
            </a:r>
            <a:endParaRPr lang="en-US" altLang="ja-JP" sz="1960" b="1" dirty="0">
              <a:latin typeface="メイリオ" panose="020B0604030504040204" pitchFamily="50" charset="-128"/>
              <a:ea typeface="メイリオ" panose="020B0604030504040204" pitchFamily="50" charset="-128"/>
            </a:endParaRPr>
          </a:p>
          <a:p>
            <a:pPr marL="0" indent="0">
              <a:lnSpc>
                <a:spcPts val="2520"/>
              </a:lnSpc>
              <a:spcBef>
                <a:spcPts val="0"/>
              </a:spcBef>
              <a:buNone/>
            </a:pPr>
            <a:r>
              <a:rPr lang="ja-JP" altLang="en-US" sz="1960" dirty="0">
                <a:latin typeface="メイリオ" panose="020B0604030504040204" pitchFamily="50" charset="-128"/>
                <a:ea typeface="メイリオ" panose="020B0604030504040204" pitchFamily="50" charset="-128"/>
              </a:rPr>
              <a:t>　  </a:t>
            </a:r>
            <a:r>
              <a:rPr lang="ja-JP" altLang="en-US" sz="1680" dirty="0">
                <a:latin typeface="メイリオ" panose="020B0604030504040204" pitchFamily="50" charset="-128"/>
                <a:ea typeface="メイリオ" panose="020B0604030504040204" pitchFamily="50" charset="-128"/>
              </a:rPr>
              <a:t>「費用負担大」が最も多く、「躯体が荷重に対応できていない」が次いで多い</a:t>
            </a:r>
          </a:p>
          <a:p>
            <a:pPr marL="0" indent="0">
              <a:lnSpc>
                <a:spcPts val="2520"/>
              </a:lnSpc>
              <a:spcBef>
                <a:spcPts val="0"/>
              </a:spcBef>
              <a:buNone/>
            </a:pPr>
            <a:r>
              <a:rPr lang="ja-JP" altLang="en-US" sz="1960" b="1" dirty="0">
                <a:latin typeface="メイリオ" panose="020B0604030504040204" pitchFamily="50" charset="-128"/>
                <a:ea typeface="メイリオ" panose="020B0604030504040204" pitchFamily="50" charset="-128"/>
              </a:rPr>
              <a:t>  </a:t>
            </a:r>
            <a:endParaRPr lang="ja-JP" altLang="en-US" sz="1960"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8584902" y="9168388"/>
            <a:ext cx="1087264" cy="286232"/>
          </a:xfrm>
          <a:prstGeom prst="rect">
            <a:avLst/>
          </a:prstGeom>
          <a:noFill/>
        </p:spPr>
        <p:txBody>
          <a:bodyPr wrap="square" rtlCol="0">
            <a:spAutoFit/>
          </a:bodyPr>
          <a:lstStyle/>
          <a:p>
            <a:r>
              <a:rPr lang="ja-JP" altLang="en-US" sz="1260" dirty="0">
                <a:latin typeface="メイリオ" panose="020B0604030504040204" pitchFamily="50" charset="-128"/>
                <a:ea typeface="メイリオ" panose="020B0604030504040204" pitchFamily="50" charset="-128"/>
              </a:rPr>
              <a:t>（年度）</a:t>
            </a:r>
          </a:p>
        </p:txBody>
      </p:sp>
      <p:sp>
        <p:nvSpPr>
          <p:cNvPr id="15" name="テキスト ボックス 14"/>
          <p:cNvSpPr txBox="1"/>
          <p:nvPr/>
        </p:nvSpPr>
        <p:spPr bwMode="white">
          <a:xfrm>
            <a:off x="12131375" y="9000614"/>
            <a:ext cx="529390" cy="457214"/>
          </a:xfrm>
          <a:prstGeom prst="rect">
            <a:avLst/>
          </a:prstGeom>
          <a:solidFill>
            <a:schemeClr val="bg1"/>
          </a:solidFill>
          <a:ln>
            <a:noFill/>
          </a:ln>
        </p:spPr>
        <p:txBody>
          <a:bodyPr wrap="square" rtlCol="0">
            <a:spAutoFit/>
          </a:bodyPr>
          <a:lstStyle/>
          <a:p>
            <a:r>
              <a:rPr kumimoji="1" lang="en-US" altLang="ja-JP" sz="2400" dirty="0" smtClean="0"/>
              <a:t>11</a:t>
            </a:r>
            <a:endParaRPr kumimoji="1" lang="ja-JP" altLang="en-US" sz="2400" dirty="0"/>
          </a:p>
        </p:txBody>
      </p:sp>
      <p:pic>
        <p:nvPicPr>
          <p:cNvPr id="4" name="図 3"/>
          <p:cNvPicPr>
            <a:picLocks noChangeAspect="1"/>
          </p:cNvPicPr>
          <p:nvPr/>
        </p:nvPicPr>
        <p:blipFill>
          <a:blip r:embed="rId3"/>
          <a:stretch>
            <a:fillRect/>
          </a:stretch>
        </p:blipFill>
        <p:spPr>
          <a:xfrm>
            <a:off x="928192" y="2064296"/>
            <a:ext cx="10461643" cy="3054361"/>
          </a:xfrm>
          <a:prstGeom prst="rect">
            <a:avLst/>
          </a:prstGeom>
        </p:spPr>
      </p:pic>
      <p:pic>
        <p:nvPicPr>
          <p:cNvPr id="5" name="図 4"/>
          <p:cNvPicPr>
            <a:picLocks noChangeAspect="1"/>
          </p:cNvPicPr>
          <p:nvPr/>
        </p:nvPicPr>
        <p:blipFill>
          <a:blip r:embed="rId4"/>
          <a:stretch>
            <a:fillRect/>
          </a:stretch>
        </p:blipFill>
        <p:spPr>
          <a:xfrm>
            <a:off x="170148" y="5736704"/>
            <a:ext cx="12461304" cy="3560373"/>
          </a:xfrm>
          <a:prstGeom prst="rect">
            <a:avLst/>
          </a:prstGeom>
        </p:spPr>
      </p:pic>
    </p:spTree>
    <p:extLst>
      <p:ext uri="{BB962C8B-B14F-4D97-AF65-F5344CB8AC3E}">
        <p14:creationId xmlns:p14="http://schemas.microsoft.com/office/powerpoint/2010/main" val="1213873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4267" y="511417"/>
            <a:ext cx="10863580" cy="52406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r>
              <a:rPr lang="ja-JP" altLang="en-US" sz="2240" dirty="0">
                <a:solidFill>
                  <a:schemeClr val="tx1"/>
                </a:solidFill>
                <a:latin typeface="メイリオ" panose="020B0604030504040204" pitchFamily="50" charset="-128"/>
                <a:ea typeface="メイリオ" panose="020B0604030504040204" pitchFamily="50" charset="-128"/>
              </a:rPr>
              <a:t>（５）</a:t>
            </a:r>
            <a:r>
              <a:rPr lang="ja-JP" altLang="en-US" sz="2240" b="1" dirty="0">
                <a:solidFill>
                  <a:srgbClr val="FF0000"/>
                </a:solidFill>
                <a:latin typeface="メイリオ" panose="020B0604030504040204" pitchFamily="50" charset="-128"/>
                <a:ea typeface="メイリオ" panose="020B0604030504040204" pitchFamily="50" charset="-128"/>
              </a:rPr>
              <a:t>建築物の顕彰制度</a:t>
            </a:r>
          </a:p>
        </p:txBody>
      </p:sp>
      <p:sp>
        <p:nvSpPr>
          <p:cNvPr id="3" name="コンテンツ プレースホルダー 3">
            <a:extLst>
              <a:ext uri="{FF2B5EF4-FFF2-40B4-BE49-F238E27FC236}">
                <a16:creationId xmlns:a16="http://schemas.microsoft.com/office/drawing/2014/main" id="{BC574EF9-7DC8-49F0-A65A-F107495290E4}"/>
              </a:ext>
            </a:extLst>
          </p:cNvPr>
          <p:cNvSpPr txBox="1">
            <a:spLocks/>
          </p:cNvSpPr>
          <p:nvPr/>
        </p:nvSpPr>
        <p:spPr>
          <a:xfrm>
            <a:off x="33068" y="1386540"/>
            <a:ext cx="13049989" cy="86021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520"/>
              </a:lnSpc>
              <a:spcBef>
                <a:spcPts val="0"/>
              </a:spcBef>
              <a:buNone/>
            </a:pPr>
            <a:r>
              <a:rPr lang="ja-JP" altLang="en-US" sz="1680" dirty="0">
                <a:latin typeface="メイリオ" panose="020B0604030504040204" pitchFamily="50" charset="-128"/>
                <a:ea typeface="メイリオ" panose="020B0604030504040204" pitchFamily="50" charset="-128"/>
              </a:rPr>
              <a:t>   　 環境に配慮した建築物の普及促進及び府民の意識啓発を図るため、地球温暖化やヒートアイランド現象防止等、環境配慮の</a:t>
            </a:r>
            <a:endParaRPr lang="en-US" altLang="ja-JP" sz="1680" dirty="0">
              <a:latin typeface="メイリオ" panose="020B0604030504040204" pitchFamily="50" charset="-128"/>
              <a:ea typeface="メイリオ" panose="020B0604030504040204" pitchFamily="50" charset="-128"/>
            </a:endParaRPr>
          </a:p>
          <a:p>
            <a:pPr marL="0" indent="0">
              <a:lnSpc>
                <a:spcPts val="2520"/>
              </a:lnSpc>
              <a:spcBef>
                <a:spcPts val="0"/>
              </a:spcBef>
              <a:buNone/>
            </a:pPr>
            <a:r>
              <a:rPr lang="ja-JP" altLang="en-US" sz="1680" dirty="0">
                <a:latin typeface="メイリオ" panose="020B0604030504040204" pitchFamily="50" charset="-128"/>
                <a:ea typeface="メイリオ" panose="020B0604030504040204" pitchFamily="50" charset="-128"/>
              </a:rPr>
              <a:t>　 　模範となる建築物の建築主及び設計者を表彰（表彰式は大阪府と大阪市の共催）</a:t>
            </a:r>
          </a:p>
        </p:txBody>
      </p:sp>
      <p:sp>
        <p:nvSpPr>
          <p:cNvPr id="4" name="コンテンツ プレースホルダー 3">
            <a:extLst>
              <a:ext uri="{FF2B5EF4-FFF2-40B4-BE49-F238E27FC236}">
                <a16:creationId xmlns:a16="http://schemas.microsoft.com/office/drawing/2014/main" id="{BC574EF9-7DC8-49F0-A65A-F107495290E4}"/>
              </a:ext>
            </a:extLst>
          </p:cNvPr>
          <p:cNvSpPr txBox="1">
            <a:spLocks/>
          </p:cNvSpPr>
          <p:nvPr/>
        </p:nvSpPr>
        <p:spPr>
          <a:xfrm>
            <a:off x="0" y="5587729"/>
            <a:ext cx="12801600" cy="4920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520"/>
              </a:lnSpc>
              <a:spcBef>
                <a:spcPts val="0"/>
              </a:spcBef>
              <a:buNone/>
            </a:pPr>
            <a:r>
              <a:rPr lang="ja-JP" altLang="en-US" sz="1680" dirty="0">
                <a:latin typeface="メイリオ" panose="020B0604030504040204" pitchFamily="50" charset="-128"/>
                <a:ea typeface="メイリオ" panose="020B0604030504040204" pitchFamily="50" charset="-128"/>
              </a:rPr>
              <a:t>　　 建築物の新築等にあたり、特に優れたヒートアイランド現象の緩和対策の取組みを行った建築物の建築主及び設計者を表彰</a:t>
            </a:r>
          </a:p>
        </p:txBody>
      </p:sp>
      <p:sp>
        <p:nvSpPr>
          <p:cNvPr id="6" name="角丸四角形 5">
            <a:extLst>
              <a:ext uri="{FF2B5EF4-FFF2-40B4-BE49-F238E27FC236}">
                <a16:creationId xmlns:a16="http://schemas.microsoft.com/office/drawing/2014/main" id="{B2E59C09-D80A-4465-A12E-5129C91A70D0}"/>
              </a:ext>
            </a:extLst>
          </p:cNvPr>
          <p:cNvSpPr/>
          <p:nvPr/>
        </p:nvSpPr>
        <p:spPr>
          <a:xfrm>
            <a:off x="1" y="5252767"/>
            <a:ext cx="12230219" cy="330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r>
              <a:rPr lang="ja-JP" altLang="en-US" sz="1960" b="1" dirty="0">
                <a:solidFill>
                  <a:schemeClr val="tx1"/>
                </a:solidFill>
                <a:latin typeface="メイリオ" panose="020B0604030504040204" pitchFamily="50" charset="-128"/>
                <a:ea typeface="メイリオ" panose="020B0604030504040204" pitchFamily="50" charset="-128"/>
              </a:rPr>
              <a:t>　②おおさかストップ温暖化賞特別賞（愛称：“涼”デザイン建築賞）</a:t>
            </a:r>
            <a:r>
              <a:rPr lang="ja-JP" altLang="en-US" sz="1960" b="1" dirty="0" smtClean="0">
                <a:solidFill>
                  <a:schemeClr val="tx1"/>
                </a:solidFill>
                <a:latin typeface="メイリオ" panose="020B0604030504040204" pitchFamily="50" charset="-128"/>
                <a:ea typeface="メイリオ" panose="020B0604030504040204" pitchFamily="50" charset="-128"/>
              </a:rPr>
              <a:t>（</a:t>
            </a:r>
            <a:r>
              <a:rPr lang="en-US" altLang="ja-JP" sz="1960" b="1" dirty="0">
                <a:solidFill>
                  <a:schemeClr val="tx1"/>
                </a:solidFill>
                <a:latin typeface="メイリオ" panose="020B0604030504040204" pitchFamily="50" charset="-128"/>
                <a:ea typeface="メイリオ" panose="020B0604030504040204" pitchFamily="50" charset="-128"/>
              </a:rPr>
              <a:t>2019</a:t>
            </a:r>
            <a:r>
              <a:rPr lang="ja-JP" altLang="en-US" sz="1960" b="1" dirty="0" smtClean="0">
                <a:solidFill>
                  <a:schemeClr val="tx1"/>
                </a:solidFill>
                <a:latin typeface="メイリオ" panose="020B0604030504040204" pitchFamily="50" charset="-128"/>
                <a:ea typeface="メイリオ" panose="020B0604030504040204" pitchFamily="50" charset="-128"/>
              </a:rPr>
              <a:t>年度</a:t>
            </a:r>
            <a:r>
              <a:rPr lang="ja-JP" altLang="en-US" sz="1960" b="1" dirty="0">
                <a:solidFill>
                  <a:schemeClr val="tx1"/>
                </a:solidFill>
                <a:latin typeface="メイリオ" panose="020B0604030504040204" pitchFamily="50" charset="-128"/>
                <a:ea typeface="メイリオ" panose="020B0604030504040204" pitchFamily="50" charset="-128"/>
              </a:rPr>
              <a:t>～）</a:t>
            </a:r>
          </a:p>
        </p:txBody>
      </p:sp>
      <p:sp>
        <p:nvSpPr>
          <p:cNvPr id="7" name="正方形/長方形 6"/>
          <p:cNvSpPr/>
          <p:nvPr/>
        </p:nvSpPr>
        <p:spPr>
          <a:xfrm>
            <a:off x="1" y="2152517"/>
            <a:ext cx="6558062" cy="1324593"/>
          </a:xfrm>
          <a:prstGeom prst="rect">
            <a:avLst/>
          </a:prstGeom>
        </p:spPr>
        <p:txBody>
          <a:bodyPr wrap="square">
            <a:spAutoFit/>
          </a:bodyPr>
          <a:lstStyle/>
          <a:p>
            <a:pPr>
              <a:spcBef>
                <a:spcPct val="20000"/>
              </a:spcBef>
            </a:pPr>
            <a:r>
              <a:rPr lang="ja-JP" altLang="en-US" sz="1960" dirty="0">
                <a:solidFill>
                  <a:prstClr val="black"/>
                </a:solidFill>
                <a:latin typeface="メイリオ" panose="020B0604030504040204" pitchFamily="50" charset="-128"/>
                <a:ea typeface="メイリオ" panose="020B0604030504040204" pitchFamily="50" charset="-128"/>
              </a:rPr>
              <a:t>　</a:t>
            </a:r>
            <a:r>
              <a:rPr lang="ja-JP" altLang="en-US" sz="1960" dirty="0" smtClean="0">
                <a:solidFill>
                  <a:prstClr val="black"/>
                </a:solidFill>
                <a:latin typeface="メイリオ" panose="020B0604030504040204" pitchFamily="50" charset="-128"/>
                <a:ea typeface="メイリオ" panose="020B0604030504040204" pitchFamily="50" charset="-128"/>
              </a:rPr>
              <a:t>（</a:t>
            </a:r>
            <a:r>
              <a:rPr lang="en-US" altLang="ja-JP" sz="1960" dirty="0">
                <a:solidFill>
                  <a:prstClr val="black"/>
                </a:solidFill>
                <a:latin typeface="メイリオ" panose="020B0604030504040204" pitchFamily="50" charset="-128"/>
                <a:ea typeface="メイリオ" panose="020B0604030504040204" pitchFamily="50" charset="-128"/>
              </a:rPr>
              <a:t>2019</a:t>
            </a:r>
            <a:r>
              <a:rPr lang="ja-JP" altLang="en-US" sz="1960" dirty="0" smtClean="0">
                <a:solidFill>
                  <a:prstClr val="black"/>
                </a:solidFill>
                <a:latin typeface="メイリオ" panose="020B0604030504040204" pitchFamily="50" charset="-128"/>
                <a:ea typeface="メイリオ" panose="020B0604030504040204" pitchFamily="50" charset="-128"/>
              </a:rPr>
              <a:t>年度</a:t>
            </a:r>
            <a:r>
              <a:rPr lang="ja-JP" altLang="en-US" sz="1960" dirty="0">
                <a:solidFill>
                  <a:prstClr val="black"/>
                </a:solidFill>
                <a:latin typeface="メイリオ" panose="020B0604030504040204" pitchFamily="50" charset="-128"/>
                <a:ea typeface="メイリオ" panose="020B0604030504040204" pitchFamily="50" charset="-128"/>
              </a:rPr>
              <a:t>表彰）</a:t>
            </a:r>
            <a:endParaRPr lang="en-US" altLang="ja-JP" sz="1960" dirty="0">
              <a:solidFill>
                <a:prstClr val="black"/>
              </a:solidFill>
              <a:latin typeface="メイリオ" panose="020B0604030504040204" pitchFamily="50" charset="-128"/>
              <a:ea typeface="メイリオ" panose="020B0604030504040204" pitchFamily="50" charset="-128"/>
            </a:endParaRPr>
          </a:p>
          <a:p>
            <a:pPr>
              <a:spcBef>
                <a:spcPct val="20000"/>
              </a:spcBef>
            </a:pPr>
            <a:r>
              <a:rPr lang="ja-JP" altLang="en-US" sz="1680" dirty="0">
                <a:solidFill>
                  <a:prstClr val="black"/>
                </a:solidFill>
                <a:latin typeface="メイリオ" panose="020B0604030504040204" pitchFamily="50" charset="-128"/>
                <a:ea typeface="メイリオ" panose="020B0604030504040204" pitchFamily="50" charset="-128"/>
              </a:rPr>
              <a:t>　  ・大阪府知事賞</a:t>
            </a:r>
            <a:r>
              <a:rPr lang="en-US" altLang="ja-JP" sz="1680" dirty="0">
                <a:solidFill>
                  <a:prstClr val="black"/>
                </a:solidFill>
                <a:latin typeface="メイリオ" panose="020B0604030504040204" pitchFamily="50" charset="-128"/>
                <a:ea typeface="メイリオ" panose="020B0604030504040204" pitchFamily="50" charset="-128"/>
              </a:rPr>
              <a:t>:1</a:t>
            </a:r>
            <a:r>
              <a:rPr lang="ja-JP" altLang="en-US" sz="1680" dirty="0">
                <a:solidFill>
                  <a:prstClr val="black"/>
                </a:solidFill>
                <a:latin typeface="メイリオ" panose="020B0604030504040204" pitchFamily="50" charset="-128"/>
                <a:ea typeface="メイリオ" panose="020B0604030504040204" pitchFamily="50" charset="-128"/>
              </a:rPr>
              <a:t>件  </a:t>
            </a:r>
            <a:endParaRPr lang="en-US" altLang="ja-JP" sz="1680" dirty="0">
              <a:solidFill>
                <a:prstClr val="black"/>
              </a:solidFill>
              <a:latin typeface="メイリオ" panose="020B0604030504040204" pitchFamily="50" charset="-128"/>
              <a:ea typeface="メイリオ" panose="020B0604030504040204" pitchFamily="50" charset="-128"/>
            </a:endParaRPr>
          </a:p>
          <a:p>
            <a:pPr indent="-248920">
              <a:spcBef>
                <a:spcPct val="20000"/>
              </a:spcBef>
            </a:pPr>
            <a:r>
              <a:rPr lang="en-US" altLang="ja-JP" sz="1680" dirty="0">
                <a:solidFill>
                  <a:prstClr val="black"/>
                </a:solidFill>
                <a:latin typeface="メイリオ" panose="020B0604030504040204" pitchFamily="50" charset="-128"/>
                <a:ea typeface="メイリオ" panose="020B0604030504040204" pitchFamily="50" charset="-128"/>
              </a:rPr>
              <a:t>     </a:t>
            </a:r>
            <a:r>
              <a:rPr lang="ja-JP" altLang="en-US" sz="1680" dirty="0">
                <a:solidFill>
                  <a:prstClr val="black"/>
                </a:solidFill>
                <a:latin typeface="メイリオ" panose="020B0604030504040204" pitchFamily="50" charset="-128"/>
                <a:ea typeface="メイリオ" panose="020B0604030504040204" pitchFamily="50" charset="-128"/>
              </a:rPr>
              <a:t>・大阪市長賞</a:t>
            </a:r>
            <a:r>
              <a:rPr lang="en-US" altLang="ja-JP" sz="1680" dirty="0">
                <a:solidFill>
                  <a:prstClr val="black"/>
                </a:solidFill>
                <a:latin typeface="メイリオ" panose="020B0604030504040204" pitchFamily="50" charset="-128"/>
                <a:ea typeface="メイリオ" panose="020B0604030504040204" pitchFamily="50" charset="-128"/>
              </a:rPr>
              <a:t>:1</a:t>
            </a:r>
            <a:r>
              <a:rPr lang="ja-JP" altLang="en-US" sz="1680" dirty="0">
                <a:solidFill>
                  <a:prstClr val="black"/>
                </a:solidFill>
                <a:latin typeface="メイリオ" panose="020B0604030504040204" pitchFamily="50" charset="-128"/>
                <a:ea typeface="メイリオ" panose="020B0604030504040204" pitchFamily="50" charset="-128"/>
              </a:rPr>
              <a:t>件</a:t>
            </a:r>
            <a:endParaRPr lang="en-US" altLang="ja-JP" sz="1680" dirty="0">
              <a:solidFill>
                <a:prstClr val="black"/>
              </a:solidFill>
              <a:latin typeface="メイリオ" panose="020B0604030504040204" pitchFamily="50" charset="-128"/>
              <a:ea typeface="メイリオ" panose="020B0604030504040204" pitchFamily="50" charset="-128"/>
            </a:endParaRPr>
          </a:p>
          <a:p>
            <a:pPr indent="-248920">
              <a:spcBef>
                <a:spcPct val="20000"/>
              </a:spcBef>
            </a:pPr>
            <a:r>
              <a:rPr lang="en-US" altLang="ja-JP" sz="1680" dirty="0">
                <a:solidFill>
                  <a:prstClr val="black"/>
                </a:solidFill>
                <a:latin typeface="メイリオ" panose="020B0604030504040204" pitchFamily="50" charset="-128"/>
                <a:ea typeface="メイリオ" panose="020B0604030504040204" pitchFamily="50" charset="-128"/>
              </a:rPr>
              <a:t>     </a:t>
            </a:r>
            <a:r>
              <a:rPr lang="ja-JP" altLang="en-US" sz="1680" dirty="0">
                <a:solidFill>
                  <a:prstClr val="black"/>
                </a:solidFill>
                <a:latin typeface="メイリオ" panose="020B0604030504040204" pitchFamily="50" charset="-128"/>
                <a:ea typeface="メイリオ" panose="020B0604030504040204" pitchFamily="50" charset="-128"/>
              </a:rPr>
              <a:t>・部門賞（住宅、事務所、商業施設その他）</a:t>
            </a:r>
            <a:r>
              <a:rPr lang="en-US" altLang="ja-JP" sz="1680" dirty="0">
                <a:solidFill>
                  <a:prstClr val="black"/>
                </a:solidFill>
                <a:latin typeface="メイリオ" panose="020B0604030504040204" pitchFamily="50" charset="-128"/>
                <a:ea typeface="メイリオ" panose="020B0604030504040204" pitchFamily="50" charset="-128"/>
              </a:rPr>
              <a:t>:9</a:t>
            </a:r>
            <a:r>
              <a:rPr lang="ja-JP" altLang="en-US" sz="1680" dirty="0">
                <a:solidFill>
                  <a:prstClr val="black"/>
                </a:solidFill>
                <a:latin typeface="メイリオ" panose="020B0604030504040204" pitchFamily="50" charset="-128"/>
                <a:ea typeface="メイリオ" panose="020B0604030504040204" pitchFamily="50" charset="-128"/>
              </a:rPr>
              <a:t>件</a:t>
            </a:r>
            <a:endParaRPr lang="en-US" altLang="ja-JP" sz="1680" dirty="0">
              <a:solidFill>
                <a:prstClr val="black"/>
              </a:solidFill>
              <a:latin typeface="メイリオ" panose="020B0604030504040204" pitchFamily="50" charset="-128"/>
              <a:ea typeface="メイリオ" panose="020B0604030504040204" pitchFamily="50" charset="-128"/>
            </a:endParaRPr>
          </a:p>
        </p:txBody>
      </p:sp>
      <p:pic>
        <p:nvPicPr>
          <p:cNvPr id="8" name="Picture 3" descr="国立循環器病研究センター"/>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0970" y="2111285"/>
            <a:ext cx="2684165" cy="19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p:cNvSpPr/>
          <p:nvPr/>
        </p:nvSpPr>
        <p:spPr>
          <a:xfrm>
            <a:off x="6902061" y="4247022"/>
            <a:ext cx="3158863" cy="609013"/>
          </a:xfrm>
          <a:prstGeom prst="rect">
            <a:avLst/>
          </a:prstGeom>
        </p:spPr>
        <p:txBody>
          <a:bodyPr wrap="square">
            <a:spAutoFit/>
          </a:bodyPr>
          <a:lstStyle/>
          <a:p>
            <a:pPr>
              <a:lnSpc>
                <a:spcPts val="1120"/>
              </a:lnSpc>
              <a:spcBef>
                <a:spcPts val="840"/>
              </a:spcBef>
              <a:spcAft>
                <a:spcPts val="840"/>
              </a:spcAft>
            </a:pPr>
            <a:r>
              <a:rPr lang="ja-JP" altLang="en-US" sz="1680" dirty="0">
                <a:latin typeface="メイリオ" panose="020B0604030504040204" pitchFamily="50" charset="-128"/>
                <a:ea typeface="メイリオ" panose="020B0604030504040204" pitchFamily="50" charset="-128"/>
              </a:rPr>
              <a:t>大阪府知事賞：</a:t>
            </a:r>
            <a:endParaRPr lang="en-US" altLang="ja-JP" sz="1680" dirty="0">
              <a:latin typeface="メイリオ" panose="020B0604030504040204" pitchFamily="50" charset="-128"/>
              <a:ea typeface="メイリオ" panose="020B0604030504040204" pitchFamily="50" charset="-128"/>
            </a:endParaRPr>
          </a:p>
          <a:p>
            <a:pPr>
              <a:lnSpc>
                <a:spcPts val="1120"/>
              </a:lnSpc>
              <a:spcBef>
                <a:spcPts val="840"/>
              </a:spcBef>
              <a:spcAft>
                <a:spcPts val="840"/>
              </a:spcAft>
            </a:pPr>
            <a:r>
              <a:rPr lang="ja-JP" altLang="en-US" sz="1680" dirty="0">
                <a:latin typeface="メイリオ" panose="020B0604030504040204" pitchFamily="50" charset="-128"/>
                <a:ea typeface="メイリオ" panose="020B0604030504040204" pitchFamily="50" charset="-128"/>
              </a:rPr>
              <a:t>国立循環器病研究センター</a:t>
            </a:r>
            <a:endParaRPr lang="en-US" altLang="ja-JP" sz="1680" dirty="0">
              <a:solidFill>
                <a:srgbClr val="FF0000"/>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10089371" y="4229639"/>
            <a:ext cx="2493000" cy="609013"/>
          </a:xfrm>
          <a:prstGeom prst="rect">
            <a:avLst/>
          </a:prstGeom>
        </p:spPr>
        <p:txBody>
          <a:bodyPr wrap="square">
            <a:spAutoFit/>
          </a:bodyPr>
          <a:lstStyle/>
          <a:p>
            <a:pPr>
              <a:lnSpc>
                <a:spcPts val="1120"/>
              </a:lnSpc>
              <a:spcBef>
                <a:spcPts val="840"/>
              </a:spcBef>
              <a:spcAft>
                <a:spcPts val="840"/>
              </a:spcAft>
            </a:pPr>
            <a:r>
              <a:rPr lang="ja-JP" altLang="en-US" sz="1680" dirty="0">
                <a:latin typeface="メイリオ" panose="020B0604030504040204" pitchFamily="50" charset="-128"/>
                <a:ea typeface="メイリオ" panose="020B0604030504040204" pitchFamily="50" charset="-128"/>
              </a:rPr>
              <a:t>大阪市長賞：</a:t>
            </a:r>
            <a:endParaRPr lang="en-US" altLang="ja-JP" sz="1680" dirty="0">
              <a:latin typeface="メイリオ" panose="020B0604030504040204" pitchFamily="50" charset="-128"/>
              <a:ea typeface="メイリオ" panose="020B0604030504040204" pitchFamily="50" charset="-128"/>
            </a:endParaRPr>
          </a:p>
          <a:p>
            <a:pPr>
              <a:lnSpc>
                <a:spcPts val="1120"/>
              </a:lnSpc>
              <a:spcBef>
                <a:spcPts val="840"/>
              </a:spcBef>
              <a:spcAft>
                <a:spcPts val="840"/>
              </a:spcAft>
            </a:pPr>
            <a:r>
              <a:rPr lang="ja-JP" altLang="en-US" sz="1680" dirty="0">
                <a:latin typeface="メイリオ" panose="020B0604030504040204" pitchFamily="50" charset="-128"/>
                <a:ea typeface="メイリオ" panose="020B0604030504040204" pitchFamily="50" charset="-128"/>
              </a:rPr>
              <a:t>読売テレビ新社屋</a:t>
            </a:r>
            <a:endParaRPr lang="en-US" altLang="ja-JP" sz="1680" dirty="0">
              <a:solidFill>
                <a:srgbClr val="FF0000"/>
              </a:solidFill>
              <a:latin typeface="メイリオ" panose="020B0604030504040204" pitchFamily="50" charset="-128"/>
              <a:ea typeface="メイリオ" panose="020B0604030504040204" pitchFamily="50" charset="-128"/>
            </a:endParaRPr>
          </a:p>
        </p:txBody>
      </p:sp>
      <p:sp>
        <p:nvSpPr>
          <p:cNvPr id="12" name="タイトル 1"/>
          <p:cNvSpPr txBox="1">
            <a:spLocks/>
          </p:cNvSpPr>
          <p:nvPr/>
        </p:nvSpPr>
        <p:spPr>
          <a:xfrm>
            <a:off x="1" y="5990187"/>
            <a:ext cx="3114419" cy="556333"/>
          </a:xfrm>
          <a:prstGeom prst="rect">
            <a:avLst/>
          </a:prstGeom>
        </p:spPr>
        <p:txBody>
          <a:bodyPr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48920" indent="-248920" algn="l">
              <a:lnSpc>
                <a:spcPct val="150000"/>
              </a:lnSpc>
              <a:spcBef>
                <a:spcPct val="20000"/>
              </a:spcBef>
            </a:pPr>
            <a:r>
              <a:rPr lang="ja-JP" altLang="en-US" sz="1960" dirty="0">
                <a:solidFill>
                  <a:prstClr val="black"/>
                </a:solidFill>
                <a:latin typeface="メイリオ" panose="020B0604030504040204" pitchFamily="50" charset="-128"/>
                <a:ea typeface="メイリオ" panose="020B0604030504040204" pitchFamily="50" charset="-128"/>
                <a:cs typeface="+mn-cs"/>
              </a:rPr>
              <a:t>　</a:t>
            </a:r>
            <a:r>
              <a:rPr lang="ja-JP" altLang="en-US" sz="1960" dirty="0" smtClean="0">
                <a:solidFill>
                  <a:prstClr val="black"/>
                </a:solidFill>
                <a:latin typeface="メイリオ" panose="020B0604030504040204" pitchFamily="50" charset="-128"/>
                <a:ea typeface="メイリオ" panose="020B0604030504040204" pitchFamily="50" charset="-128"/>
                <a:cs typeface="+mn-cs"/>
              </a:rPr>
              <a:t>（</a:t>
            </a:r>
            <a:r>
              <a:rPr lang="en-US" altLang="ja-JP" sz="1960" dirty="0">
                <a:solidFill>
                  <a:prstClr val="black"/>
                </a:solidFill>
                <a:latin typeface="メイリオ" panose="020B0604030504040204" pitchFamily="50" charset="-128"/>
                <a:ea typeface="メイリオ" panose="020B0604030504040204" pitchFamily="50" charset="-128"/>
                <a:cs typeface="+mn-cs"/>
              </a:rPr>
              <a:t>2019</a:t>
            </a:r>
            <a:r>
              <a:rPr lang="ja-JP" altLang="en-US" sz="1960" dirty="0" smtClean="0">
                <a:solidFill>
                  <a:prstClr val="black"/>
                </a:solidFill>
                <a:latin typeface="メイリオ" panose="020B0604030504040204" pitchFamily="50" charset="-128"/>
                <a:ea typeface="メイリオ" panose="020B0604030504040204" pitchFamily="50" charset="-128"/>
                <a:cs typeface="+mn-cs"/>
              </a:rPr>
              <a:t>年度</a:t>
            </a:r>
            <a:r>
              <a:rPr lang="ja-JP" altLang="en-US" sz="1960" dirty="0">
                <a:solidFill>
                  <a:prstClr val="black"/>
                </a:solidFill>
                <a:latin typeface="メイリオ" panose="020B0604030504040204" pitchFamily="50" charset="-128"/>
                <a:ea typeface="メイリオ" panose="020B0604030504040204" pitchFamily="50" charset="-128"/>
              </a:rPr>
              <a:t>表彰）</a:t>
            </a:r>
            <a:r>
              <a:rPr lang="en-US" altLang="ja-JP" sz="1960" dirty="0">
                <a:solidFill>
                  <a:prstClr val="black"/>
                </a:solidFill>
                <a:latin typeface="メイリオ" panose="020B0604030504040204" pitchFamily="50" charset="-128"/>
                <a:ea typeface="メイリオ" panose="020B0604030504040204" pitchFamily="50" charset="-128"/>
              </a:rPr>
              <a:t>4</a:t>
            </a:r>
            <a:r>
              <a:rPr lang="ja-JP" altLang="en-US" sz="1960" dirty="0">
                <a:solidFill>
                  <a:prstClr val="black"/>
                </a:solidFill>
                <a:latin typeface="メイリオ" panose="020B0604030504040204" pitchFamily="50" charset="-128"/>
                <a:ea typeface="メイリオ" panose="020B0604030504040204" pitchFamily="50" charset="-128"/>
              </a:rPr>
              <a:t>件</a:t>
            </a:r>
            <a:endParaRPr lang="en-US" altLang="ja-JP" sz="1960" dirty="0">
              <a:solidFill>
                <a:prstClr val="black"/>
              </a:solidFill>
              <a:latin typeface="メイリオ" panose="020B0604030504040204" pitchFamily="50" charset="-128"/>
              <a:ea typeface="メイリオ" panose="020B0604030504040204" pitchFamily="50" charset="-128"/>
            </a:endParaRPr>
          </a:p>
          <a:p>
            <a:pPr marL="248920" indent="-248920" algn="l">
              <a:spcBef>
                <a:spcPct val="20000"/>
              </a:spcBef>
            </a:pPr>
            <a:r>
              <a:rPr lang="ja-JP" altLang="en-US" sz="2240" dirty="0">
                <a:solidFill>
                  <a:prstClr val="black"/>
                </a:solidFill>
                <a:latin typeface="メイリオ" panose="020B0604030504040204" pitchFamily="50" charset="-128"/>
                <a:ea typeface="メイリオ" panose="020B0604030504040204" pitchFamily="50" charset="-128"/>
              </a:rPr>
              <a:t/>
            </a:r>
            <a:br>
              <a:rPr lang="ja-JP" altLang="en-US" sz="2240" dirty="0">
                <a:solidFill>
                  <a:prstClr val="black"/>
                </a:solidFill>
                <a:latin typeface="メイリオ" panose="020B0604030504040204" pitchFamily="50" charset="-128"/>
                <a:ea typeface="メイリオ" panose="020B0604030504040204" pitchFamily="50" charset="-128"/>
              </a:rPr>
            </a:br>
            <a:endParaRPr lang="ja-JP" altLang="en-US" sz="2240" dirty="0">
              <a:solidFill>
                <a:prstClr val="black"/>
              </a:solidFill>
              <a:latin typeface="メイリオ" panose="020B0604030504040204" pitchFamily="50" charset="-128"/>
              <a:ea typeface="メイリオ" panose="020B0604030504040204" pitchFamily="50" charset="-128"/>
              <a:cs typeface="+mn-cs"/>
            </a:endParaRPr>
          </a:p>
        </p:txBody>
      </p:sp>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184" y="6898751"/>
            <a:ext cx="2934550" cy="1955429"/>
          </a:xfrm>
          <a:prstGeom prst="rect">
            <a:avLst/>
          </a:prstGeom>
        </p:spPr>
      </p:pic>
      <p:pic>
        <p:nvPicPr>
          <p:cNvPr id="15" name="図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2307" y="6422656"/>
            <a:ext cx="2030171" cy="2482008"/>
          </a:xfrm>
          <a:prstGeom prst="rect">
            <a:avLst/>
          </a:prstGeom>
        </p:spPr>
      </p:pic>
      <p:pic>
        <p:nvPicPr>
          <p:cNvPr id="16" name="図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3218" y="6456874"/>
            <a:ext cx="2091916" cy="2441057"/>
          </a:xfrm>
          <a:prstGeom prst="rect">
            <a:avLst/>
          </a:prstGeom>
        </p:spPr>
      </p:pic>
      <p:sp>
        <p:nvSpPr>
          <p:cNvPr id="17" name="テキスト ボックス 16"/>
          <p:cNvSpPr txBox="1"/>
          <p:nvPr/>
        </p:nvSpPr>
        <p:spPr>
          <a:xfrm>
            <a:off x="3905054" y="9003311"/>
            <a:ext cx="2790227" cy="350865"/>
          </a:xfrm>
          <a:prstGeom prst="rect">
            <a:avLst/>
          </a:prstGeom>
          <a:noFill/>
        </p:spPr>
        <p:txBody>
          <a:bodyPr wrap="square" rtlCol="0">
            <a:spAutoFit/>
          </a:bodyPr>
          <a:lstStyle/>
          <a:p>
            <a:pPr algn="ctr"/>
            <a:r>
              <a:rPr lang="ja-JP" altLang="en-US" sz="1680" dirty="0">
                <a:latin typeface="メイリオ" panose="020B0604030504040204" pitchFamily="50" charset="-128"/>
                <a:ea typeface="メイリオ" panose="020B0604030504040204" pitchFamily="50" charset="-128"/>
              </a:rPr>
              <a:t>読売テレビ新社屋</a:t>
            </a:r>
          </a:p>
        </p:txBody>
      </p:sp>
      <p:sp>
        <p:nvSpPr>
          <p:cNvPr id="18" name="テキスト ボックス 17"/>
          <p:cNvSpPr txBox="1"/>
          <p:nvPr/>
        </p:nvSpPr>
        <p:spPr>
          <a:xfrm>
            <a:off x="744344" y="8984966"/>
            <a:ext cx="2790227" cy="350865"/>
          </a:xfrm>
          <a:prstGeom prst="rect">
            <a:avLst/>
          </a:prstGeom>
          <a:noFill/>
        </p:spPr>
        <p:txBody>
          <a:bodyPr wrap="square" rtlCol="0">
            <a:spAutoFit/>
          </a:bodyPr>
          <a:lstStyle/>
          <a:p>
            <a:pPr algn="ctr"/>
            <a:r>
              <a:rPr lang="ja-JP" altLang="en-US" sz="1680" dirty="0">
                <a:latin typeface="メイリオ" panose="020B0604030504040204" pitchFamily="50" charset="-128"/>
                <a:ea typeface="メイリオ" panose="020B0604030504040204" pitchFamily="50" charset="-128"/>
              </a:rPr>
              <a:t>市立吹田市民病院</a:t>
            </a:r>
          </a:p>
        </p:txBody>
      </p:sp>
      <p:sp>
        <p:nvSpPr>
          <p:cNvPr id="19" name="テキスト ボックス 18"/>
          <p:cNvSpPr txBox="1"/>
          <p:nvPr/>
        </p:nvSpPr>
        <p:spPr>
          <a:xfrm>
            <a:off x="9395135" y="9068707"/>
            <a:ext cx="2790227" cy="350865"/>
          </a:xfrm>
          <a:prstGeom prst="rect">
            <a:avLst/>
          </a:prstGeom>
          <a:noFill/>
        </p:spPr>
        <p:txBody>
          <a:bodyPr wrap="square" rtlCol="0">
            <a:spAutoFit/>
          </a:bodyPr>
          <a:lstStyle/>
          <a:p>
            <a:pPr algn="ctr"/>
            <a:r>
              <a:rPr lang="ja-JP" altLang="en-US" sz="1680" dirty="0">
                <a:latin typeface="メイリオ" panose="020B0604030504040204" pitchFamily="50" charset="-128"/>
                <a:ea typeface="メイリオ" panose="020B0604030504040204" pitchFamily="50" charset="-128"/>
              </a:rPr>
              <a:t>なんばスカイオ</a:t>
            </a:r>
            <a:endParaRPr lang="en-US" altLang="ja-JP" sz="1680" dirty="0">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7154750" y="9068706"/>
            <a:ext cx="2549975" cy="522451"/>
          </a:xfrm>
          <a:prstGeom prst="rect">
            <a:avLst/>
          </a:prstGeom>
          <a:noFill/>
        </p:spPr>
        <p:txBody>
          <a:bodyPr wrap="square" rtlCol="0">
            <a:spAutoFit/>
          </a:bodyPr>
          <a:lstStyle/>
          <a:p>
            <a:pPr marL="133350" defTabSz="1110795">
              <a:lnSpc>
                <a:spcPts val="1400"/>
              </a:lnSpc>
              <a:spcBef>
                <a:spcPts val="420"/>
              </a:spcBef>
              <a:defRPr/>
            </a:pPr>
            <a:r>
              <a:rPr lang="ja-JP" altLang="en-US" sz="168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ホテルユニバーサル</a:t>
            </a:r>
            <a:endParaRPr lang="en-US" altLang="ja-JP" sz="168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a:p>
            <a:pPr marL="133350" defTabSz="1110795">
              <a:lnSpc>
                <a:spcPts val="1400"/>
              </a:lnSpc>
              <a:spcBef>
                <a:spcPts val="420"/>
              </a:spcBef>
              <a:defRPr/>
            </a:pPr>
            <a:r>
              <a:rPr lang="ja-JP" altLang="en-US" sz="168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ポートヴィータ</a:t>
            </a:r>
            <a:endParaRPr lang="en-US" altLang="ja-JP" sz="168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pic>
        <p:nvPicPr>
          <p:cNvPr id="21" name="図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02307" y="2073451"/>
            <a:ext cx="2894170" cy="2042929"/>
          </a:xfrm>
          <a:prstGeom prst="rect">
            <a:avLst/>
          </a:prstGeom>
        </p:spPr>
      </p:pic>
      <p:pic>
        <p:nvPicPr>
          <p:cNvPr id="22" name="図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7890" y="6855003"/>
            <a:ext cx="2894170" cy="2042929"/>
          </a:xfrm>
          <a:prstGeom prst="rect">
            <a:avLst/>
          </a:prstGeom>
        </p:spPr>
      </p:pic>
      <p:sp>
        <p:nvSpPr>
          <p:cNvPr id="23" name="角丸四角形 22">
            <a:extLst>
              <a:ext uri="{FF2B5EF4-FFF2-40B4-BE49-F238E27FC236}">
                <a16:creationId xmlns:a16="http://schemas.microsoft.com/office/drawing/2014/main" id="{B2E59C09-D80A-4465-A12E-5129C91A70D0}"/>
              </a:ext>
            </a:extLst>
          </p:cNvPr>
          <p:cNvSpPr/>
          <p:nvPr/>
        </p:nvSpPr>
        <p:spPr>
          <a:xfrm>
            <a:off x="0" y="1023826"/>
            <a:ext cx="6854959" cy="4149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r>
              <a:rPr lang="ja-JP" altLang="en-US" sz="1960" b="1" dirty="0">
                <a:solidFill>
                  <a:schemeClr val="tx1"/>
                </a:solidFill>
                <a:latin typeface="メイリオ" panose="020B0604030504040204" pitchFamily="50" charset="-128"/>
                <a:ea typeface="メイリオ" panose="020B0604030504040204" pitchFamily="50" charset="-128"/>
              </a:rPr>
              <a:t>　①おおさか環境にやさしい建築賞</a:t>
            </a:r>
            <a:r>
              <a:rPr lang="ja-JP" altLang="en-US" sz="1960" b="1" dirty="0" smtClean="0">
                <a:solidFill>
                  <a:schemeClr val="tx1"/>
                </a:solidFill>
                <a:latin typeface="メイリオ" panose="020B0604030504040204" pitchFamily="50" charset="-128"/>
                <a:ea typeface="メイリオ" panose="020B0604030504040204" pitchFamily="50" charset="-128"/>
              </a:rPr>
              <a:t>（</a:t>
            </a:r>
            <a:r>
              <a:rPr lang="en-US" altLang="ja-JP" sz="1960" b="1" dirty="0" smtClean="0">
                <a:solidFill>
                  <a:schemeClr val="tx1"/>
                </a:solidFill>
                <a:latin typeface="メイリオ" panose="020B0604030504040204" pitchFamily="50" charset="-128"/>
                <a:ea typeface="メイリオ" panose="020B0604030504040204" pitchFamily="50" charset="-128"/>
              </a:rPr>
              <a:t>2007</a:t>
            </a:r>
            <a:r>
              <a:rPr lang="ja-JP" altLang="en-US" sz="1960" b="1" dirty="0" smtClean="0">
                <a:solidFill>
                  <a:schemeClr val="tx1"/>
                </a:solidFill>
                <a:latin typeface="メイリオ" panose="020B0604030504040204" pitchFamily="50" charset="-128"/>
                <a:ea typeface="メイリオ" panose="020B0604030504040204" pitchFamily="50" charset="-128"/>
              </a:rPr>
              <a:t>年度</a:t>
            </a:r>
            <a:r>
              <a:rPr lang="ja-JP" altLang="en-US" sz="1960" b="1" dirty="0">
                <a:solidFill>
                  <a:schemeClr val="tx1"/>
                </a:solidFill>
                <a:latin typeface="メイリオ" panose="020B0604030504040204" pitchFamily="50" charset="-128"/>
                <a:ea typeface="メイリオ" panose="020B0604030504040204" pitchFamily="50" charset="-128"/>
              </a:rPr>
              <a:t>～）</a:t>
            </a:r>
          </a:p>
        </p:txBody>
      </p:sp>
      <p:sp>
        <p:nvSpPr>
          <p:cNvPr id="25" name="テキスト ボックス 24"/>
          <p:cNvSpPr txBox="1"/>
          <p:nvPr/>
        </p:nvSpPr>
        <p:spPr bwMode="white">
          <a:xfrm>
            <a:off x="12131375" y="9000614"/>
            <a:ext cx="529390" cy="461665"/>
          </a:xfrm>
          <a:prstGeom prst="rect">
            <a:avLst/>
          </a:prstGeom>
          <a:solidFill>
            <a:schemeClr val="bg1"/>
          </a:solidFill>
          <a:ln>
            <a:noFill/>
          </a:ln>
        </p:spPr>
        <p:txBody>
          <a:bodyPr wrap="square" rtlCol="0">
            <a:spAutoFit/>
          </a:bodyPr>
          <a:lstStyle/>
          <a:p>
            <a:r>
              <a:rPr kumimoji="1" lang="en-US" altLang="ja-JP" sz="2400" dirty="0" smtClean="0"/>
              <a:t>12</a:t>
            </a:r>
            <a:endParaRPr kumimoji="1" lang="ja-JP" altLang="en-US" sz="2400" dirty="0"/>
          </a:p>
        </p:txBody>
      </p:sp>
    </p:spTree>
    <p:extLst>
      <p:ext uri="{BB962C8B-B14F-4D97-AF65-F5344CB8AC3E}">
        <p14:creationId xmlns:p14="http://schemas.microsoft.com/office/powerpoint/2010/main" val="4186641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44195" y="1157701"/>
            <a:ext cx="11490886" cy="99988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r>
              <a:rPr lang="ja-JP" altLang="en-US" sz="2240" dirty="0" smtClean="0">
                <a:solidFill>
                  <a:schemeClr val="tx1"/>
                </a:solidFill>
                <a:latin typeface="メイリオ" panose="020B0604030504040204" pitchFamily="50" charset="-128"/>
                <a:ea typeface="メイリオ" panose="020B0604030504040204" pitchFamily="50" charset="-128"/>
              </a:rPr>
              <a:t>（１）</a:t>
            </a:r>
            <a:r>
              <a:rPr lang="ja-JP" altLang="en-US" sz="2240" dirty="0">
                <a:solidFill>
                  <a:schemeClr val="tx1"/>
                </a:solidFill>
                <a:latin typeface="メイリオ" panose="020B0604030504040204" pitchFamily="50" charset="-128"/>
                <a:ea typeface="メイリオ" panose="020B0604030504040204" pitchFamily="50" charset="-128"/>
              </a:rPr>
              <a:t>省エネ基準適合に関する建築物省エネ法の主な改正点</a:t>
            </a:r>
            <a:endParaRPr lang="en-US" altLang="ja-JP" sz="2240" dirty="0">
              <a:solidFill>
                <a:schemeClr val="tx1"/>
              </a:solidFill>
              <a:latin typeface="メイリオ" panose="020B0604030504040204" pitchFamily="50" charset="-128"/>
              <a:ea typeface="メイリオ" panose="020B0604030504040204" pitchFamily="50" charset="-128"/>
            </a:endParaRPr>
          </a:p>
          <a:p>
            <a:r>
              <a:rPr lang="en-US" altLang="ja-JP" sz="2240" dirty="0">
                <a:solidFill>
                  <a:schemeClr val="tx1"/>
                </a:solidFill>
                <a:latin typeface="メイリオ" panose="020B0604030504040204" pitchFamily="50" charset="-128"/>
                <a:ea typeface="メイリオ" panose="020B0604030504040204" pitchFamily="50" charset="-128"/>
              </a:rPr>
              <a:t>                                                        </a:t>
            </a:r>
            <a:r>
              <a:rPr lang="ja-JP" altLang="en-US" sz="2240" dirty="0">
                <a:solidFill>
                  <a:schemeClr val="tx1"/>
                </a:solidFill>
                <a:latin typeface="メイリオ" panose="020B0604030504040204" pitchFamily="50" charset="-128"/>
                <a:ea typeface="メイリオ" panose="020B0604030504040204" pitchFamily="50" charset="-128"/>
              </a:rPr>
              <a:t>２年以内施行（令和３年４月予定）のもの</a:t>
            </a:r>
          </a:p>
        </p:txBody>
      </p:sp>
      <p:sp>
        <p:nvSpPr>
          <p:cNvPr id="10" name="正方形/長方形 9">
            <a:extLst>
              <a:ext uri="{FF2B5EF4-FFF2-40B4-BE49-F238E27FC236}">
                <a16:creationId xmlns:a16="http://schemas.microsoft.com/office/drawing/2014/main" id="{3D11ADC9-56DC-4B53-9D4B-11C91CEFC3E2}"/>
              </a:ext>
            </a:extLst>
          </p:cNvPr>
          <p:cNvSpPr/>
          <p:nvPr/>
        </p:nvSpPr>
        <p:spPr>
          <a:xfrm>
            <a:off x="85020" y="2153786"/>
            <a:ext cx="12521137" cy="2246769"/>
          </a:xfrm>
          <a:prstGeom prst="rect">
            <a:avLst/>
          </a:prstGeom>
          <a:ln>
            <a:noFill/>
          </a:ln>
        </p:spPr>
        <p:txBody>
          <a:bodyPr wrap="square">
            <a:spAutoFit/>
          </a:bodyPr>
          <a:lstStyle/>
          <a:p>
            <a:pPr marL="201600">
              <a:lnSpc>
                <a:spcPts val="2800"/>
              </a:lnSpc>
            </a:pPr>
            <a:r>
              <a:rPr lang="ja-JP" altLang="en-US" sz="2100" b="1" kern="100" dirty="0">
                <a:latin typeface="メイリオ" panose="020B0604030504040204" pitchFamily="50" charset="-128"/>
                <a:ea typeface="メイリオ" panose="020B0604030504040204" pitchFamily="50" charset="-128"/>
                <a:cs typeface="Times New Roman" panose="02020603050405020304" pitchFamily="18" charset="0"/>
              </a:rPr>
              <a:t>　〇</a:t>
            </a:r>
            <a:r>
              <a:rPr lang="ja-JP" altLang="en-US" sz="21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省エネ基準への適合を建築確認の要件とする建築物の対象を拡大</a:t>
            </a:r>
            <a:endParaRPr lang="en-US" altLang="ja-JP" sz="21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marL="403200">
              <a:lnSpc>
                <a:spcPts val="2800"/>
              </a:lnSpc>
            </a:pPr>
            <a:r>
              <a:rPr lang="ja-JP" altLang="en-US" sz="154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680" kern="100" dirty="0">
                <a:latin typeface="メイリオ" panose="020B0604030504040204" pitchFamily="50" charset="-128"/>
                <a:ea typeface="メイリオ" panose="020B0604030504040204" pitchFamily="50" charset="-128"/>
                <a:cs typeface="Times New Roman" panose="02020603050405020304" pitchFamily="18" charset="0"/>
              </a:rPr>
              <a:t>非住宅建築物の延べ面積の下限を</a:t>
            </a:r>
            <a:r>
              <a:rPr lang="en-US" altLang="ja-JP" sz="1680" kern="100" dirty="0">
                <a:latin typeface="メイリオ" panose="020B0604030504040204" pitchFamily="50" charset="-128"/>
                <a:ea typeface="メイリオ" panose="020B0604030504040204" pitchFamily="50" charset="-128"/>
                <a:cs typeface="Times New Roman" panose="02020603050405020304" pitchFamily="18" charset="0"/>
              </a:rPr>
              <a:t>2,000</a:t>
            </a:r>
            <a:r>
              <a:rPr lang="ja-JP" altLang="en-US" sz="1680" kern="100" dirty="0">
                <a:latin typeface="メイリオ" panose="020B0604030504040204" pitchFamily="50" charset="-128"/>
                <a:ea typeface="メイリオ" panose="020B0604030504040204" pitchFamily="50" charset="-128"/>
                <a:cs typeface="Times New Roman" panose="02020603050405020304" pitchFamily="18" charset="0"/>
              </a:rPr>
              <a:t>㎡から</a:t>
            </a:r>
            <a:r>
              <a:rPr lang="en-US" altLang="ja-JP" sz="1680" kern="100" dirty="0">
                <a:latin typeface="メイリオ" panose="020B0604030504040204" pitchFamily="50" charset="-128"/>
                <a:ea typeface="メイリオ" panose="020B0604030504040204" pitchFamily="50" charset="-128"/>
                <a:cs typeface="Times New Roman" panose="02020603050405020304" pitchFamily="18" charset="0"/>
              </a:rPr>
              <a:t>300</a:t>
            </a:r>
            <a:r>
              <a:rPr lang="ja-JP" altLang="en-US" sz="1680" kern="100" dirty="0">
                <a:latin typeface="メイリオ" panose="020B0604030504040204" pitchFamily="50" charset="-128"/>
                <a:ea typeface="メイリオ" panose="020B0604030504040204" pitchFamily="50" charset="-128"/>
                <a:cs typeface="Times New Roman" panose="02020603050405020304" pitchFamily="18" charset="0"/>
              </a:rPr>
              <a:t>㎡に引き下げる予定</a:t>
            </a:r>
            <a:endParaRPr lang="en-US" altLang="ja-JP" sz="168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01600">
              <a:lnSpc>
                <a:spcPts val="2800"/>
              </a:lnSpc>
            </a:pPr>
            <a:r>
              <a:rPr lang="ja-JP" altLang="en-US" sz="21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21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〇</a:t>
            </a:r>
            <a:r>
              <a:rPr lang="ja-JP" altLang="en-US" sz="2100" b="1" dirty="0">
                <a:solidFill>
                  <a:srgbClr val="FF0000"/>
                </a:solidFill>
                <a:latin typeface="メイリオ" panose="020B0604030504040204" pitchFamily="50" charset="-128"/>
                <a:ea typeface="メイリオ" panose="020B0604030504040204" pitchFamily="50" charset="-128"/>
              </a:rPr>
              <a:t>戸建住宅等に係る省エネ性能に関する説明の義務付け</a:t>
            </a:r>
            <a:endParaRPr lang="en-US" altLang="ja-JP" sz="2100" b="1" dirty="0">
              <a:solidFill>
                <a:srgbClr val="FF0000"/>
              </a:solidFill>
              <a:latin typeface="メイリオ" panose="020B0604030504040204" pitchFamily="50" charset="-128"/>
              <a:ea typeface="メイリオ" panose="020B0604030504040204" pitchFamily="50" charset="-128"/>
            </a:endParaRPr>
          </a:p>
          <a:p>
            <a:pPr marL="403200">
              <a:lnSpc>
                <a:spcPts val="2800"/>
              </a:lnSpc>
            </a:pPr>
            <a:r>
              <a:rPr lang="ja-JP" altLang="en-US" sz="1540"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sz="1680" dirty="0">
                <a:latin typeface="メイリオ" panose="020B0604030504040204" pitchFamily="50" charset="-128"/>
                <a:ea typeface="メイリオ" panose="020B0604030504040204" pitchFamily="50" charset="-128"/>
                <a:cs typeface="Meiryo UI" panose="020B0604030504040204" pitchFamily="50" charset="-128"/>
              </a:rPr>
              <a:t>設計者（建築士）から建築主への説明の義務付けにより、省エネ基準への適合を推進</a:t>
            </a:r>
            <a:endParaRPr lang="en-US" altLang="ja-JP" sz="1680" b="1" kern="100" dirty="0">
              <a:latin typeface="メイリオ" panose="020B0604030504040204" pitchFamily="50" charset="-128"/>
              <a:ea typeface="メイリオ" panose="020B0604030504040204" pitchFamily="50" charset="-128"/>
              <a:cs typeface="Times New Roman" panose="02020603050405020304" pitchFamily="18" charset="0"/>
            </a:endParaRPr>
          </a:p>
          <a:p>
            <a:pPr marL="201600">
              <a:lnSpc>
                <a:spcPts val="2800"/>
              </a:lnSpc>
            </a:pPr>
            <a:r>
              <a:rPr lang="ja-JP" altLang="en-US" sz="2100" b="1" kern="100" dirty="0">
                <a:latin typeface="メイリオ" panose="020B0604030504040204" pitchFamily="50" charset="-128"/>
                <a:ea typeface="メイリオ" panose="020B0604030504040204" pitchFamily="50" charset="-128"/>
                <a:cs typeface="Times New Roman" panose="02020603050405020304" pitchFamily="18" charset="0"/>
              </a:rPr>
              <a:t>　〇</a:t>
            </a:r>
            <a:r>
              <a:rPr lang="ja-JP" altLang="en-US" sz="21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気候・風土の特殊性を踏まえて、地方公共団体が独自に省エネ基準を強化できる仕組みを導入等</a:t>
            </a:r>
            <a:endParaRPr lang="en-US" altLang="ja-JP" sz="21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marL="201600">
              <a:lnSpc>
                <a:spcPts val="2800"/>
              </a:lnSpc>
            </a:pPr>
            <a:r>
              <a:rPr lang="ja-JP" altLang="en-US" sz="21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2000" dirty="0">
                <a:latin typeface="メイリオ" panose="020B0604030504040204" pitchFamily="50" charset="-128"/>
                <a:ea typeface="メイリオ" panose="020B0604030504040204" pitchFamily="50" charset="-128"/>
              </a:rPr>
              <a:t> </a:t>
            </a:r>
            <a:r>
              <a:rPr lang="en-US" altLang="ja-JP" sz="2240" dirty="0">
                <a:solidFill>
                  <a:prstClr val="black"/>
                </a:solidFill>
                <a:latin typeface="メイリオ" panose="020B0604030504040204" pitchFamily="50" charset="-128"/>
                <a:ea typeface="メイリオ" panose="020B0604030504040204" pitchFamily="50" charset="-128"/>
              </a:rPr>
              <a:t>(※1) </a:t>
            </a:r>
            <a:r>
              <a:rPr lang="ja-JP" altLang="en-US" sz="21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2240" dirty="0">
                <a:solidFill>
                  <a:prstClr val="black"/>
                </a:solidFill>
                <a:latin typeface="メイリオ" panose="020B0604030504040204" pitchFamily="50" charset="-128"/>
                <a:ea typeface="メイリオ" panose="020B0604030504040204" pitchFamily="50" charset="-128"/>
              </a:rPr>
              <a:t> （</a:t>
            </a:r>
            <a:r>
              <a:rPr lang="en-US" altLang="ja-JP" sz="2240" dirty="0">
                <a:solidFill>
                  <a:prstClr val="black"/>
                </a:solidFill>
                <a:latin typeface="メイリオ" panose="020B0604030504040204" pitchFamily="50" charset="-128"/>
                <a:ea typeface="メイリオ" panose="020B0604030504040204" pitchFamily="50" charset="-128"/>
              </a:rPr>
              <a:t>※2</a:t>
            </a:r>
            <a:r>
              <a:rPr lang="ja-JP" altLang="en-US" sz="2240" dirty="0">
                <a:solidFill>
                  <a:prstClr val="black"/>
                </a:solidFill>
                <a:latin typeface="メイリオ" panose="020B0604030504040204" pitchFamily="50" charset="-128"/>
                <a:ea typeface="メイリオ" panose="020B0604030504040204" pitchFamily="50" charset="-128"/>
              </a:rPr>
              <a:t>）</a:t>
            </a:r>
            <a:endParaRPr lang="ja-JP" altLang="en-US" sz="21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3" name="テキスト ボックス 2"/>
          <p:cNvSpPr txBox="1">
            <a:spLocks noChangeArrowheads="1"/>
          </p:cNvSpPr>
          <p:nvPr/>
        </p:nvSpPr>
        <p:spPr bwMode="auto">
          <a:xfrm>
            <a:off x="-128701" y="5444731"/>
            <a:ext cx="5952083" cy="3195747"/>
          </a:xfrm>
          <a:prstGeom prst="rect">
            <a:avLst/>
          </a:prstGeom>
          <a:solidFill>
            <a:srgbClr val="FFFFFF"/>
          </a:solidFill>
          <a:ln w="9525">
            <a:solidFill>
              <a:schemeClr val="bg1">
                <a:alpha val="0"/>
              </a:schemeClr>
            </a:solidFill>
            <a:miter lim="800000"/>
            <a:headEnd/>
            <a:tailEnd/>
          </a:ln>
        </p:spPr>
        <p:txBody>
          <a:bodyPr rot="0" vert="horz" wrap="square" lIns="96012" tIns="48006" rIns="96012" bIns="48006" anchor="t" anchorCtr="0">
            <a:spAutoFit/>
          </a:bodyPr>
          <a:lstStyle/>
          <a:p>
            <a:pPr marL="504000">
              <a:lnSpc>
                <a:spcPct val="150000"/>
              </a:lnSpc>
            </a:pPr>
            <a:r>
              <a:rPr lang="ja-JP" altLang="en-US" sz="2100" b="1" kern="100" dirty="0">
                <a:latin typeface="メイリオ" panose="020B0604030504040204" pitchFamily="50" charset="-128"/>
                <a:ea typeface="メイリオ" panose="020B0604030504040204" pitchFamily="50" charset="-128"/>
                <a:cs typeface="Times New Roman" panose="02020603050405020304" pitchFamily="18" charset="0"/>
              </a:rPr>
              <a:t>○条例で付加することが</a:t>
            </a:r>
            <a:r>
              <a:rPr lang="ja-JP" altLang="en-US" sz="2100" b="1" u="sng"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できる事例</a:t>
            </a:r>
            <a:endParaRPr lang="en-US" altLang="ja-JP" sz="2100" b="1" u="sng"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marL="705600">
              <a:lnSpc>
                <a:spcPts val="2800"/>
              </a:lnSpc>
            </a:pPr>
            <a:r>
              <a:rPr lang="ja-JP" altLang="en-US" sz="1680" kern="100" dirty="0">
                <a:latin typeface="メイリオ" panose="020B0604030504040204" pitchFamily="50" charset="-128"/>
                <a:ea typeface="メイリオ" panose="020B0604030504040204" pitchFamily="50" charset="-128"/>
                <a:cs typeface="Times New Roman" panose="02020603050405020304" pitchFamily="18" charset="0"/>
              </a:rPr>
              <a:t>　　①非住宅建築物の省エネ基準に、</a:t>
            </a:r>
            <a:r>
              <a:rPr lang="ja-JP" altLang="en-US" sz="168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外皮基準を</a:t>
            </a:r>
            <a:endParaRPr lang="en-US" altLang="ja-JP" sz="168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marL="705600">
              <a:lnSpc>
                <a:spcPts val="2800"/>
              </a:lnSpc>
            </a:pPr>
            <a:r>
              <a:rPr lang="ja-JP" altLang="en-US" sz="168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　　　付加</a:t>
            </a:r>
            <a:r>
              <a:rPr lang="ja-JP" altLang="en-US" sz="1680" kern="100" dirty="0">
                <a:latin typeface="メイリオ" panose="020B0604030504040204" pitchFamily="50" charset="-128"/>
                <a:ea typeface="メイリオ" panose="020B0604030504040204" pitchFamily="50" charset="-128"/>
                <a:cs typeface="Times New Roman" panose="02020603050405020304" pitchFamily="18" charset="0"/>
              </a:rPr>
              <a:t>すること</a:t>
            </a:r>
            <a:endParaRPr lang="en-US" altLang="ja-JP" sz="1680" kern="100" dirty="0">
              <a:latin typeface="メイリオ" panose="020B0604030504040204" pitchFamily="50" charset="-128"/>
              <a:ea typeface="メイリオ" panose="020B0604030504040204" pitchFamily="50" charset="-128"/>
              <a:cs typeface="Times New Roman" panose="02020603050405020304" pitchFamily="18" charset="0"/>
            </a:endParaRPr>
          </a:p>
          <a:p>
            <a:pPr marL="705600">
              <a:lnSpc>
                <a:spcPts val="2800"/>
              </a:lnSpc>
            </a:pPr>
            <a:r>
              <a:rPr lang="ja-JP" altLang="en-US" sz="1680" kern="100" dirty="0">
                <a:latin typeface="メイリオ" panose="020B0604030504040204" pitchFamily="50" charset="-128"/>
                <a:ea typeface="メイリオ" panose="020B0604030504040204" pitchFamily="50" charset="-128"/>
                <a:cs typeface="Times New Roman" panose="02020603050405020304" pitchFamily="18" charset="0"/>
              </a:rPr>
              <a:t>　　②一定規模以上の非住宅建築物の</a:t>
            </a:r>
            <a:r>
              <a:rPr lang="ja-JP" altLang="en-US" sz="168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省エネ基準を</a:t>
            </a:r>
            <a:endParaRPr lang="en-US" altLang="ja-JP" sz="168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marL="705600">
              <a:lnSpc>
                <a:spcPts val="2800"/>
              </a:lnSpc>
            </a:pPr>
            <a:r>
              <a:rPr lang="ja-JP" altLang="en-US" sz="168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　　　強化す</a:t>
            </a:r>
            <a:r>
              <a:rPr lang="ja-JP" altLang="en-US" sz="1680" kern="100" dirty="0">
                <a:latin typeface="メイリオ" panose="020B0604030504040204" pitchFamily="50" charset="-128"/>
                <a:ea typeface="メイリオ" panose="020B0604030504040204" pitchFamily="50" charset="-128"/>
                <a:cs typeface="Times New Roman" panose="02020603050405020304" pitchFamily="18" charset="0"/>
              </a:rPr>
              <a:t>ること</a:t>
            </a:r>
          </a:p>
          <a:p>
            <a:pPr marL="504000">
              <a:lnSpc>
                <a:spcPct val="150000"/>
              </a:lnSpc>
            </a:pPr>
            <a:r>
              <a:rPr lang="ja-JP" altLang="en-US" sz="2100" b="1" kern="100" dirty="0">
                <a:latin typeface="メイリオ" panose="020B0604030504040204" pitchFamily="50" charset="-128"/>
                <a:ea typeface="メイリオ" panose="020B0604030504040204" pitchFamily="50" charset="-128"/>
                <a:cs typeface="Times New Roman" panose="02020603050405020304" pitchFamily="18" charset="0"/>
              </a:rPr>
              <a:t>○条例で付加することが</a:t>
            </a:r>
            <a:r>
              <a:rPr lang="ja-JP" altLang="en-US" sz="2100" b="1" u="sng"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できない事例</a:t>
            </a:r>
            <a:endParaRPr lang="en-US" altLang="ja-JP" sz="2100" b="1" u="sng"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marL="705600">
              <a:lnSpc>
                <a:spcPts val="2800"/>
              </a:lnSpc>
            </a:pPr>
            <a:r>
              <a:rPr lang="ja-JP" altLang="en-US" sz="168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68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　③</a:t>
            </a:r>
            <a:r>
              <a:rPr lang="ja-JP" altLang="en-US" sz="1680" kern="100" dirty="0" smtClean="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法に</a:t>
            </a:r>
            <a:r>
              <a:rPr lang="ja-JP" altLang="en-US" sz="168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基づく</a:t>
            </a:r>
            <a:r>
              <a:rPr lang="ja-JP" altLang="en-US" sz="1680" kern="100" dirty="0" smtClean="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適合義務制度の</a:t>
            </a:r>
            <a:r>
              <a:rPr lang="ja-JP" altLang="en-US" sz="168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対象に住宅を</a:t>
            </a:r>
            <a:endParaRPr lang="en-US" altLang="ja-JP" sz="168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marL="705600">
              <a:lnSpc>
                <a:spcPts val="2800"/>
              </a:lnSpc>
            </a:pPr>
            <a:r>
              <a:rPr lang="ja-JP" altLang="en-US" sz="168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　　　追加すること</a:t>
            </a:r>
            <a:endParaRPr lang="en-US" altLang="ja-JP" sz="168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6" name="角丸四角形 15"/>
          <p:cNvSpPr/>
          <p:nvPr/>
        </p:nvSpPr>
        <p:spPr>
          <a:xfrm>
            <a:off x="144195" y="4452447"/>
            <a:ext cx="11526071" cy="100339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r>
              <a:rPr lang="ja-JP" altLang="en-US" sz="2240" dirty="0" smtClean="0">
                <a:solidFill>
                  <a:schemeClr val="tx1"/>
                </a:solidFill>
                <a:latin typeface="メイリオ" panose="020B0604030504040204" pitchFamily="50" charset="-128"/>
                <a:ea typeface="メイリオ" panose="020B0604030504040204" pitchFamily="50" charset="-128"/>
              </a:rPr>
              <a:t>（２）</a:t>
            </a:r>
            <a:r>
              <a:rPr lang="ja-JP" altLang="en-US" sz="2240" dirty="0">
                <a:solidFill>
                  <a:schemeClr val="tx1"/>
                </a:solidFill>
                <a:latin typeface="メイリオ" panose="020B0604030504040204" pitchFamily="50" charset="-128"/>
                <a:ea typeface="メイリオ" panose="020B0604030504040204" pitchFamily="50" charset="-128"/>
              </a:rPr>
              <a:t>建築物省エネ法に基づく条例で省エネ基準に必要な事項を付加することができる</a:t>
            </a:r>
            <a:endParaRPr lang="en-US" altLang="ja-JP" sz="2240" dirty="0">
              <a:solidFill>
                <a:schemeClr val="tx1"/>
              </a:solidFill>
              <a:latin typeface="メイリオ" panose="020B0604030504040204" pitchFamily="50" charset="-128"/>
              <a:ea typeface="メイリオ" panose="020B0604030504040204" pitchFamily="50" charset="-128"/>
            </a:endParaRPr>
          </a:p>
          <a:p>
            <a:r>
              <a:rPr lang="ja-JP" altLang="en-US" sz="2240" dirty="0">
                <a:solidFill>
                  <a:schemeClr val="tx1"/>
                </a:solidFill>
                <a:latin typeface="メイリオ" panose="020B0604030504040204" pitchFamily="50" charset="-128"/>
                <a:ea typeface="メイリオ" panose="020B0604030504040204" pitchFamily="50" charset="-128"/>
              </a:rPr>
              <a:t>　　　事項を定めた技術的助言（</a:t>
            </a:r>
            <a:r>
              <a:rPr lang="en-US" altLang="ja-JP" sz="2240" dirty="0">
                <a:solidFill>
                  <a:schemeClr val="tx1"/>
                </a:solidFill>
                <a:latin typeface="メイリオ" panose="020B0604030504040204" pitchFamily="50" charset="-128"/>
                <a:ea typeface="メイリオ" panose="020B0604030504040204" pitchFamily="50" charset="-128"/>
              </a:rPr>
              <a:t>※2</a:t>
            </a:r>
            <a:r>
              <a:rPr lang="ja-JP" altLang="en-US" sz="2240" dirty="0">
                <a:solidFill>
                  <a:schemeClr val="tx1"/>
                </a:solidFill>
                <a:latin typeface="メイリオ" panose="020B0604030504040204" pitchFamily="50" charset="-128"/>
                <a:ea typeface="メイリオ" panose="020B0604030504040204" pitchFamily="50" charset="-128"/>
              </a:rPr>
              <a:t>）　　  </a:t>
            </a:r>
            <a:r>
              <a:rPr lang="zh-CN" altLang="en-US" sz="2240" dirty="0">
                <a:solidFill>
                  <a:schemeClr val="tx1"/>
                </a:solidFill>
                <a:latin typeface="メイリオ" panose="020B0604030504040204" pitchFamily="50" charset="-128"/>
                <a:ea typeface="メイリオ" panose="020B0604030504040204" pitchFamily="50" charset="-128"/>
              </a:rPr>
              <a:t>令和２年３月３１日付　国住建環第</a:t>
            </a:r>
            <a:r>
              <a:rPr lang="en-US" altLang="zh-CN" sz="2240" dirty="0">
                <a:solidFill>
                  <a:schemeClr val="tx1"/>
                </a:solidFill>
                <a:latin typeface="メイリオ" panose="020B0604030504040204" pitchFamily="50" charset="-128"/>
                <a:ea typeface="メイリオ" panose="020B0604030504040204" pitchFamily="50" charset="-128"/>
              </a:rPr>
              <a:t>274</a:t>
            </a:r>
            <a:r>
              <a:rPr lang="zh-CN" altLang="en-US" sz="2240" dirty="0">
                <a:solidFill>
                  <a:schemeClr val="tx1"/>
                </a:solidFill>
                <a:latin typeface="メイリオ" panose="020B0604030504040204" pitchFamily="50" charset="-128"/>
                <a:ea typeface="メイリオ" panose="020B0604030504040204" pitchFamily="50" charset="-128"/>
              </a:rPr>
              <a:t>号</a:t>
            </a:r>
            <a:endParaRPr lang="ja-JP" altLang="en-US" sz="2240" dirty="0">
              <a:solidFill>
                <a:schemeClr val="tx1"/>
              </a:solidFill>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6458122" y="8660014"/>
            <a:ext cx="5465300" cy="330090"/>
          </a:xfrm>
          <a:prstGeom prst="rect">
            <a:avLst/>
          </a:prstGeom>
          <a:noFill/>
        </p:spPr>
        <p:txBody>
          <a:bodyPr wrap="square" rtlCol="0">
            <a:spAutoFit/>
          </a:bodyPr>
          <a:lstStyle/>
          <a:p>
            <a:pPr algn="ctr">
              <a:lnSpc>
                <a:spcPts val="1820"/>
              </a:lnSpc>
            </a:pPr>
            <a:r>
              <a:rPr lang="ja-JP" altLang="en-US" sz="1680" b="1" dirty="0">
                <a:solidFill>
                  <a:prstClr val="black"/>
                </a:solidFill>
                <a:latin typeface="メイリオ" panose="020B0604030504040204" pitchFamily="50" charset="-128"/>
                <a:ea typeface="メイリオ" panose="020B0604030504040204" pitchFamily="50" charset="-128"/>
              </a:rPr>
              <a:t>建築物省エネ法において付加できる（できない）基準</a:t>
            </a:r>
            <a:endParaRPr lang="en-US" altLang="ja-JP" sz="1680" b="1" dirty="0">
              <a:solidFill>
                <a:prstClr val="black"/>
              </a:solidFill>
              <a:latin typeface="メイリオ" panose="020B0604030504040204" pitchFamily="50" charset="-128"/>
              <a:ea typeface="メイリオ" panose="020B0604030504040204" pitchFamily="50" charset="-128"/>
            </a:endParaRPr>
          </a:p>
        </p:txBody>
      </p:sp>
      <p:graphicFrame>
        <p:nvGraphicFramePr>
          <p:cNvPr id="19" name="表 18"/>
          <p:cNvGraphicFramePr>
            <a:graphicFrameLocks noGrp="1"/>
          </p:cNvGraphicFramePr>
          <p:nvPr/>
        </p:nvGraphicFramePr>
        <p:xfrm>
          <a:off x="5841897" y="5755460"/>
          <a:ext cx="6697753" cy="2738555"/>
        </p:xfrm>
        <a:graphic>
          <a:graphicData uri="http://schemas.openxmlformats.org/drawingml/2006/table">
            <a:tbl>
              <a:tblPr firstRow="1" bandRow="1"/>
              <a:tblGrid>
                <a:gridCol w="1898424">
                  <a:extLst>
                    <a:ext uri="{9D8B030D-6E8A-4147-A177-3AD203B41FA5}">
                      <a16:colId xmlns:a16="http://schemas.microsoft.com/office/drawing/2014/main" val="3087069456"/>
                    </a:ext>
                  </a:extLst>
                </a:gridCol>
                <a:gridCol w="2217739">
                  <a:extLst>
                    <a:ext uri="{9D8B030D-6E8A-4147-A177-3AD203B41FA5}">
                      <a16:colId xmlns:a16="http://schemas.microsoft.com/office/drawing/2014/main" val="1618100252"/>
                    </a:ext>
                  </a:extLst>
                </a:gridCol>
                <a:gridCol w="2581590">
                  <a:extLst>
                    <a:ext uri="{9D8B030D-6E8A-4147-A177-3AD203B41FA5}">
                      <a16:colId xmlns:a16="http://schemas.microsoft.com/office/drawing/2014/main" val="2364866257"/>
                    </a:ext>
                  </a:extLst>
                </a:gridCol>
              </a:tblGrid>
              <a:tr h="872033">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l"/>
                      <a:endParaRPr kumimoji="1" lang="ja-JP" altLang="en-US" sz="1500" dirty="0">
                        <a:solidFill>
                          <a:schemeClr val="tx1"/>
                        </a:solidFill>
                        <a:latin typeface="メイリオ" panose="020B0604030504040204" pitchFamily="50" charset="-128"/>
                        <a:ea typeface="メイリオ" panose="020B0604030504040204" pitchFamily="50" charset="-128"/>
                      </a:endParaRPr>
                    </a:p>
                  </a:txBody>
                  <a:tcPr marL="128016" marR="128016" marT="64008" marB="6400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ja-JP" altLang="en-US" sz="2000" dirty="0">
                          <a:solidFill>
                            <a:schemeClr val="tx1"/>
                          </a:solidFill>
                          <a:latin typeface="メイリオ" panose="020B0604030504040204" pitchFamily="50" charset="-128"/>
                          <a:ea typeface="メイリオ" panose="020B0604030504040204" pitchFamily="50" charset="-128"/>
                        </a:rPr>
                        <a:t>外皮基準</a:t>
                      </a:r>
                    </a:p>
                  </a:txBody>
                  <a:tcPr marL="128016" marR="128016" marT="64008" marB="6400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ja-JP" altLang="en-US" sz="2000" dirty="0">
                          <a:solidFill>
                            <a:schemeClr val="tx1"/>
                          </a:solidFill>
                          <a:latin typeface="メイリオ" panose="020B0604030504040204" pitchFamily="50" charset="-128"/>
                          <a:ea typeface="メイリオ" panose="020B0604030504040204" pitchFamily="50" charset="-128"/>
                        </a:rPr>
                        <a:t>一次エネルギー</a:t>
                      </a:r>
                      <a:endParaRPr kumimoji="1" lang="en-US" altLang="ja-JP" sz="2000" dirty="0">
                        <a:solidFill>
                          <a:schemeClr val="tx1"/>
                        </a:solidFill>
                        <a:latin typeface="メイリオ" panose="020B0604030504040204" pitchFamily="50" charset="-128"/>
                        <a:ea typeface="メイリオ" panose="020B0604030504040204" pitchFamily="50" charset="-128"/>
                      </a:endParaRPr>
                    </a:p>
                    <a:p>
                      <a:pPr algn="ctr"/>
                      <a:r>
                        <a:rPr kumimoji="1" lang="ja-JP" altLang="en-US" sz="2000" dirty="0">
                          <a:solidFill>
                            <a:schemeClr val="tx1"/>
                          </a:solidFill>
                          <a:latin typeface="メイリオ" panose="020B0604030504040204" pitchFamily="50" charset="-128"/>
                          <a:ea typeface="メイリオ" panose="020B0604030504040204" pitchFamily="50" charset="-128"/>
                        </a:rPr>
                        <a:t>消費量基準</a:t>
                      </a:r>
                    </a:p>
                  </a:txBody>
                  <a:tcPr marL="128016" marR="128016" marT="64008" marB="6400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1996859"/>
                  </a:ext>
                </a:extLst>
              </a:tr>
              <a:tr h="850952">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2000" dirty="0">
                          <a:solidFill>
                            <a:schemeClr val="tx1"/>
                          </a:solidFill>
                          <a:latin typeface="メイリオ" panose="020B0604030504040204" pitchFamily="50" charset="-128"/>
                          <a:ea typeface="メイリオ" panose="020B0604030504040204" pitchFamily="50" charset="-128"/>
                        </a:rPr>
                        <a:t>非住宅</a:t>
                      </a:r>
                      <a:endParaRPr kumimoji="1" lang="en-US" altLang="ja-JP" sz="2000" dirty="0">
                        <a:solidFill>
                          <a:schemeClr val="tx1"/>
                        </a:solidFill>
                        <a:latin typeface="メイリオ" panose="020B0604030504040204" pitchFamily="50" charset="-128"/>
                        <a:ea typeface="メイリオ" panose="020B0604030504040204" pitchFamily="50" charset="-128"/>
                      </a:endParaRPr>
                    </a:p>
                  </a:txBody>
                  <a:tcPr marL="128016" marR="128016" marT="64008" marB="6400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kumimoji="1" lang="ja-JP" altLang="en-US" sz="2000" dirty="0">
                          <a:solidFill>
                            <a:schemeClr val="tx1"/>
                          </a:solidFill>
                          <a:latin typeface="メイリオ" panose="020B0604030504040204" pitchFamily="50" charset="-128"/>
                          <a:ea typeface="メイリオ" panose="020B0604030504040204" pitchFamily="50" charset="-128"/>
                        </a:rPr>
                        <a:t>①</a:t>
                      </a:r>
                    </a:p>
                    <a:p>
                      <a:pPr algn="ct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128016" marR="128016" marT="64008" marB="6400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kumimoji="1" lang="ja-JP" altLang="en-US" sz="2000" dirty="0">
                          <a:solidFill>
                            <a:schemeClr val="tx1"/>
                          </a:solidFill>
                          <a:latin typeface="メイリオ" panose="020B0604030504040204" pitchFamily="50" charset="-128"/>
                          <a:ea typeface="メイリオ" panose="020B0604030504040204" pitchFamily="50" charset="-128"/>
                        </a:rPr>
                        <a:t>②省エネ基準</a:t>
                      </a:r>
                    </a:p>
                  </a:txBody>
                  <a:tcPr marL="128016" marR="128016" marT="64008" marB="6400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7230936"/>
                  </a:ext>
                </a:extLst>
              </a:tr>
              <a:tr h="1015570">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2000" dirty="0">
                          <a:solidFill>
                            <a:schemeClr val="tx1"/>
                          </a:solidFill>
                          <a:latin typeface="メイリオ" panose="020B0604030504040204" pitchFamily="50" charset="-128"/>
                          <a:ea typeface="メイリオ" panose="020B0604030504040204" pitchFamily="50" charset="-128"/>
                        </a:rPr>
                        <a:t>住　宅</a:t>
                      </a:r>
                    </a:p>
                  </a:txBody>
                  <a:tcPr marL="128016" marR="128016" marT="64008" marB="6400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kumimoji="1" lang="ja-JP" altLang="en-US" sz="2000" dirty="0">
                          <a:solidFill>
                            <a:schemeClr val="tx1"/>
                          </a:solidFill>
                          <a:latin typeface="メイリオ" panose="020B0604030504040204" pitchFamily="50" charset="-128"/>
                          <a:ea typeface="メイリオ" panose="020B0604030504040204" pitchFamily="50" charset="-128"/>
                        </a:rPr>
                        <a:t>③　省エネ基準（努力義務）</a:t>
                      </a:r>
                    </a:p>
                  </a:txBody>
                  <a:tcPr marL="128016" marR="128016" marT="64008" marB="6400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4338861"/>
                  </a:ext>
                </a:extLst>
              </a:tr>
            </a:tbl>
          </a:graphicData>
        </a:graphic>
      </p:graphicFrame>
      <p:cxnSp>
        <p:nvCxnSpPr>
          <p:cNvPr id="20" name="直線コネクタ 19">
            <a:extLst>
              <a:ext uri="{FF2B5EF4-FFF2-40B4-BE49-F238E27FC236}">
                <a16:creationId xmlns:a16="http://schemas.microsoft.com/office/drawing/2014/main" id="{6168B043-309B-45F1-B8BD-05FCC4FA8F99}"/>
              </a:ext>
            </a:extLst>
          </p:cNvPr>
          <p:cNvCxnSpPr>
            <a:cxnSpLocks/>
          </p:cNvCxnSpPr>
          <p:nvPr/>
        </p:nvCxnSpPr>
        <p:spPr>
          <a:xfrm>
            <a:off x="8417024" y="7032848"/>
            <a:ext cx="958551" cy="0"/>
          </a:xfrm>
          <a:prstGeom prst="line">
            <a:avLst/>
          </a:prstGeom>
          <a:noFill/>
          <a:ln w="9525" cap="flat" cmpd="sng" algn="ctr">
            <a:solidFill>
              <a:sysClr val="windowText" lastClr="000000">
                <a:shade val="95000"/>
                <a:satMod val="105000"/>
              </a:sysClr>
            </a:solidFill>
            <a:prstDash val="solid"/>
          </a:ln>
          <a:effectLst/>
        </p:spPr>
      </p:cxnSp>
      <p:cxnSp>
        <p:nvCxnSpPr>
          <p:cNvPr id="3" name="直線コネクタ 2"/>
          <p:cNvCxnSpPr/>
          <p:nvPr/>
        </p:nvCxnSpPr>
        <p:spPr>
          <a:xfrm>
            <a:off x="856184" y="4012377"/>
            <a:ext cx="357298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6760840" y="4012377"/>
            <a:ext cx="464303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0841211" y="307141"/>
            <a:ext cx="1698439" cy="477054"/>
          </a:xfrm>
          <a:prstGeom prst="rect">
            <a:avLst/>
          </a:prstGeom>
          <a:solidFill>
            <a:schemeClr val="bg1"/>
          </a:solidFill>
          <a:ln>
            <a:solidFill>
              <a:schemeClr val="tx1"/>
            </a:solidFill>
          </a:ln>
        </p:spPr>
        <p:txBody>
          <a:bodyPr wrap="square" rtlCol="0">
            <a:spAutoFit/>
          </a:bodyPr>
          <a:lstStyle/>
          <a:p>
            <a:r>
              <a:rPr lang="ja-JP" altLang="en-US" b="1" dirty="0"/>
              <a:t>資料１－６</a:t>
            </a:r>
          </a:p>
        </p:txBody>
      </p:sp>
      <p:sp>
        <p:nvSpPr>
          <p:cNvPr id="17" name="タイトル 1">
            <a:extLst>
              <a:ext uri="{FF2B5EF4-FFF2-40B4-BE49-F238E27FC236}">
                <a16:creationId xmlns:a16="http://schemas.microsoft.com/office/drawing/2014/main" id="{226F0DB6-716D-4D03-A9B5-16758DB0A228}"/>
              </a:ext>
            </a:extLst>
          </p:cNvPr>
          <p:cNvSpPr>
            <a:spLocks noGrp="1"/>
          </p:cNvSpPr>
          <p:nvPr>
            <p:ph type="title"/>
          </p:nvPr>
        </p:nvSpPr>
        <p:spPr>
          <a:xfrm>
            <a:off x="144195" y="180718"/>
            <a:ext cx="9551380" cy="691742"/>
          </a:xfrm>
          <a:solidFill>
            <a:schemeClr val="accent1">
              <a:lumMod val="60000"/>
              <a:lumOff val="40000"/>
            </a:schemeClr>
          </a:solidFill>
        </p:spPr>
        <p:txBody>
          <a:bodyPr>
            <a:normAutofit/>
          </a:bodyPr>
          <a:lstStyle/>
          <a:p>
            <a:pPr algn="l"/>
            <a:r>
              <a:rPr kumimoji="1" lang="ja-JP" altLang="en-US" sz="2800" dirty="0" smtClean="0"/>
              <a:t>建築物省エネ法改正により条例で付加できる基準について</a:t>
            </a:r>
            <a:endParaRPr kumimoji="1" lang="ja-JP" altLang="en-US" sz="2800" dirty="0"/>
          </a:p>
        </p:txBody>
      </p:sp>
      <p:sp>
        <p:nvSpPr>
          <p:cNvPr id="22" name="テキスト ボックス 21"/>
          <p:cNvSpPr txBox="1"/>
          <p:nvPr/>
        </p:nvSpPr>
        <p:spPr bwMode="white">
          <a:xfrm>
            <a:off x="12251885" y="9061226"/>
            <a:ext cx="529390" cy="461665"/>
          </a:xfrm>
          <a:prstGeom prst="rect">
            <a:avLst/>
          </a:prstGeom>
          <a:solidFill>
            <a:schemeClr val="bg1"/>
          </a:solidFill>
          <a:ln>
            <a:noFill/>
          </a:ln>
        </p:spPr>
        <p:txBody>
          <a:bodyPr wrap="square" rtlCol="0">
            <a:spAutoFit/>
          </a:bodyPr>
          <a:lstStyle/>
          <a:p>
            <a:r>
              <a:rPr kumimoji="1" lang="en-US" altLang="ja-JP" sz="2400" dirty="0" smtClean="0"/>
              <a:t>13</a:t>
            </a:r>
            <a:endParaRPr kumimoji="1" lang="ja-JP" altLang="en-US" sz="2400" dirty="0"/>
          </a:p>
        </p:txBody>
      </p:sp>
      <p:sp>
        <p:nvSpPr>
          <p:cNvPr id="2" name="テキスト ボックス 1"/>
          <p:cNvSpPr txBox="1"/>
          <p:nvPr/>
        </p:nvSpPr>
        <p:spPr>
          <a:xfrm>
            <a:off x="462896" y="8598700"/>
            <a:ext cx="5417761" cy="400110"/>
          </a:xfrm>
          <a:prstGeom prst="rect">
            <a:avLst/>
          </a:prstGeom>
          <a:noFill/>
        </p:spPr>
        <p:txBody>
          <a:bodyPr wrap="square" rtlCol="0">
            <a:spAutoFit/>
          </a:bodyPr>
          <a:lstStyle/>
          <a:p>
            <a:r>
              <a:rPr lang="en-US" altLang="ja-JP" sz="2000" dirty="0" smtClean="0"/>
              <a:t>※</a:t>
            </a:r>
            <a:r>
              <a:rPr lang="ja-JP" altLang="en-US" sz="2000" dirty="0" smtClean="0"/>
              <a:t>①②は建築確認申請の要件となる</a:t>
            </a:r>
            <a:endParaRPr kumimoji="1" lang="en-US" altLang="ja-JP" sz="2000" dirty="0" smtClean="0"/>
          </a:p>
        </p:txBody>
      </p:sp>
    </p:spTree>
    <p:extLst>
      <p:ext uri="{BB962C8B-B14F-4D97-AF65-F5344CB8AC3E}">
        <p14:creationId xmlns:p14="http://schemas.microsoft.com/office/powerpoint/2010/main" val="2876477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92888" y="311965"/>
            <a:ext cx="6668297" cy="62285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r>
              <a:rPr lang="ja-JP" altLang="en-US" sz="2240" dirty="0" smtClean="0">
                <a:solidFill>
                  <a:schemeClr val="tx1"/>
                </a:solidFill>
                <a:latin typeface="メイリオ" panose="020B0604030504040204" pitchFamily="50" charset="-128"/>
                <a:ea typeface="メイリオ" panose="020B0604030504040204" pitchFamily="50" charset="-128"/>
              </a:rPr>
              <a:t>（３）</a:t>
            </a:r>
            <a:r>
              <a:rPr lang="ja-JP" altLang="en-US" sz="2240" dirty="0">
                <a:solidFill>
                  <a:schemeClr val="tx1"/>
                </a:solidFill>
                <a:latin typeface="メイリオ" panose="020B0604030504040204" pitchFamily="50" charset="-128"/>
                <a:ea typeface="メイリオ" panose="020B0604030504040204" pitchFamily="50" charset="-128"/>
              </a:rPr>
              <a:t>大阪府における気候・風土の特徴</a:t>
            </a:r>
            <a:r>
              <a:rPr lang="en-US" altLang="ja-JP" sz="2240" dirty="0">
                <a:solidFill>
                  <a:schemeClr val="tx1"/>
                </a:solidFill>
                <a:latin typeface="メイリオ" panose="020B0604030504040204" pitchFamily="50" charset="-128"/>
                <a:ea typeface="メイリオ" panose="020B0604030504040204" pitchFamily="50" charset="-128"/>
              </a:rPr>
              <a:t>(※1)</a:t>
            </a:r>
          </a:p>
        </p:txBody>
      </p:sp>
      <p:sp>
        <p:nvSpPr>
          <p:cNvPr id="12" name="テキスト ボックス 2">
            <a:extLst>
              <a:ext uri="{FF2B5EF4-FFF2-40B4-BE49-F238E27FC236}">
                <a16:creationId xmlns:a16="http://schemas.microsoft.com/office/drawing/2014/main" id="{6C78F6FA-7387-480E-84CE-BE50B07409EA}"/>
              </a:ext>
            </a:extLst>
          </p:cNvPr>
          <p:cNvSpPr txBox="1">
            <a:spLocks noChangeArrowheads="1"/>
          </p:cNvSpPr>
          <p:nvPr/>
        </p:nvSpPr>
        <p:spPr bwMode="auto">
          <a:xfrm>
            <a:off x="370761" y="1032599"/>
            <a:ext cx="11555779" cy="1518877"/>
          </a:xfrm>
          <a:prstGeom prst="rect">
            <a:avLst/>
          </a:prstGeom>
          <a:solidFill>
            <a:srgbClr val="FFFFFF"/>
          </a:solidFill>
          <a:ln w="9525">
            <a:solidFill>
              <a:schemeClr val="bg1">
                <a:alpha val="0"/>
              </a:schemeClr>
            </a:solidFill>
            <a:miter lim="800000"/>
            <a:headEnd/>
            <a:tailEnd/>
          </a:ln>
        </p:spPr>
        <p:txBody>
          <a:bodyPr rot="0" vert="horz" wrap="square" lIns="96012" tIns="48006" rIns="96012" bIns="48006" anchor="t" anchorCtr="0">
            <a:spAutoFit/>
          </a:bodyPr>
          <a:lstStyle/>
          <a:p>
            <a:pPr marL="280701" indent="-140685">
              <a:lnSpc>
                <a:spcPts val="2800"/>
              </a:lnSpc>
            </a:pPr>
            <a:r>
              <a:rPr lang="ja-JP" altLang="en-US" sz="168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2240" b="1" kern="100" dirty="0">
                <a:latin typeface="メイリオ" panose="020B0604030504040204" pitchFamily="50" charset="-128"/>
                <a:ea typeface="メイリオ" panose="020B0604030504040204" pitchFamily="50" charset="-128"/>
                <a:cs typeface="Times New Roman" panose="02020603050405020304" pitchFamily="18" charset="0"/>
              </a:rPr>
              <a:t>大阪の気候</a:t>
            </a:r>
            <a:endParaRPr lang="en-US" altLang="ja-JP" sz="2240" b="1" kern="100" dirty="0">
              <a:latin typeface="メイリオ" panose="020B0604030504040204" pitchFamily="50" charset="-128"/>
              <a:ea typeface="メイリオ" panose="020B0604030504040204" pitchFamily="50" charset="-128"/>
              <a:cs typeface="Times New Roman" panose="02020603050405020304" pitchFamily="18" charset="0"/>
            </a:endParaRPr>
          </a:p>
          <a:p>
            <a:pPr marL="280701" indent="-140685">
              <a:lnSpc>
                <a:spcPts val="2800"/>
              </a:lnSpc>
            </a:pPr>
            <a:r>
              <a:rPr lang="en-US" altLang="ja-JP" sz="196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960" kern="100" dirty="0">
                <a:latin typeface="メイリオ" panose="020B0604030504040204" pitchFamily="50" charset="-128"/>
                <a:ea typeface="メイリオ" panose="020B0604030504040204" pitchFamily="50" charset="-128"/>
                <a:cs typeface="Times New Roman" panose="02020603050405020304" pitchFamily="18" charset="0"/>
              </a:rPr>
              <a:t>瀬戸内式気候区に区分され、全国的に比較すると、</a:t>
            </a:r>
            <a:r>
              <a:rPr lang="ja-JP" altLang="en-US" sz="1960" b="1" u="sng"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夏は暑く、日照が多く、降水量が少ない</a:t>
            </a:r>
            <a:r>
              <a:rPr lang="ja-JP" altLang="en-US" sz="1960"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96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80701" indent="-140685">
              <a:lnSpc>
                <a:spcPts val="2800"/>
              </a:lnSpc>
            </a:pPr>
            <a:r>
              <a:rPr lang="ja-JP" altLang="en-US" sz="1960" kern="100" dirty="0">
                <a:latin typeface="メイリオ" panose="020B0604030504040204" pitchFamily="50" charset="-128"/>
                <a:ea typeface="メイリオ" panose="020B0604030504040204" pitchFamily="50" charset="-128"/>
                <a:cs typeface="Times New Roman" panose="02020603050405020304" pitchFamily="18" charset="0"/>
              </a:rPr>
              <a:t>　　 年平均気温は、地球温暖化の影響により、</a:t>
            </a:r>
            <a:r>
              <a:rPr lang="en-US" altLang="ja-JP" sz="1960" kern="100" dirty="0">
                <a:latin typeface="メイリオ" panose="020B0604030504040204" pitchFamily="50" charset="-128"/>
                <a:ea typeface="メイリオ" panose="020B0604030504040204" pitchFamily="50" charset="-128"/>
                <a:cs typeface="Times New Roman" panose="02020603050405020304" pitchFamily="18" charset="0"/>
              </a:rPr>
              <a:t>20</a:t>
            </a:r>
            <a:r>
              <a:rPr lang="ja-JP" altLang="en-US" sz="1960" kern="100" dirty="0">
                <a:latin typeface="メイリオ" panose="020B0604030504040204" pitchFamily="50" charset="-128"/>
                <a:ea typeface="メイリオ" panose="020B0604030504040204" pitchFamily="50" charset="-128"/>
                <a:cs typeface="Times New Roman" panose="02020603050405020304" pitchFamily="18" charset="0"/>
              </a:rPr>
              <a:t>世紀の１００年間で</a:t>
            </a:r>
            <a:r>
              <a:rPr lang="ja-JP" altLang="en-US" sz="1960" b="1" u="sng"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全国平均（約</a:t>
            </a:r>
            <a:r>
              <a:rPr lang="en-US" altLang="ja-JP" sz="1960" b="1" u="sng"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1.0</a:t>
            </a:r>
            <a:r>
              <a:rPr lang="ja-JP" altLang="en-US" sz="1960" b="1" u="sng"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960" b="1" u="sng"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/100</a:t>
            </a:r>
            <a:r>
              <a:rPr lang="ja-JP" altLang="en-US" sz="1960" b="1" u="sng"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年）</a:t>
            </a:r>
            <a:endParaRPr lang="en-US" altLang="ja-JP" sz="1960" b="1" u="sng"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marL="280701" indent="-140685">
              <a:lnSpc>
                <a:spcPts val="2800"/>
              </a:lnSpc>
            </a:pPr>
            <a:r>
              <a:rPr lang="en-US" altLang="ja-JP" sz="196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960" b="1" u="sng"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を上回る</a:t>
            </a:r>
            <a:r>
              <a:rPr lang="en-US" altLang="ja-JP" sz="1960" b="1" u="sng"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2.1℃/</a:t>
            </a:r>
            <a:r>
              <a:rPr lang="ja-JP" altLang="en-US" sz="1960" b="1" u="sng"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年上昇</a:t>
            </a:r>
            <a:r>
              <a:rPr lang="ja-JP" altLang="en-US" sz="1960" kern="100" dirty="0">
                <a:latin typeface="メイリオ" panose="020B0604030504040204" pitchFamily="50" charset="-128"/>
                <a:ea typeface="メイリオ" panose="020B0604030504040204" pitchFamily="50" charset="-128"/>
                <a:cs typeface="Times New Roman" panose="02020603050405020304" pitchFamily="18" charset="0"/>
              </a:rPr>
              <a:t>。全国</a:t>
            </a:r>
            <a:r>
              <a:rPr lang="en-US" altLang="ja-JP" sz="1960" kern="100" dirty="0">
                <a:latin typeface="メイリオ" panose="020B0604030504040204" pitchFamily="50" charset="-128"/>
                <a:ea typeface="メイリオ" panose="020B0604030504040204" pitchFamily="50" charset="-128"/>
                <a:cs typeface="Times New Roman" panose="02020603050405020304" pitchFamily="18" charset="0"/>
              </a:rPr>
              <a:t>3</a:t>
            </a:r>
            <a:r>
              <a:rPr lang="ja-JP" altLang="en-US" sz="1960" kern="100" dirty="0">
                <a:latin typeface="メイリオ" panose="020B0604030504040204" pitchFamily="50" charset="-128"/>
                <a:ea typeface="メイリオ" panose="020B0604030504040204" pitchFamily="50" charset="-128"/>
                <a:cs typeface="Times New Roman" panose="02020603050405020304" pitchFamily="18" charset="0"/>
              </a:rPr>
              <a:t>都市における月平均最低気温においても、他都市に比べ高い。</a:t>
            </a:r>
            <a:endParaRPr lang="en-US" altLang="ja-JP" sz="196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4" name="図 3"/>
          <p:cNvPicPr>
            <a:picLocks noChangeAspect="1"/>
          </p:cNvPicPr>
          <p:nvPr/>
        </p:nvPicPr>
        <p:blipFill rotWithShape="1">
          <a:blip r:embed="rId3"/>
          <a:srcRect l="14128" t="22155" r="47901" b="36987"/>
          <a:stretch/>
        </p:blipFill>
        <p:spPr>
          <a:xfrm>
            <a:off x="524189" y="2525822"/>
            <a:ext cx="6063942" cy="2704782"/>
          </a:xfrm>
          <a:prstGeom prst="rect">
            <a:avLst/>
          </a:prstGeom>
        </p:spPr>
      </p:pic>
      <p:cxnSp>
        <p:nvCxnSpPr>
          <p:cNvPr id="5" name="直線矢印コネクタ 4"/>
          <p:cNvCxnSpPr/>
          <p:nvPr/>
        </p:nvCxnSpPr>
        <p:spPr>
          <a:xfrm flipV="1">
            <a:off x="1075427" y="2966495"/>
            <a:ext cx="4575262" cy="806392"/>
          </a:xfrm>
          <a:prstGeom prst="straightConnector1">
            <a:avLst/>
          </a:prstGeom>
          <a:noFill/>
          <a:ln w="41275" cap="flat" cmpd="sng" algn="ctr">
            <a:solidFill>
              <a:srgbClr val="FF0000"/>
            </a:solidFill>
            <a:prstDash val="solid"/>
            <a:tailEnd type="triangle"/>
          </a:ln>
          <a:effectLst/>
        </p:spPr>
      </p:cxnSp>
      <p:cxnSp>
        <p:nvCxnSpPr>
          <p:cNvPr id="6" name="直線矢印コネクタ 5"/>
          <p:cNvCxnSpPr/>
          <p:nvPr/>
        </p:nvCxnSpPr>
        <p:spPr>
          <a:xfrm flipV="1">
            <a:off x="1075427" y="4029258"/>
            <a:ext cx="4642968" cy="441682"/>
          </a:xfrm>
          <a:prstGeom prst="straightConnector1">
            <a:avLst/>
          </a:prstGeom>
          <a:noFill/>
          <a:ln w="41275" cap="flat" cmpd="sng" algn="ctr">
            <a:solidFill>
              <a:srgbClr val="FF0000"/>
            </a:solidFill>
            <a:prstDash val="solid"/>
            <a:tailEnd type="triangle"/>
          </a:ln>
          <a:effectLst/>
        </p:spPr>
      </p:cxnSp>
      <p:sp>
        <p:nvSpPr>
          <p:cNvPr id="7" name="角丸四角形 6"/>
          <p:cNvSpPr/>
          <p:nvPr/>
        </p:nvSpPr>
        <p:spPr>
          <a:xfrm>
            <a:off x="4485438" y="3271868"/>
            <a:ext cx="1663213" cy="433133"/>
          </a:xfrm>
          <a:prstGeom prst="roundRect">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0" dirty="0">
                <a:solidFill>
                  <a:schemeClr val="tx1"/>
                </a:solidFill>
              </a:rPr>
              <a:t>大阪の変化率</a:t>
            </a:r>
            <a:endParaRPr lang="en-US" altLang="ja-JP" sz="1470" dirty="0">
              <a:solidFill>
                <a:schemeClr val="tx1"/>
              </a:solidFill>
            </a:endParaRPr>
          </a:p>
          <a:p>
            <a:pPr algn="ctr"/>
            <a:r>
              <a:rPr lang="ja-JP" altLang="en-US" sz="1470" dirty="0">
                <a:solidFill>
                  <a:schemeClr val="tx1"/>
                </a:solidFill>
              </a:rPr>
              <a:t>　約</a:t>
            </a:r>
            <a:r>
              <a:rPr lang="en-US" altLang="ja-JP" sz="1470" dirty="0">
                <a:solidFill>
                  <a:schemeClr val="tx1"/>
                </a:solidFill>
              </a:rPr>
              <a:t>2.1</a:t>
            </a:r>
            <a:r>
              <a:rPr lang="ja-JP" altLang="en-US" sz="1470" dirty="0">
                <a:solidFill>
                  <a:schemeClr val="tx1"/>
                </a:solidFill>
              </a:rPr>
              <a:t>℃</a:t>
            </a:r>
            <a:r>
              <a:rPr lang="en-US" altLang="ja-JP" sz="1470" dirty="0">
                <a:solidFill>
                  <a:schemeClr val="tx1"/>
                </a:solidFill>
              </a:rPr>
              <a:t>/100</a:t>
            </a:r>
            <a:r>
              <a:rPr lang="ja-JP" altLang="en-US" sz="1470" dirty="0">
                <a:solidFill>
                  <a:schemeClr val="tx1"/>
                </a:solidFill>
              </a:rPr>
              <a:t>年</a:t>
            </a:r>
          </a:p>
        </p:txBody>
      </p:sp>
      <p:sp>
        <p:nvSpPr>
          <p:cNvPr id="8" name="角丸四角形 7"/>
          <p:cNvSpPr/>
          <p:nvPr/>
        </p:nvSpPr>
        <p:spPr>
          <a:xfrm>
            <a:off x="4306975" y="4185264"/>
            <a:ext cx="1841676" cy="474089"/>
          </a:xfrm>
          <a:prstGeom prst="roundRect">
            <a:avLst/>
          </a:prstGeom>
          <a:solidFill>
            <a:schemeClr val="bg1"/>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0" dirty="0">
                <a:solidFill>
                  <a:schemeClr val="tx1"/>
                </a:solidFill>
              </a:rPr>
              <a:t>日本平均の変化率</a:t>
            </a:r>
            <a:endParaRPr lang="en-US" altLang="ja-JP" sz="1470" dirty="0">
              <a:solidFill>
                <a:schemeClr val="tx1"/>
              </a:solidFill>
            </a:endParaRPr>
          </a:p>
          <a:p>
            <a:pPr algn="ctr"/>
            <a:r>
              <a:rPr lang="ja-JP" altLang="en-US" sz="1470" dirty="0">
                <a:solidFill>
                  <a:schemeClr val="tx1"/>
                </a:solidFill>
              </a:rPr>
              <a:t>　約</a:t>
            </a:r>
            <a:r>
              <a:rPr lang="en-US" altLang="ja-JP" sz="1470" dirty="0">
                <a:solidFill>
                  <a:schemeClr val="tx1"/>
                </a:solidFill>
              </a:rPr>
              <a:t>1.0</a:t>
            </a:r>
            <a:r>
              <a:rPr lang="ja-JP" altLang="en-US" sz="1470" dirty="0">
                <a:solidFill>
                  <a:schemeClr val="tx1"/>
                </a:solidFill>
              </a:rPr>
              <a:t>℃</a:t>
            </a:r>
            <a:r>
              <a:rPr lang="en-US" altLang="ja-JP" sz="1470" dirty="0">
                <a:solidFill>
                  <a:schemeClr val="tx1"/>
                </a:solidFill>
              </a:rPr>
              <a:t>/100</a:t>
            </a:r>
            <a:r>
              <a:rPr lang="ja-JP" altLang="en-US" sz="1470" dirty="0">
                <a:solidFill>
                  <a:schemeClr val="tx1"/>
                </a:solidFill>
              </a:rPr>
              <a:t>年</a:t>
            </a:r>
          </a:p>
        </p:txBody>
      </p:sp>
      <p:sp>
        <p:nvSpPr>
          <p:cNvPr id="10" name="角丸四角形 9"/>
          <p:cNvSpPr/>
          <p:nvPr/>
        </p:nvSpPr>
        <p:spPr>
          <a:xfrm>
            <a:off x="2022187" y="5080218"/>
            <a:ext cx="3515935" cy="1989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r>
              <a:rPr lang="ja-JP" altLang="en-US" sz="1260" dirty="0">
                <a:solidFill>
                  <a:schemeClr val="tx1"/>
                </a:solidFill>
                <a:latin typeface="メイリオ" panose="020B0604030504040204" pitchFamily="50" charset="-128"/>
                <a:ea typeface="メイリオ" panose="020B0604030504040204" pitchFamily="50" charset="-128"/>
              </a:rPr>
              <a:t>日本と大阪における年間の平均気温の推移</a:t>
            </a:r>
            <a:endParaRPr lang="en-US" altLang="ja-JP" sz="1260" dirty="0">
              <a:solidFill>
                <a:schemeClr val="tx1"/>
              </a:solidFill>
              <a:latin typeface="メイリオ" panose="020B0604030504040204" pitchFamily="50" charset="-128"/>
              <a:ea typeface="メイリオ" panose="020B0604030504040204" pitchFamily="50" charset="-128"/>
            </a:endParaRPr>
          </a:p>
        </p:txBody>
      </p:sp>
      <p:pic>
        <p:nvPicPr>
          <p:cNvPr id="11" name="図 10"/>
          <p:cNvPicPr>
            <a:picLocks noChangeAspect="1"/>
          </p:cNvPicPr>
          <p:nvPr/>
        </p:nvPicPr>
        <p:blipFill>
          <a:blip r:embed="rId4"/>
          <a:stretch>
            <a:fillRect/>
          </a:stretch>
        </p:blipFill>
        <p:spPr>
          <a:xfrm>
            <a:off x="6465993" y="2542662"/>
            <a:ext cx="5491193" cy="2671098"/>
          </a:xfrm>
          <a:prstGeom prst="rect">
            <a:avLst/>
          </a:prstGeom>
        </p:spPr>
      </p:pic>
      <p:sp>
        <p:nvSpPr>
          <p:cNvPr id="13" name="角丸四角形 12"/>
          <p:cNvSpPr/>
          <p:nvPr/>
        </p:nvSpPr>
        <p:spPr>
          <a:xfrm>
            <a:off x="7694037" y="5054189"/>
            <a:ext cx="3785890" cy="2249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r>
              <a:rPr lang="ja-JP" altLang="en-US" sz="1260" dirty="0">
                <a:solidFill>
                  <a:schemeClr val="tx1"/>
                </a:solidFill>
                <a:latin typeface="メイリオ" panose="020B0604030504040204" pitchFamily="50" charset="-128"/>
                <a:ea typeface="メイリオ" panose="020B0604030504040204" pitchFamily="50" charset="-128"/>
              </a:rPr>
              <a:t>全国３都市の</a:t>
            </a:r>
            <a:r>
              <a:rPr lang="en-US" altLang="ja-JP" sz="1260" dirty="0">
                <a:solidFill>
                  <a:schemeClr val="tx1"/>
                </a:solidFill>
                <a:latin typeface="メイリオ" panose="020B0604030504040204" pitchFamily="50" charset="-128"/>
                <a:ea typeface="メイリオ" panose="020B0604030504040204" pitchFamily="50" charset="-128"/>
              </a:rPr>
              <a:t>8</a:t>
            </a:r>
            <a:r>
              <a:rPr lang="ja-JP" altLang="en-US" sz="1260" dirty="0">
                <a:solidFill>
                  <a:schemeClr val="tx1"/>
                </a:solidFill>
                <a:latin typeface="メイリオ" panose="020B0604030504040204" pitchFamily="50" charset="-128"/>
                <a:ea typeface="メイリオ" panose="020B0604030504040204" pitchFamily="50" charset="-128"/>
              </a:rPr>
              <a:t>月における月平均最低気温の推移</a:t>
            </a:r>
            <a:endParaRPr lang="en-US" altLang="ja-JP" sz="1260" dirty="0">
              <a:solidFill>
                <a:schemeClr val="tx1"/>
              </a:solidFill>
              <a:latin typeface="メイリオ" panose="020B0604030504040204" pitchFamily="50" charset="-128"/>
              <a:ea typeface="メイリオ" panose="020B0604030504040204" pitchFamily="50" charset="-128"/>
            </a:endParaRPr>
          </a:p>
        </p:txBody>
      </p:sp>
      <p:sp>
        <p:nvSpPr>
          <p:cNvPr id="14" name="角丸四角形 13"/>
          <p:cNvSpPr/>
          <p:nvPr/>
        </p:nvSpPr>
        <p:spPr>
          <a:xfrm>
            <a:off x="11261318" y="2789754"/>
            <a:ext cx="829137" cy="2204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0" dirty="0">
                <a:solidFill>
                  <a:schemeClr val="tx1"/>
                </a:solidFill>
              </a:rPr>
              <a:t>大阪</a:t>
            </a:r>
          </a:p>
        </p:txBody>
      </p:sp>
      <p:sp>
        <p:nvSpPr>
          <p:cNvPr id="15" name="角丸四角形 14"/>
          <p:cNvSpPr/>
          <p:nvPr/>
        </p:nvSpPr>
        <p:spPr>
          <a:xfrm>
            <a:off x="11376247" y="3160827"/>
            <a:ext cx="714209" cy="22479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0" dirty="0">
                <a:solidFill>
                  <a:schemeClr val="tx1"/>
                </a:solidFill>
              </a:rPr>
              <a:t>東京</a:t>
            </a:r>
          </a:p>
        </p:txBody>
      </p:sp>
      <p:sp>
        <p:nvSpPr>
          <p:cNvPr id="16" name="角丸四角形 15"/>
          <p:cNvSpPr/>
          <p:nvPr/>
        </p:nvSpPr>
        <p:spPr>
          <a:xfrm>
            <a:off x="11129868" y="3536245"/>
            <a:ext cx="925250" cy="1900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0" dirty="0">
                <a:solidFill>
                  <a:schemeClr val="tx1"/>
                </a:solidFill>
              </a:rPr>
              <a:t>名古屋</a:t>
            </a:r>
          </a:p>
        </p:txBody>
      </p:sp>
      <p:sp>
        <p:nvSpPr>
          <p:cNvPr id="2" name="テキスト ボックス 1"/>
          <p:cNvSpPr txBox="1"/>
          <p:nvPr/>
        </p:nvSpPr>
        <p:spPr>
          <a:xfrm>
            <a:off x="370761" y="5779975"/>
            <a:ext cx="7766982" cy="1887696"/>
          </a:xfrm>
          <a:prstGeom prst="rect">
            <a:avLst/>
          </a:prstGeom>
          <a:noFill/>
        </p:spPr>
        <p:txBody>
          <a:bodyPr wrap="square" rtlCol="0">
            <a:spAutoFit/>
          </a:bodyPr>
          <a:lstStyle/>
          <a:p>
            <a:pPr marL="280701" indent="-140685">
              <a:lnSpc>
                <a:spcPts val="2800"/>
              </a:lnSpc>
            </a:pPr>
            <a:r>
              <a:rPr lang="ja-JP" altLang="en-US" sz="2240" b="1" kern="100" dirty="0">
                <a:latin typeface="メイリオ" panose="020B0604030504040204" pitchFamily="50" charset="-128"/>
                <a:ea typeface="メイリオ" panose="020B0604030504040204" pitchFamily="50" charset="-128"/>
                <a:cs typeface="Times New Roman" panose="02020603050405020304" pitchFamily="18" charset="0"/>
              </a:rPr>
              <a:t>大阪の地形</a:t>
            </a:r>
            <a:endParaRPr lang="en-US" altLang="ja-JP" sz="2240" b="1" kern="100" dirty="0">
              <a:latin typeface="メイリオ" panose="020B0604030504040204" pitchFamily="50" charset="-128"/>
              <a:ea typeface="メイリオ" panose="020B0604030504040204" pitchFamily="50" charset="-128"/>
              <a:cs typeface="Times New Roman" panose="02020603050405020304" pitchFamily="18" charset="0"/>
            </a:endParaRPr>
          </a:p>
          <a:p>
            <a:pPr marL="280701" indent="-140685">
              <a:lnSpc>
                <a:spcPts val="2800"/>
              </a:lnSpc>
            </a:pPr>
            <a:r>
              <a:rPr lang="ja-JP" altLang="en-US" sz="35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960" kern="100" dirty="0" smtClean="0">
                <a:latin typeface="メイリオ" panose="020B0604030504040204" pitchFamily="50" charset="-128"/>
                <a:ea typeface="メイリオ" panose="020B0604030504040204" pitchFamily="50" charset="-128"/>
                <a:cs typeface="Times New Roman" panose="02020603050405020304" pitchFamily="18" charset="0"/>
              </a:rPr>
              <a:t>北部</a:t>
            </a:r>
            <a:r>
              <a:rPr lang="ja-JP" altLang="en-US" sz="1960" kern="100" dirty="0">
                <a:latin typeface="メイリオ" panose="020B0604030504040204" pitchFamily="50" charset="-128"/>
                <a:ea typeface="メイリオ" panose="020B0604030504040204" pitchFamily="50" charset="-128"/>
                <a:cs typeface="Times New Roman" panose="02020603050405020304" pitchFamily="18" charset="0"/>
              </a:rPr>
              <a:t>は京都府と接する</a:t>
            </a:r>
            <a:r>
              <a:rPr lang="ja-JP" altLang="en-US" sz="1960" kern="100" dirty="0" smtClean="0">
                <a:latin typeface="メイリオ" panose="020B0604030504040204" pitchFamily="50" charset="-128"/>
                <a:ea typeface="メイリオ" panose="020B0604030504040204" pitchFamily="50" charset="-128"/>
                <a:cs typeface="Times New Roman" panose="02020603050405020304" pitchFamily="18" charset="0"/>
              </a:rPr>
              <a:t>北摂山系、東部・南部は奈良県や和歌山県と接する生駒山系、金剛・和泉葛城山系 など、３方</a:t>
            </a:r>
            <a:r>
              <a:rPr lang="ja-JP" altLang="en-US" sz="1960" kern="100" dirty="0">
                <a:latin typeface="メイリオ" panose="020B0604030504040204" pitchFamily="50" charset="-128"/>
                <a:ea typeface="メイリオ" panose="020B0604030504040204" pitchFamily="50" charset="-128"/>
                <a:cs typeface="Times New Roman" panose="02020603050405020304" pitchFamily="18" charset="0"/>
              </a:rPr>
              <a:t>が</a:t>
            </a:r>
            <a:r>
              <a:rPr lang="ja-JP" altLang="en-US" sz="1960" kern="100" dirty="0" smtClean="0">
                <a:latin typeface="メイリオ" panose="020B0604030504040204" pitchFamily="50" charset="-128"/>
                <a:ea typeface="メイリオ" panose="020B0604030504040204" pitchFamily="50" charset="-128"/>
                <a:cs typeface="Times New Roman" panose="02020603050405020304" pitchFamily="18" charset="0"/>
              </a:rPr>
              <a:t>囲まれた大阪</a:t>
            </a:r>
            <a:r>
              <a:rPr lang="ja-JP" altLang="en-US" sz="1960" kern="100" dirty="0">
                <a:latin typeface="メイリオ" panose="020B0604030504040204" pitchFamily="50" charset="-128"/>
                <a:ea typeface="メイリオ" panose="020B0604030504040204" pitchFamily="50" charset="-128"/>
                <a:cs typeface="Times New Roman" panose="02020603050405020304" pitchFamily="18" charset="0"/>
              </a:rPr>
              <a:t>平野に大阪市やその他</a:t>
            </a:r>
            <a:r>
              <a:rPr lang="ja-JP" altLang="en-US" sz="1960" kern="100" dirty="0" smtClean="0">
                <a:latin typeface="メイリオ" panose="020B0604030504040204" pitchFamily="50" charset="-128"/>
                <a:ea typeface="メイリオ" panose="020B0604030504040204" pitchFamily="50" charset="-128"/>
                <a:cs typeface="Times New Roman" panose="02020603050405020304" pitchFamily="18" charset="0"/>
              </a:rPr>
              <a:t>周辺都市が集中し</a:t>
            </a:r>
            <a:r>
              <a:rPr lang="ja-JP" altLang="en-US" sz="1960" kern="100" dirty="0">
                <a:latin typeface="メイリオ" panose="020B0604030504040204" pitchFamily="50" charset="-128"/>
                <a:ea typeface="メイリオ" panose="020B0604030504040204" pitchFamily="50" charset="-128"/>
                <a:cs typeface="Times New Roman" panose="02020603050405020304" pitchFamily="18" charset="0"/>
              </a:rPr>
              <a:t>、西部には大阪湾がある。</a:t>
            </a:r>
            <a:endParaRPr lang="en-US" altLang="ja-JP" sz="196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8" name="テキスト ボックス 17"/>
          <p:cNvSpPr txBox="1"/>
          <p:nvPr/>
        </p:nvSpPr>
        <p:spPr bwMode="white">
          <a:xfrm>
            <a:off x="12131375" y="9000614"/>
            <a:ext cx="529390" cy="461665"/>
          </a:xfrm>
          <a:prstGeom prst="rect">
            <a:avLst/>
          </a:prstGeom>
          <a:solidFill>
            <a:schemeClr val="bg1"/>
          </a:solidFill>
          <a:ln>
            <a:noFill/>
          </a:ln>
        </p:spPr>
        <p:txBody>
          <a:bodyPr wrap="square" rtlCol="0">
            <a:spAutoFit/>
          </a:bodyPr>
          <a:lstStyle/>
          <a:p>
            <a:r>
              <a:rPr kumimoji="1" lang="en-US" altLang="ja-JP" sz="2400" dirty="0" smtClean="0"/>
              <a:t>14</a:t>
            </a:r>
            <a:endParaRPr kumimoji="1" lang="ja-JP" altLang="en-US" sz="2400" dirty="0"/>
          </a:p>
        </p:txBody>
      </p:sp>
      <p:pic>
        <p:nvPicPr>
          <p:cNvPr id="19" name="図 18"/>
          <p:cNvPicPr>
            <a:picLocks noChangeAspect="1"/>
          </p:cNvPicPr>
          <p:nvPr/>
        </p:nvPicPr>
        <p:blipFill rotWithShape="1">
          <a:blip r:embed="rId5"/>
          <a:srcRect l="40591" t="21454" r="27863" b="7672"/>
          <a:stretch/>
        </p:blipFill>
        <p:spPr>
          <a:xfrm>
            <a:off x="8207500" y="5398144"/>
            <a:ext cx="3272427" cy="4133591"/>
          </a:xfrm>
          <a:prstGeom prst="rect">
            <a:avLst/>
          </a:prstGeom>
        </p:spPr>
      </p:pic>
    </p:spTree>
    <p:extLst>
      <p:ext uri="{BB962C8B-B14F-4D97-AF65-F5344CB8AC3E}">
        <p14:creationId xmlns:p14="http://schemas.microsoft.com/office/powerpoint/2010/main" val="1611882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p:cNvPicPr>
            <a:picLocks noChangeAspect="1"/>
          </p:cNvPicPr>
          <p:nvPr/>
        </p:nvPicPr>
        <p:blipFill rotWithShape="1">
          <a:blip r:embed="rId3"/>
          <a:srcRect l="13602" t="32603" r="49790" b="38479"/>
          <a:stretch/>
        </p:blipFill>
        <p:spPr>
          <a:xfrm>
            <a:off x="183118" y="6083525"/>
            <a:ext cx="5005997" cy="2378130"/>
          </a:xfrm>
          <a:prstGeom prst="rect">
            <a:avLst/>
          </a:prstGeom>
        </p:spPr>
      </p:pic>
      <p:sp>
        <p:nvSpPr>
          <p:cNvPr id="32" name="角丸四角形 31"/>
          <p:cNvSpPr/>
          <p:nvPr/>
        </p:nvSpPr>
        <p:spPr>
          <a:xfrm>
            <a:off x="4666189" y="6260019"/>
            <a:ext cx="497120" cy="17400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rPr>
              <a:t>大阪</a:t>
            </a:r>
          </a:p>
        </p:txBody>
      </p:sp>
      <p:sp>
        <p:nvSpPr>
          <p:cNvPr id="33" name="角丸四角形 32"/>
          <p:cNvSpPr/>
          <p:nvPr/>
        </p:nvSpPr>
        <p:spPr>
          <a:xfrm>
            <a:off x="4675770" y="6457598"/>
            <a:ext cx="505990" cy="19271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rPr>
              <a:t>東京</a:t>
            </a:r>
          </a:p>
        </p:txBody>
      </p:sp>
      <p:sp>
        <p:nvSpPr>
          <p:cNvPr id="34" name="角丸四角形 33"/>
          <p:cNvSpPr/>
          <p:nvPr/>
        </p:nvSpPr>
        <p:spPr>
          <a:xfrm>
            <a:off x="4666189" y="6808094"/>
            <a:ext cx="651906" cy="1703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rPr>
              <a:t>名古屋</a:t>
            </a:r>
          </a:p>
        </p:txBody>
      </p:sp>
      <p:sp>
        <p:nvSpPr>
          <p:cNvPr id="43" name="角丸四角形 42"/>
          <p:cNvSpPr/>
          <p:nvPr/>
        </p:nvSpPr>
        <p:spPr>
          <a:xfrm>
            <a:off x="1299504" y="8461655"/>
            <a:ext cx="3082080" cy="2520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r>
              <a:rPr lang="ja-JP" altLang="en-US" sz="1260" dirty="0">
                <a:solidFill>
                  <a:schemeClr val="tx1"/>
                </a:solidFill>
                <a:latin typeface="メイリオ" panose="020B0604030504040204" pitchFamily="50" charset="-128"/>
                <a:ea typeface="メイリオ" panose="020B0604030504040204" pitchFamily="50" charset="-128"/>
              </a:rPr>
              <a:t>全国３都市における熱帯夜日数の推移</a:t>
            </a:r>
            <a:endParaRPr lang="en-US" altLang="ja-JP" sz="1260" dirty="0">
              <a:solidFill>
                <a:schemeClr val="tx1"/>
              </a:solidFill>
              <a:latin typeface="メイリオ" panose="020B0604030504040204" pitchFamily="50" charset="-128"/>
              <a:ea typeface="メイリオ" panose="020B0604030504040204" pitchFamily="50" charset="-128"/>
            </a:endParaRPr>
          </a:p>
        </p:txBody>
      </p:sp>
      <p:sp>
        <p:nvSpPr>
          <p:cNvPr id="48" name="角丸四角形 47"/>
          <p:cNvSpPr/>
          <p:nvPr/>
        </p:nvSpPr>
        <p:spPr>
          <a:xfrm>
            <a:off x="6409036" y="8532293"/>
            <a:ext cx="3633043" cy="2639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r>
              <a:rPr lang="ja-JP" altLang="en-US" sz="1260" dirty="0">
                <a:solidFill>
                  <a:schemeClr val="tx1"/>
                </a:solidFill>
                <a:latin typeface="メイリオ" panose="020B0604030504040204" pitchFamily="50" charset="-128"/>
                <a:ea typeface="メイリオ" panose="020B0604030504040204" pitchFamily="50" charset="-128"/>
              </a:rPr>
              <a:t>全国</a:t>
            </a:r>
            <a:r>
              <a:rPr lang="en-US" altLang="ja-JP" sz="1260" dirty="0">
                <a:solidFill>
                  <a:schemeClr val="tx1"/>
                </a:solidFill>
                <a:latin typeface="メイリオ" panose="020B0604030504040204" pitchFamily="50" charset="-128"/>
                <a:ea typeface="メイリオ" panose="020B0604030504040204" pitchFamily="50" charset="-128"/>
              </a:rPr>
              <a:t>3</a:t>
            </a:r>
            <a:r>
              <a:rPr lang="ja-JP" altLang="en-US" sz="1260" dirty="0">
                <a:solidFill>
                  <a:schemeClr val="tx1"/>
                </a:solidFill>
                <a:latin typeface="メイリオ" panose="020B0604030504040204" pitchFamily="50" charset="-128"/>
                <a:ea typeface="メイリオ" panose="020B0604030504040204" pitchFamily="50" charset="-128"/>
              </a:rPr>
              <a:t>都府県における熱中症搬送者数の推移</a:t>
            </a:r>
            <a:endParaRPr lang="en-US" altLang="ja-JP" sz="1260" dirty="0">
              <a:solidFill>
                <a:schemeClr val="tx1"/>
              </a:solidFill>
              <a:latin typeface="メイリオ" panose="020B0604030504040204" pitchFamily="50" charset="-128"/>
              <a:ea typeface="メイリオ" panose="020B0604030504040204" pitchFamily="50" charset="-128"/>
            </a:endParaRPr>
          </a:p>
        </p:txBody>
      </p:sp>
      <p:sp>
        <p:nvSpPr>
          <p:cNvPr id="49" name="角丸四角形 48"/>
          <p:cNvSpPr/>
          <p:nvPr/>
        </p:nvSpPr>
        <p:spPr>
          <a:xfrm>
            <a:off x="10490901" y="8567712"/>
            <a:ext cx="2078534" cy="2285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r>
              <a:rPr lang="ja-JP" altLang="en-US" sz="1260" dirty="0">
                <a:solidFill>
                  <a:schemeClr val="tx1"/>
                </a:solidFill>
                <a:latin typeface="メイリオ" panose="020B0604030504040204" pitchFamily="50" charset="-128"/>
                <a:ea typeface="メイリオ" panose="020B0604030504040204" pitchFamily="50" charset="-128"/>
              </a:rPr>
              <a:t>熱中症発症場所の割合</a:t>
            </a:r>
            <a:endParaRPr lang="en-US" altLang="ja-JP" sz="1260"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6813912" y="9047118"/>
            <a:ext cx="5475015" cy="350865"/>
          </a:xfrm>
          <a:prstGeom prst="rect">
            <a:avLst/>
          </a:prstGeom>
          <a:noFill/>
        </p:spPr>
        <p:txBody>
          <a:bodyPr wrap="square" rtlCol="0">
            <a:spAutoFit/>
          </a:bodyPr>
          <a:lstStyle/>
          <a:p>
            <a:r>
              <a:rPr lang="ja-JP" altLang="en-US" sz="1680" b="1" dirty="0">
                <a:latin typeface="+mj-ea"/>
                <a:ea typeface="+mj-ea"/>
              </a:rPr>
              <a:t>出典）</a:t>
            </a:r>
            <a:r>
              <a:rPr lang="en-US" altLang="ja-JP" sz="1680" b="1" dirty="0">
                <a:latin typeface="+mj-ea"/>
                <a:ea typeface="+mj-ea"/>
              </a:rPr>
              <a:t>1898</a:t>
            </a:r>
            <a:r>
              <a:rPr lang="ja-JP" altLang="en-US" sz="1680" b="1" dirty="0">
                <a:latin typeface="+mj-ea"/>
                <a:ea typeface="+mj-ea"/>
              </a:rPr>
              <a:t>年から</a:t>
            </a:r>
            <a:r>
              <a:rPr lang="en-US" altLang="ja-JP" sz="1680" b="1" dirty="0">
                <a:latin typeface="+mj-ea"/>
                <a:ea typeface="+mj-ea"/>
              </a:rPr>
              <a:t>2013</a:t>
            </a:r>
            <a:r>
              <a:rPr lang="ja-JP" altLang="en-US" sz="1680" b="1" dirty="0">
                <a:latin typeface="+mj-ea"/>
                <a:ea typeface="+mj-ea"/>
              </a:rPr>
              <a:t>年の気象庁データにより作成</a:t>
            </a:r>
          </a:p>
        </p:txBody>
      </p:sp>
      <p:sp>
        <p:nvSpPr>
          <p:cNvPr id="36" name="テキスト ボックス 2">
            <a:extLst>
              <a:ext uri="{FF2B5EF4-FFF2-40B4-BE49-F238E27FC236}">
                <a16:creationId xmlns:a16="http://schemas.microsoft.com/office/drawing/2014/main" id="{6C78F6FA-7387-480E-84CE-BE50B07409EA}"/>
              </a:ext>
            </a:extLst>
          </p:cNvPr>
          <p:cNvSpPr txBox="1">
            <a:spLocks noChangeArrowheads="1"/>
          </p:cNvSpPr>
          <p:nvPr/>
        </p:nvSpPr>
        <p:spPr bwMode="auto">
          <a:xfrm>
            <a:off x="280109" y="1324116"/>
            <a:ext cx="12374880" cy="4405821"/>
          </a:xfrm>
          <a:prstGeom prst="rect">
            <a:avLst/>
          </a:prstGeom>
          <a:solidFill>
            <a:srgbClr val="FFFFFF"/>
          </a:solidFill>
          <a:ln w="9525">
            <a:solidFill>
              <a:schemeClr val="bg1">
                <a:alpha val="0"/>
              </a:schemeClr>
            </a:solidFill>
            <a:miter lim="800000"/>
            <a:headEnd/>
            <a:tailEnd/>
          </a:ln>
        </p:spPr>
        <p:txBody>
          <a:bodyPr rot="0" vert="horz" wrap="square" lIns="96012" tIns="48006" rIns="96012" bIns="48006" anchor="t" anchorCtr="0">
            <a:spAutoFit/>
          </a:bodyPr>
          <a:lstStyle/>
          <a:p>
            <a:pPr marL="280701" indent="-140685">
              <a:lnSpc>
                <a:spcPts val="2800"/>
              </a:lnSpc>
            </a:pPr>
            <a:r>
              <a:rPr lang="ja-JP" altLang="en-US" sz="168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2240" b="1" kern="100" dirty="0">
                <a:latin typeface="メイリオ" panose="020B0604030504040204" pitchFamily="50" charset="-128"/>
                <a:ea typeface="メイリオ" panose="020B0604030504040204" pitchFamily="50" charset="-128"/>
                <a:cs typeface="Times New Roman" panose="02020603050405020304" pitchFamily="18" charset="0"/>
              </a:rPr>
              <a:t>大阪における</a:t>
            </a:r>
            <a:r>
              <a:rPr lang="ja-JP" altLang="en-US" sz="224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ヒートアイランド現象の状況</a:t>
            </a:r>
            <a:endParaRPr lang="en-US" altLang="ja-JP" sz="224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marL="280701" indent="-140685">
              <a:lnSpc>
                <a:spcPts val="2800"/>
              </a:lnSpc>
            </a:pPr>
            <a:r>
              <a:rPr lang="ja-JP" altLang="en-US" sz="224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96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96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エネルギー消費に伴う人口排熱</a:t>
            </a:r>
            <a:r>
              <a:rPr lang="ja-JP" altLang="en-US" sz="1960" kern="100" dirty="0">
                <a:latin typeface="メイリオ" panose="020B0604030504040204" pitchFamily="50" charset="-128"/>
                <a:ea typeface="メイリオ" panose="020B0604030504040204" pitchFamily="50" charset="-128"/>
                <a:cs typeface="Times New Roman" panose="02020603050405020304" pitchFamily="18" charset="0"/>
              </a:rPr>
              <a:t>（建物空調、自動車走行、工場生産活動による排熱）の増加</a:t>
            </a:r>
            <a:endParaRPr lang="en-US" altLang="ja-JP" sz="196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80701" indent="-140685">
              <a:lnSpc>
                <a:spcPts val="2800"/>
              </a:lnSpc>
            </a:pPr>
            <a:r>
              <a:rPr lang="ja-JP" altLang="en-US" sz="196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96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都市化に伴う地表面被覆の人工化</a:t>
            </a:r>
            <a:r>
              <a:rPr lang="ja-JP" altLang="en-US" sz="1960" kern="100" dirty="0">
                <a:latin typeface="メイリオ" panose="020B0604030504040204" pitchFamily="50" charset="-128"/>
                <a:ea typeface="メイリオ" panose="020B0604030504040204" pitchFamily="50" charset="-128"/>
                <a:cs typeface="Times New Roman" panose="02020603050405020304" pitchFamily="18" charset="0"/>
              </a:rPr>
              <a:t>（建物、コンクリート、アスファルト舗装面など）</a:t>
            </a:r>
            <a:endParaRPr lang="en-US" altLang="ja-JP" sz="196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80701" indent="-140685">
              <a:lnSpc>
                <a:spcPts val="2800"/>
              </a:lnSpc>
            </a:pPr>
            <a:r>
              <a:rPr lang="ja-JP" altLang="en-US" sz="196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96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都市形態の高密度化</a:t>
            </a:r>
            <a:r>
              <a:rPr lang="ja-JP" altLang="en-US" sz="1960" kern="100" dirty="0">
                <a:latin typeface="メイリオ" panose="020B0604030504040204" pitchFamily="50" charset="-128"/>
                <a:ea typeface="メイリオ" panose="020B0604030504040204" pitchFamily="50" charset="-128"/>
                <a:cs typeface="Times New Roman" panose="02020603050405020304" pitchFamily="18" charset="0"/>
              </a:rPr>
              <a:t>（密集した建物による風通しの阻害、天空率の低下）</a:t>
            </a:r>
            <a:endParaRPr lang="en-US" altLang="ja-JP" sz="196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80701" indent="-140685">
              <a:lnSpc>
                <a:spcPts val="2800"/>
              </a:lnSpc>
            </a:pPr>
            <a:r>
              <a:rPr lang="ja-JP" altLang="en-US" sz="1960" kern="100" dirty="0">
                <a:latin typeface="メイリオ" panose="020B0604030504040204" pitchFamily="50" charset="-128"/>
                <a:ea typeface="メイリオ" panose="020B0604030504040204" pitchFamily="50" charset="-128"/>
                <a:cs typeface="Times New Roman" panose="02020603050405020304" pitchFamily="18" charset="0"/>
              </a:rPr>
              <a:t>　　　により、地表面の熱収支が変化し</a:t>
            </a:r>
            <a:r>
              <a:rPr lang="ja-JP" altLang="en-US" sz="1960" kern="100" dirty="0" smtClean="0">
                <a:latin typeface="メイリオ" panose="020B0604030504040204" pitchFamily="50" charset="-128"/>
                <a:ea typeface="メイリオ" panose="020B0604030504040204" pitchFamily="50" charset="-128"/>
                <a:cs typeface="Times New Roman" panose="02020603050405020304" pitchFamily="18" charset="0"/>
              </a:rPr>
              <a:t>、ヒートアイランド現象が顕著となり、都市部の気温特に夜間の気　</a:t>
            </a:r>
            <a:endParaRPr lang="en-US" altLang="ja-JP" sz="1960"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marL="280701" indent="-140685">
              <a:lnSpc>
                <a:spcPts val="2800"/>
              </a:lnSpc>
            </a:pPr>
            <a:r>
              <a:rPr lang="ja-JP" altLang="en-US" sz="196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960" kern="100" dirty="0" smtClean="0">
                <a:latin typeface="メイリオ" panose="020B0604030504040204" pitchFamily="50" charset="-128"/>
                <a:ea typeface="メイリオ" panose="020B0604030504040204" pitchFamily="50" charset="-128"/>
                <a:cs typeface="Times New Roman" panose="02020603050405020304" pitchFamily="18" charset="0"/>
              </a:rPr>
              <a:t>　　温が郊外に比べ著しく高くなる。</a:t>
            </a:r>
            <a:endParaRPr lang="en-US" altLang="ja-JP" sz="1960"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marL="280701" indent="-140685">
              <a:lnSpc>
                <a:spcPts val="2800"/>
              </a:lnSpc>
            </a:pPr>
            <a:r>
              <a:rPr lang="ja-JP" altLang="en-US" sz="196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960" b="1" kern="100" dirty="0">
                <a:latin typeface="メイリオ" panose="020B0604030504040204" pitchFamily="50" charset="-128"/>
                <a:ea typeface="メイリオ" panose="020B0604030504040204" pitchFamily="50" charset="-128"/>
                <a:cs typeface="Times New Roman" panose="02020603050405020304" pitchFamily="18" charset="0"/>
              </a:rPr>
              <a:t>ヒートアイランド現象の主な影響</a:t>
            </a:r>
            <a:endParaRPr lang="en-US" altLang="ja-JP" sz="1960" b="1" kern="100" dirty="0">
              <a:latin typeface="メイリオ" panose="020B0604030504040204" pitchFamily="50" charset="-128"/>
              <a:ea typeface="メイリオ" panose="020B0604030504040204" pitchFamily="50" charset="-128"/>
              <a:cs typeface="Times New Roman" panose="02020603050405020304" pitchFamily="18" charset="0"/>
            </a:endParaRPr>
          </a:p>
          <a:p>
            <a:pPr marL="280701" indent="-140685">
              <a:lnSpc>
                <a:spcPts val="2800"/>
              </a:lnSpc>
            </a:pPr>
            <a:r>
              <a:rPr lang="ja-JP" altLang="en-US" sz="196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96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熱帯夜日数の増加　</a:t>
            </a:r>
            <a:endParaRPr lang="en-US" altLang="ja-JP" sz="196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marL="280701" indent="-140685">
              <a:lnSpc>
                <a:spcPts val="2800"/>
              </a:lnSpc>
            </a:pPr>
            <a:r>
              <a:rPr lang="ja-JP" altLang="en-US" sz="1960" kern="100" dirty="0">
                <a:latin typeface="メイリオ" panose="020B0604030504040204" pitchFamily="50" charset="-128"/>
                <a:ea typeface="メイリオ" panose="020B0604030504040204" pitchFamily="50" charset="-128"/>
                <a:cs typeface="Times New Roman" panose="02020603050405020304" pitchFamily="18" charset="0"/>
              </a:rPr>
              <a:t>　　　　他都市と比較しても多い。</a:t>
            </a:r>
            <a:endParaRPr lang="en-US" altLang="ja-JP" sz="196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80701" indent="-140685">
              <a:lnSpc>
                <a:spcPts val="2800"/>
              </a:lnSpc>
            </a:pPr>
            <a:r>
              <a:rPr lang="ja-JP" altLang="en-US" sz="196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96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熱中症搬送者数の増加</a:t>
            </a:r>
            <a:endParaRPr lang="en-US" altLang="ja-JP" sz="196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marL="280701" indent="-140685">
              <a:lnSpc>
                <a:spcPts val="2800"/>
              </a:lnSpc>
            </a:pPr>
            <a:r>
              <a:rPr lang="ja-JP" altLang="en-US" sz="196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960" kern="100" dirty="0">
                <a:latin typeface="メイリオ" panose="020B0604030504040204" pitchFamily="50" charset="-128"/>
                <a:ea typeface="メイリオ" panose="020B0604030504040204" pitchFamily="50" charset="-128"/>
                <a:cs typeface="Times New Roman" panose="02020603050405020304" pitchFamily="18" charset="0"/>
              </a:rPr>
              <a:t>2015</a:t>
            </a:r>
            <a:r>
              <a:rPr lang="ja-JP" altLang="en-US" sz="1960" kern="100">
                <a:latin typeface="メイリオ" panose="020B0604030504040204" pitchFamily="50" charset="-128"/>
                <a:ea typeface="メイリオ" panose="020B0604030504040204" pitchFamily="50" charset="-128"/>
                <a:cs typeface="Times New Roman" panose="02020603050405020304" pitchFamily="18" charset="0"/>
              </a:rPr>
              <a:t>年</a:t>
            </a:r>
            <a:r>
              <a:rPr lang="ja-JP" altLang="en-US" sz="1960" kern="100" smtClean="0">
                <a:latin typeface="メイリオ" panose="020B0604030504040204" pitchFamily="50" charset="-128"/>
                <a:ea typeface="メイリオ" panose="020B0604030504040204" pitchFamily="50" charset="-128"/>
                <a:cs typeface="Times New Roman" panose="02020603050405020304" pitchFamily="18" charset="0"/>
              </a:rPr>
              <a:t>以降は</a:t>
            </a:r>
            <a:r>
              <a:rPr lang="en-US" altLang="ja-JP" sz="1960" kern="100" smtClean="0">
                <a:latin typeface="メイリオ" panose="020B0604030504040204" pitchFamily="50" charset="-128"/>
                <a:ea typeface="メイリオ" panose="020B0604030504040204" pitchFamily="50" charset="-128"/>
                <a:cs typeface="Times New Roman" panose="02020603050405020304" pitchFamily="18" charset="0"/>
              </a:rPr>
              <a:t>3,000</a:t>
            </a:r>
            <a:r>
              <a:rPr lang="ja-JP" altLang="en-US" sz="1960" kern="100" dirty="0" smtClean="0">
                <a:latin typeface="メイリオ" panose="020B0604030504040204" pitchFamily="50" charset="-128"/>
                <a:ea typeface="メイリオ" panose="020B0604030504040204" pitchFamily="50" charset="-128"/>
                <a:cs typeface="Times New Roman" panose="02020603050405020304" pitchFamily="18" charset="0"/>
              </a:rPr>
              <a:t>人以上になっており、</a:t>
            </a:r>
            <a:r>
              <a:rPr lang="ja-JP" altLang="en-US" sz="1960" kern="100" dirty="0">
                <a:latin typeface="メイリオ" panose="020B0604030504040204" pitchFamily="50" charset="-128"/>
                <a:ea typeface="メイリオ" panose="020B0604030504040204" pitchFamily="50" charset="-128"/>
                <a:cs typeface="Times New Roman" panose="02020603050405020304" pitchFamily="18" charset="0"/>
              </a:rPr>
              <a:t>年々増加傾向にある。</a:t>
            </a:r>
            <a:endParaRPr lang="en-US" altLang="ja-JP" sz="196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80701" indent="-140685">
              <a:lnSpc>
                <a:spcPts val="2800"/>
              </a:lnSpc>
            </a:pPr>
            <a:r>
              <a:rPr lang="ja-JP" altLang="en-US" sz="1960" kern="100" dirty="0">
                <a:latin typeface="メイリオ" panose="020B0604030504040204" pitchFamily="50" charset="-128"/>
                <a:ea typeface="メイリオ" panose="020B0604030504040204" pitchFamily="50" charset="-128"/>
                <a:cs typeface="Times New Roman" panose="02020603050405020304" pitchFamily="18" charset="0"/>
              </a:rPr>
              <a:t>　　　　熱中症発症の発症場所の特徴として、約４割が住宅内で発症している。（屋内での発症が多い）</a:t>
            </a:r>
            <a:endParaRPr lang="en-US" altLang="ja-JP" sz="196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4" name="テキスト ボックス 13"/>
          <p:cNvSpPr txBox="1"/>
          <p:nvPr/>
        </p:nvSpPr>
        <p:spPr bwMode="white">
          <a:xfrm>
            <a:off x="12131375" y="9000614"/>
            <a:ext cx="529390" cy="461665"/>
          </a:xfrm>
          <a:prstGeom prst="rect">
            <a:avLst/>
          </a:prstGeom>
          <a:solidFill>
            <a:schemeClr val="bg1"/>
          </a:solidFill>
          <a:ln>
            <a:noFill/>
          </a:ln>
        </p:spPr>
        <p:txBody>
          <a:bodyPr wrap="square" rtlCol="0">
            <a:spAutoFit/>
          </a:bodyPr>
          <a:lstStyle/>
          <a:p>
            <a:r>
              <a:rPr kumimoji="1" lang="en-US" altLang="ja-JP" sz="2400" dirty="0" smtClean="0"/>
              <a:t>15</a:t>
            </a:r>
            <a:endParaRPr kumimoji="1" lang="ja-JP" altLang="en-US" sz="2400" dirty="0"/>
          </a:p>
        </p:txBody>
      </p:sp>
      <p:pic>
        <p:nvPicPr>
          <p:cNvPr id="2" name="図 1"/>
          <p:cNvPicPr>
            <a:picLocks noChangeAspect="1"/>
          </p:cNvPicPr>
          <p:nvPr/>
        </p:nvPicPr>
        <p:blipFill>
          <a:blip r:embed="rId4"/>
          <a:stretch>
            <a:fillRect/>
          </a:stretch>
        </p:blipFill>
        <p:spPr>
          <a:xfrm>
            <a:off x="5079505" y="5952347"/>
            <a:ext cx="4962574" cy="2591025"/>
          </a:xfrm>
          <a:prstGeom prst="rect">
            <a:avLst/>
          </a:prstGeom>
        </p:spPr>
      </p:pic>
      <p:pic>
        <p:nvPicPr>
          <p:cNvPr id="3" name="図 2"/>
          <p:cNvPicPr>
            <a:picLocks noChangeAspect="1"/>
          </p:cNvPicPr>
          <p:nvPr/>
        </p:nvPicPr>
        <p:blipFill>
          <a:blip r:embed="rId5"/>
          <a:stretch>
            <a:fillRect/>
          </a:stretch>
        </p:blipFill>
        <p:spPr>
          <a:xfrm>
            <a:off x="10374685" y="6046841"/>
            <a:ext cx="2194750" cy="2298391"/>
          </a:xfrm>
          <a:prstGeom prst="rect">
            <a:avLst/>
          </a:prstGeom>
        </p:spPr>
      </p:pic>
    </p:spTree>
    <p:extLst>
      <p:ext uri="{BB962C8B-B14F-4D97-AF65-F5344CB8AC3E}">
        <p14:creationId xmlns:p14="http://schemas.microsoft.com/office/powerpoint/2010/main" val="1475971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4045800930"/>
              </p:ext>
            </p:extLst>
          </p:nvPr>
        </p:nvGraphicFramePr>
        <p:xfrm>
          <a:off x="47819" y="713753"/>
          <a:ext cx="12731496" cy="8834118"/>
        </p:xfrm>
        <a:graphic>
          <a:graphicData uri="http://schemas.openxmlformats.org/drawingml/2006/table">
            <a:tbl>
              <a:tblPr firstRow="1" bandRow="1">
                <a:tableStyleId>{5940675A-B579-460E-94D1-54222C63F5DA}</a:tableStyleId>
              </a:tblPr>
              <a:tblGrid>
                <a:gridCol w="1317680">
                  <a:extLst>
                    <a:ext uri="{9D8B030D-6E8A-4147-A177-3AD203B41FA5}">
                      <a16:colId xmlns:a16="http://schemas.microsoft.com/office/drawing/2014/main" val="20000"/>
                    </a:ext>
                  </a:extLst>
                </a:gridCol>
                <a:gridCol w="604867">
                  <a:extLst>
                    <a:ext uri="{9D8B030D-6E8A-4147-A177-3AD203B41FA5}">
                      <a16:colId xmlns:a16="http://schemas.microsoft.com/office/drawing/2014/main" val="20001"/>
                    </a:ext>
                  </a:extLst>
                </a:gridCol>
                <a:gridCol w="604867">
                  <a:extLst>
                    <a:ext uri="{9D8B030D-6E8A-4147-A177-3AD203B41FA5}">
                      <a16:colId xmlns:a16="http://schemas.microsoft.com/office/drawing/2014/main" val="3405908107"/>
                    </a:ext>
                  </a:extLst>
                </a:gridCol>
                <a:gridCol w="604867">
                  <a:extLst>
                    <a:ext uri="{9D8B030D-6E8A-4147-A177-3AD203B41FA5}">
                      <a16:colId xmlns:a16="http://schemas.microsoft.com/office/drawing/2014/main" val="20002"/>
                    </a:ext>
                  </a:extLst>
                </a:gridCol>
                <a:gridCol w="604867">
                  <a:extLst>
                    <a:ext uri="{9D8B030D-6E8A-4147-A177-3AD203B41FA5}">
                      <a16:colId xmlns:a16="http://schemas.microsoft.com/office/drawing/2014/main" val="20003"/>
                    </a:ext>
                  </a:extLst>
                </a:gridCol>
                <a:gridCol w="604867">
                  <a:extLst>
                    <a:ext uri="{9D8B030D-6E8A-4147-A177-3AD203B41FA5}">
                      <a16:colId xmlns:a16="http://schemas.microsoft.com/office/drawing/2014/main" val="20004"/>
                    </a:ext>
                  </a:extLst>
                </a:gridCol>
                <a:gridCol w="604867">
                  <a:extLst>
                    <a:ext uri="{9D8B030D-6E8A-4147-A177-3AD203B41FA5}">
                      <a16:colId xmlns:a16="http://schemas.microsoft.com/office/drawing/2014/main" val="20005"/>
                    </a:ext>
                  </a:extLst>
                </a:gridCol>
                <a:gridCol w="604867">
                  <a:extLst>
                    <a:ext uri="{9D8B030D-6E8A-4147-A177-3AD203B41FA5}">
                      <a16:colId xmlns:a16="http://schemas.microsoft.com/office/drawing/2014/main" val="1310309363"/>
                    </a:ext>
                  </a:extLst>
                </a:gridCol>
                <a:gridCol w="604867">
                  <a:extLst>
                    <a:ext uri="{9D8B030D-6E8A-4147-A177-3AD203B41FA5}">
                      <a16:colId xmlns:a16="http://schemas.microsoft.com/office/drawing/2014/main" val="20006"/>
                    </a:ext>
                  </a:extLst>
                </a:gridCol>
                <a:gridCol w="604867">
                  <a:extLst>
                    <a:ext uri="{9D8B030D-6E8A-4147-A177-3AD203B41FA5}">
                      <a16:colId xmlns:a16="http://schemas.microsoft.com/office/drawing/2014/main" val="20007"/>
                    </a:ext>
                  </a:extLst>
                </a:gridCol>
                <a:gridCol w="604867">
                  <a:extLst>
                    <a:ext uri="{9D8B030D-6E8A-4147-A177-3AD203B41FA5}">
                      <a16:colId xmlns:a16="http://schemas.microsoft.com/office/drawing/2014/main" val="20008"/>
                    </a:ext>
                  </a:extLst>
                </a:gridCol>
                <a:gridCol w="604867">
                  <a:extLst>
                    <a:ext uri="{9D8B030D-6E8A-4147-A177-3AD203B41FA5}">
                      <a16:colId xmlns:a16="http://schemas.microsoft.com/office/drawing/2014/main" val="20009"/>
                    </a:ext>
                  </a:extLst>
                </a:gridCol>
                <a:gridCol w="604867">
                  <a:extLst>
                    <a:ext uri="{9D8B030D-6E8A-4147-A177-3AD203B41FA5}">
                      <a16:colId xmlns:a16="http://schemas.microsoft.com/office/drawing/2014/main" val="20010"/>
                    </a:ext>
                  </a:extLst>
                </a:gridCol>
                <a:gridCol w="604867">
                  <a:extLst>
                    <a:ext uri="{9D8B030D-6E8A-4147-A177-3AD203B41FA5}">
                      <a16:colId xmlns:a16="http://schemas.microsoft.com/office/drawing/2014/main" val="20011"/>
                    </a:ext>
                  </a:extLst>
                </a:gridCol>
                <a:gridCol w="542735">
                  <a:extLst>
                    <a:ext uri="{9D8B030D-6E8A-4147-A177-3AD203B41FA5}">
                      <a16:colId xmlns:a16="http://schemas.microsoft.com/office/drawing/2014/main" val="20012"/>
                    </a:ext>
                  </a:extLst>
                </a:gridCol>
                <a:gridCol w="601562">
                  <a:extLst>
                    <a:ext uri="{9D8B030D-6E8A-4147-A177-3AD203B41FA5}">
                      <a16:colId xmlns:a16="http://schemas.microsoft.com/office/drawing/2014/main" val="20013"/>
                    </a:ext>
                  </a:extLst>
                </a:gridCol>
                <a:gridCol w="601562">
                  <a:extLst>
                    <a:ext uri="{9D8B030D-6E8A-4147-A177-3AD203B41FA5}">
                      <a16:colId xmlns:a16="http://schemas.microsoft.com/office/drawing/2014/main" val="20014"/>
                    </a:ext>
                  </a:extLst>
                </a:gridCol>
                <a:gridCol w="601562">
                  <a:extLst>
                    <a:ext uri="{9D8B030D-6E8A-4147-A177-3AD203B41FA5}">
                      <a16:colId xmlns:a16="http://schemas.microsoft.com/office/drawing/2014/main" val="3123515217"/>
                    </a:ext>
                  </a:extLst>
                </a:gridCol>
                <a:gridCol w="601562">
                  <a:extLst>
                    <a:ext uri="{9D8B030D-6E8A-4147-A177-3AD203B41FA5}">
                      <a16:colId xmlns:a16="http://schemas.microsoft.com/office/drawing/2014/main" val="29924961"/>
                    </a:ext>
                  </a:extLst>
                </a:gridCol>
                <a:gridCol w="601562">
                  <a:extLst>
                    <a:ext uri="{9D8B030D-6E8A-4147-A177-3AD203B41FA5}">
                      <a16:colId xmlns:a16="http://schemas.microsoft.com/office/drawing/2014/main" val="2232101491"/>
                    </a:ext>
                  </a:extLst>
                </a:gridCol>
              </a:tblGrid>
              <a:tr h="424308">
                <a:tc rowSpan="2">
                  <a:txBody>
                    <a:bodyPr/>
                    <a:lstStyle/>
                    <a:p>
                      <a:pPr algn="ctr"/>
                      <a:endParaRPr kumimoji="1" lang="ja-JP" altLang="en-US" sz="2200" dirty="0">
                        <a:solidFill>
                          <a:schemeClr val="tx1"/>
                        </a:solidFill>
                        <a:latin typeface="メイリオ" panose="020B0604030504040204" pitchFamily="50" charset="-128"/>
                        <a:ea typeface="メイリオ" panose="020B0604030504040204" pitchFamily="50" charset="-128"/>
                      </a:endParaRPr>
                    </a:p>
                  </a:txBody>
                  <a:tcPr marL="128016" marR="128016" marT="64008" marB="64008" anchor="ctr">
                    <a:solidFill>
                      <a:schemeClr val="accent1"/>
                    </a:solidFill>
                  </a:tcPr>
                </a:tc>
                <a:tc gridSpan="12">
                  <a:txBody>
                    <a:bodyPr/>
                    <a:lstStyle/>
                    <a:p>
                      <a:pPr algn="ctr"/>
                      <a:r>
                        <a:rPr kumimoji="1" lang="ja-JP" altLang="en-US" sz="1700" dirty="0">
                          <a:solidFill>
                            <a:schemeClr val="tx1"/>
                          </a:solidFill>
                          <a:latin typeface="メイリオ" panose="020B0604030504040204" pitchFamily="50" charset="-128"/>
                          <a:ea typeface="メイリオ" panose="020B0604030504040204" pitchFamily="50" charset="-128"/>
                        </a:rPr>
                        <a:t>令和</a:t>
                      </a:r>
                      <a:r>
                        <a:rPr kumimoji="1" lang="en-US" altLang="ja-JP" sz="1700" dirty="0">
                          <a:solidFill>
                            <a:schemeClr val="tx1"/>
                          </a:solidFill>
                          <a:latin typeface="メイリオ" panose="020B0604030504040204" pitchFamily="50" charset="-128"/>
                          <a:ea typeface="メイリオ" panose="020B0604030504040204" pitchFamily="50" charset="-128"/>
                        </a:rPr>
                        <a:t>2</a:t>
                      </a:r>
                      <a:r>
                        <a:rPr kumimoji="1" lang="ja-JP" altLang="en-US" sz="1700" dirty="0">
                          <a:solidFill>
                            <a:schemeClr val="tx1"/>
                          </a:solidFill>
                          <a:latin typeface="メイリオ" panose="020B0604030504040204" pitchFamily="50" charset="-128"/>
                          <a:ea typeface="メイリオ" panose="020B0604030504040204" pitchFamily="50" charset="-128"/>
                        </a:rPr>
                        <a:t>年（</a:t>
                      </a:r>
                      <a:r>
                        <a:rPr kumimoji="1" lang="en-US" altLang="ja-JP" sz="1700" dirty="0">
                          <a:solidFill>
                            <a:schemeClr val="tx1"/>
                          </a:solidFill>
                          <a:latin typeface="メイリオ" panose="020B0604030504040204" pitchFamily="50" charset="-128"/>
                          <a:ea typeface="メイリオ" panose="020B0604030504040204" pitchFamily="50" charset="-128"/>
                        </a:rPr>
                        <a:t>2020</a:t>
                      </a:r>
                      <a:r>
                        <a:rPr kumimoji="1" lang="ja-JP" altLang="en-US" sz="1700" dirty="0">
                          <a:solidFill>
                            <a:schemeClr val="tx1"/>
                          </a:solidFill>
                          <a:latin typeface="メイリオ" panose="020B0604030504040204" pitchFamily="50" charset="-128"/>
                          <a:ea typeface="メイリオ" panose="020B0604030504040204" pitchFamily="50" charset="-128"/>
                        </a:rPr>
                        <a:t>年）</a:t>
                      </a:r>
                    </a:p>
                  </a:txBody>
                  <a:tcPr marL="128016" marR="128016" marT="64008" marB="64008" anchor="ctr">
                    <a:lnR w="12700" cap="flat" cmpd="sng" algn="ctr">
                      <a:solidFill>
                        <a:schemeClr val="tx1"/>
                      </a:solidFill>
                      <a:prstDash val="solid"/>
                      <a:round/>
                      <a:headEnd type="none" w="med" len="med"/>
                      <a:tailEnd type="none" w="med" len="med"/>
                    </a:lnR>
                    <a:solidFill>
                      <a:schemeClr val="accent1"/>
                    </a:solidFill>
                  </a:tcPr>
                </a:tc>
                <a:tc hMerge="1">
                  <a:txBody>
                    <a:bodyPr/>
                    <a:lstStyle/>
                    <a:p>
                      <a:endParaRPr kumimoji="1" lang="ja-JP" altLang="en-US"/>
                    </a:p>
                  </a:txBody>
                  <a:tcPr/>
                </a:tc>
                <a:tc hMerge="1">
                  <a:txBody>
                    <a:bodyPr/>
                    <a:lstStyle/>
                    <a:p>
                      <a:pPr algn="ctr"/>
                      <a:endParaRPr kumimoji="1" lang="ja-JP" altLang="en-US" sz="1800" dirty="0">
                        <a:solidFill>
                          <a:schemeClr val="tx1"/>
                        </a:solidFill>
                        <a:latin typeface="+mn-ea"/>
                        <a:ea typeface="+mn-ea"/>
                      </a:endParaRPr>
                    </a:p>
                  </a:txBody>
                  <a:tcPr>
                    <a:solidFill>
                      <a:schemeClr val="accent1"/>
                    </a:solidFill>
                  </a:tcPr>
                </a:tc>
                <a:tc hMerge="1">
                  <a:txBody>
                    <a:bodyPr/>
                    <a:lstStyle/>
                    <a:p>
                      <a:endParaRPr kumimoji="1" lang="ja-JP" altLang="en-US" dirty="0"/>
                    </a:p>
                  </a:txBody>
                  <a:tcPr>
                    <a:solidFill>
                      <a:schemeClr val="accent1"/>
                    </a:solidFill>
                  </a:tcPr>
                </a:tc>
                <a:tc hMerge="1">
                  <a:txBody>
                    <a:bodyPr/>
                    <a:lstStyle/>
                    <a:p>
                      <a:endParaRPr kumimoji="1" lang="ja-JP" altLang="en-US" dirty="0"/>
                    </a:p>
                  </a:txBody>
                  <a:tcPr>
                    <a:solidFill>
                      <a:schemeClr val="accent1"/>
                    </a:solidFill>
                  </a:tcPr>
                </a:tc>
                <a:tc hMerge="1">
                  <a:txBody>
                    <a:bodyPr/>
                    <a:lstStyle/>
                    <a:p>
                      <a:endParaRPr kumimoji="1" lang="ja-JP" altLang="en-US" dirty="0"/>
                    </a:p>
                  </a:txBody>
                  <a:tcPr>
                    <a:solidFill>
                      <a:schemeClr val="accent1"/>
                    </a:solidFill>
                  </a:tcPr>
                </a:tc>
                <a:tc hMerge="1">
                  <a:txBody>
                    <a:bodyPr/>
                    <a:lstStyle/>
                    <a:p>
                      <a:endParaRPr kumimoji="1" lang="ja-JP" altLang="en-US"/>
                    </a:p>
                  </a:txBody>
                  <a:tcPr/>
                </a:tc>
                <a:tc hMerge="1">
                  <a:txBody>
                    <a:bodyPr/>
                    <a:lstStyle/>
                    <a:p>
                      <a:endParaRPr kumimoji="1" lang="ja-JP" altLang="en-US" dirty="0"/>
                    </a:p>
                  </a:txBody>
                  <a:tcPr>
                    <a:solidFill>
                      <a:schemeClr val="accent1"/>
                    </a:solidFill>
                  </a:tcPr>
                </a:tc>
                <a:tc hMerge="1">
                  <a:txBody>
                    <a:bodyP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anchor="ctr">
                    <a:lnR w="12700" cap="flat" cmpd="sng" algn="ctr">
                      <a:solidFill>
                        <a:schemeClr val="tx1"/>
                      </a:solidFill>
                      <a:prstDash val="solid"/>
                      <a:round/>
                      <a:headEnd type="none" w="med" len="med"/>
                      <a:tailEnd type="none" w="med" len="med"/>
                    </a:lnR>
                    <a:solidFill>
                      <a:schemeClr val="accent1"/>
                    </a:solidFill>
                  </a:tcPr>
                </a:tc>
                <a:tc hMerge="1">
                  <a:txBody>
                    <a:bodyPr/>
                    <a:lstStyle/>
                    <a:p>
                      <a:endParaRPr kumimoji="1" lang="ja-JP" altLang="en-US" dirty="0"/>
                    </a:p>
                  </a:txBody>
                  <a:tcPr>
                    <a:solidFill>
                      <a:schemeClr val="accent1"/>
                    </a:solidFill>
                  </a:tcPr>
                </a:tc>
                <a:tc hMerge="1">
                  <a:txBody>
                    <a:bodyPr/>
                    <a:lstStyle/>
                    <a:p>
                      <a:endParaRPr kumimoji="1" lang="ja-JP" altLang="en-US" dirty="0"/>
                    </a:p>
                  </a:txBody>
                  <a:tcPr>
                    <a:solidFill>
                      <a:schemeClr val="accent1"/>
                    </a:solidFill>
                  </a:tcPr>
                </a:tc>
                <a:tc hMerge="1">
                  <a:txBody>
                    <a:bodyPr/>
                    <a:lstStyle/>
                    <a:p>
                      <a:endParaRPr kumimoji="1" lang="ja-JP" altLang="en-US" dirty="0"/>
                    </a:p>
                  </a:txBody>
                  <a:tcPr>
                    <a:solidFill>
                      <a:schemeClr val="accent1"/>
                    </a:solidFill>
                  </a:tcPr>
                </a:tc>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chemeClr val="tx1"/>
                          </a:solidFill>
                          <a:latin typeface="メイリオ" panose="020B0604030504040204" pitchFamily="50" charset="-128"/>
                          <a:ea typeface="メイリオ" panose="020B0604030504040204" pitchFamily="50" charset="-128"/>
                        </a:rPr>
                        <a:t>令和</a:t>
                      </a:r>
                      <a:r>
                        <a:rPr kumimoji="1" lang="en-US" altLang="ja-JP" sz="1700" dirty="0">
                          <a:solidFill>
                            <a:schemeClr val="tx1"/>
                          </a:solidFill>
                          <a:latin typeface="メイリオ" panose="020B0604030504040204" pitchFamily="50" charset="-128"/>
                          <a:ea typeface="メイリオ" panose="020B0604030504040204" pitchFamily="50" charset="-128"/>
                        </a:rPr>
                        <a:t>3</a:t>
                      </a:r>
                      <a:r>
                        <a:rPr kumimoji="1" lang="ja-JP" altLang="en-US" sz="1700" dirty="0">
                          <a:solidFill>
                            <a:schemeClr val="tx1"/>
                          </a:solidFill>
                          <a:latin typeface="メイリオ" panose="020B0604030504040204" pitchFamily="50" charset="-128"/>
                          <a:ea typeface="メイリオ" panose="020B0604030504040204" pitchFamily="50" charset="-128"/>
                        </a:rPr>
                        <a:t>年（</a:t>
                      </a:r>
                      <a:r>
                        <a:rPr kumimoji="1" lang="en-US" altLang="ja-JP" sz="1700" dirty="0">
                          <a:solidFill>
                            <a:schemeClr val="tx1"/>
                          </a:solidFill>
                          <a:latin typeface="メイリオ" panose="020B0604030504040204" pitchFamily="50" charset="-128"/>
                          <a:ea typeface="メイリオ" panose="020B0604030504040204" pitchFamily="50" charset="-128"/>
                        </a:rPr>
                        <a:t>2021</a:t>
                      </a:r>
                      <a:r>
                        <a:rPr kumimoji="1" lang="ja-JP" altLang="en-US" sz="1700" dirty="0">
                          <a:solidFill>
                            <a:schemeClr val="tx1"/>
                          </a:solidFill>
                          <a:latin typeface="メイリオ" panose="020B0604030504040204" pitchFamily="50" charset="-128"/>
                          <a:ea typeface="メイリオ" panose="020B0604030504040204" pitchFamily="50" charset="-128"/>
                        </a:rPr>
                        <a:t>年）</a:t>
                      </a:r>
                    </a:p>
                  </a:txBody>
                  <a:tcPr marL="128016" marR="128016" marT="64008" marB="64008" anchor="ctr">
                    <a:lnL w="12700" cap="flat" cmpd="sng" algn="ctr">
                      <a:solidFill>
                        <a:schemeClr val="tx1"/>
                      </a:solidFill>
                      <a:prstDash val="solid"/>
                      <a:round/>
                      <a:headEnd type="none" w="med" len="med"/>
                      <a:tailEnd type="none" w="med" len="med"/>
                    </a:lnL>
                    <a:solidFill>
                      <a:schemeClr val="accent1"/>
                    </a:solidFill>
                  </a:tcPr>
                </a:tc>
                <a:tc hMerge="1">
                  <a:txBody>
                    <a:bodyPr/>
                    <a:lstStyle/>
                    <a:p>
                      <a:endParaRPr kumimoji="1" lang="ja-JP" altLang="en-US" dirty="0"/>
                    </a:p>
                  </a:txBody>
                  <a:tcPr>
                    <a:solidFill>
                      <a:schemeClr val="accent1"/>
                    </a:solidFill>
                  </a:tcPr>
                </a:tc>
                <a:tc hMerge="1">
                  <a:txBody>
                    <a:bodyPr/>
                    <a:lstStyle/>
                    <a:p>
                      <a:endParaRPr kumimoji="1" lang="ja-JP" altLang="en-US" dirty="0"/>
                    </a:p>
                  </a:txBody>
                  <a:tcPr>
                    <a:solidFill>
                      <a:schemeClr val="accent1"/>
                    </a:solidFill>
                  </a:tcPr>
                </a:tc>
                <a:tc hMerge="1">
                  <a:txBody>
                    <a:bodyPr/>
                    <a:lstStyle/>
                    <a:p>
                      <a:endParaRPr kumimoji="1" lang="ja-JP" altLang="en-US" dirty="0"/>
                    </a:p>
                  </a:txBody>
                  <a:tcPr>
                    <a:solidFill>
                      <a:schemeClr val="accent1"/>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solidFill>
                      <a:schemeClr val="accent1"/>
                    </a:solidFill>
                  </a:tcPr>
                </a:tc>
                <a:extLst>
                  <a:ext uri="{0D108BD9-81ED-4DB2-BD59-A6C34878D82A}">
                    <a16:rowId xmlns:a16="http://schemas.microsoft.com/office/drawing/2014/main" val="10000"/>
                  </a:ext>
                </a:extLst>
              </a:tr>
              <a:tr h="896112">
                <a:tc vMerge="1">
                  <a:txBody>
                    <a:bodyPr/>
                    <a:lstStyle/>
                    <a:p>
                      <a:endParaRPr kumimoji="1" lang="ja-JP" altLang="en-US" dirty="0"/>
                    </a:p>
                  </a:txBody>
                  <a:tcPr>
                    <a:solidFill>
                      <a:schemeClr val="accent1"/>
                    </a:solidFill>
                  </a:tcPr>
                </a:tc>
                <a:tc>
                  <a:txBody>
                    <a:bodyPr/>
                    <a:lstStyle/>
                    <a:p>
                      <a:pPr algn="ctr"/>
                      <a:r>
                        <a:rPr lang="en-US" altLang="ja-JP" sz="1700" dirty="0">
                          <a:latin typeface="メイリオ" panose="020B0604030504040204" pitchFamily="50" charset="-128"/>
                          <a:ea typeface="メイリオ" panose="020B0604030504040204" pitchFamily="50" charset="-128"/>
                        </a:rPr>
                        <a:t>4</a:t>
                      </a:r>
                    </a:p>
                  </a:txBody>
                  <a:tcPr marL="128016" marR="128016" marT="64008" marB="64008" anchor="ctr">
                    <a:solidFill>
                      <a:schemeClr val="accent1"/>
                    </a:solidFill>
                  </a:tcPr>
                </a:tc>
                <a:tc>
                  <a:txBody>
                    <a:bodyPr/>
                    <a:lstStyle/>
                    <a:p>
                      <a:pPr algn="ctr"/>
                      <a:r>
                        <a:rPr lang="ja-JP" altLang="en-US" sz="1700" dirty="0">
                          <a:latin typeface="メイリオ" panose="020B0604030504040204" pitchFamily="50" charset="-128"/>
                          <a:ea typeface="メイリオ" panose="020B0604030504040204" pitchFamily="50" charset="-128"/>
                        </a:rPr>
                        <a:t>５</a:t>
                      </a:r>
                    </a:p>
                  </a:txBody>
                  <a:tcPr marL="128016" marR="128016" marT="64008" marB="64008" anchor="ctr">
                    <a:solidFill>
                      <a:schemeClr val="accent1"/>
                    </a:solidFill>
                  </a:tcPr>
                </a:tc>
                <a:tc>
                  <a:txBody>
                    <a:bodyPr/>
                    <a:lstStyle/>
                    <a:p>
                      <a:pPr algn="ctr"/>
                      <a:r>
                        <a:rPr kumimoji="1" lang="ja-JP" altLang="en-US" sz="1700" dirty="0">
                          <a:solidFill>
                            <a:schemeClr val="tx1"/>
                          </a:solidFill>
                          <a:latin typeface="メイリオ" panose="020B0604030504040204" pitchFamily="50" charset="-128"/>
                          <a:ea typeface="メイリオ" panose="020B0604030504040204" pitchFamily="50" charset="-128"/>
                        </a:rPr>
                        <a:t>６</a:t>
                      </a:r>
                      <a:endParaRPr kumimoji="1" lang="en-US" altLang="ja-JP" sz="1700" dirty="0">
                        <a:solidFill>
                          <a:schemeClr val="tx1"/>
                        </a:solidFill>
                        <a:latin typeface="メイリオ" panose="020B0604030504040204" pitchFamily="50" charset="-128"/>
                        <a:ea typeface="メイリオ" panose="020B0604030504040204" pitchFamily="50" charset="-128"/>
                      </a:endParaRPr>
                    </a:p>
                  </a:txBody>
                  <a:tcPr marL="128016" marR="128016" marT="64008" marB="64008" anchor="ctr">
                    <a:solidFill>
                      <a:schemeClr val="accent1"/>
                    </a:solidFill>
                  </a:tcPr>
                </a:tc>
                <a:tc>
                  <a:txBody>
                    <a:bodyPr/>
                    <a:lstStyle/>
                    <a:p>
                      <a:pPr algn="ctr"/>
                      <a:r>
                        <a:rPr kumimoji="1" lang="en-US" altLang="ja-JP" sz="1700" dirty="0">
                          <a:solidFill>
                            <a:schemeClr val="tx1"/>
                          </a:solidFill>
                          <a:latin typeface="メイリオ" panose="020B0604030504040204" pitchFamily="50" charset="-128"/>
                          <a:ea typeface="メイリオ" panose="020B0604030504040204" pitchFamily="50" charset="-128"/>
                        </a:rPr>
                        <a:t>7</a:t>
                      </a:r>
                      <a:endParaRPr kumimoji="1" lang="ja-JP" altLang="en-US" sz="1700" dirty="0">
                        <a:solidFill>
                          <a:schemeClr val="tx1"/>
                        </a:solidFill>
                        <a:latin typeface="メイリオ" panose="020B0604030504040204" pitchFamily="50" charset="-128"/>
                        <a:ea typeface="メイリオ" panose="020B0604030504040204" pitchFamily="50" charset="-128"/>
                      </a:endParaRPr>
                    </a:p>
                  </a:txBody>
                  <a:tcPr marL="128016" marR="128016" marT="64008" marB="64008" anchor="ctr">
                    <a:solidFill>
                      <a:schemeClr val="accent1"/>
                    </a:solidFill>
                  </a:tcPr>
                </a:tc>
                <a:tc>
                  <a:txBody>
                    <a:bodyPr/>
                    <a:lstStyle/>
                    <a:p>
                      <a:pPr algn="ctr"/>
                      <a:r>
                        <a:rPr kumimoji="1" lang="en-US" altLang="ja-JP" sz="1700" dirty="0">
                          <a:solidFill>
                            <a:schemeClr val="tx1"/>
                          </a:solidFill>
                          <a:latin typeface="メイリオ" panose="020B0604030504040204" pitchFamily="50" charset="-128"/>
                          <a:ea typeface="メイリオ" panose="020B0604030504040204" pitchFamily="50" charset="-128"/>
                        </a:rPr>
                        <a:t>8</a:t>
                      </a:r>
                      <a:endParaRPr kumimoji="1" lang="ja-JP" altLang="en-US" sz="1700" dirty="0">
                        <a:solidFill>
                          <a:schemeClr val="tx1"/>
                        </a:solidFill>
                        <a:latin typeface="メイリオ" panose="020B0604030504040204" pitchFamily="50" charset="-128"/>
                        <a:ea typeface="メイリオ" panose="020B0604030504040204" pitchFamily="50" charset="-128"/>
                      </a:endParaRPr>
                    </a:p>
                  </a:txBody>
                  <a:tcPr marL="128016" marR="128016" marT="64008" marB="64008" anchor="ctr">
                    <a:solidFill>
                      <a:schemeClr val="accent1"/>
                    </a:solidFill>
                  </a:tcPr>
                </a:tc>
                <a:tc>
                  <a:txBody>
                    <a:bodyPr/>
                    <a:lstStyle/>
                    <a:p>
                      <a:pPr algn="ctr"/>
                      <a:r>
                        <a:rPr kumimoji="1" lang="en-US" altLang="ja-JP" sz="1700" dirty="0">
                          <a:solidFill>
                            <a:schemeClr val="tx1"/>
                          </a:solidFill>
                          <a:latin typeface="メイリオ" panose="020B0604030504040204" pitchFamily="50" charset="-128"/>
                          <a:ea typeface="メイリオ" panose="020B0604030504040204" pitchFamily="50" charset="-128"/>
                        </a:rPr>
                        <a:t>9</a:t>
                      </a:r>
                      <a:endParaRPr kumimoji="1" lang="ja-JP" altLang="en-US" sz="1700" dirty="0">
                        <a:solidFill>
                          <a:schemeClr val="tx1"/>
                        </a:solidFill>
                        <a:latin typeface="メイリオ" panose="020B0604030504040204" pitchFamily="50" charset="-128"/>
                        <a:ea typeface="メイリオ" panose="020B0604030504040204" pitchFamily="50" charset="-128"/>
                      </a:endParaRPr>
                    </a:p>
                  </a:txBody>
                  <a:tcPr marL="128016" marR="128016" marT="64008" marB="64008" anchor="ctr">
                    <a:solidFill>
                      <a:schemeClr val="accent1"/>
                    </a:solidFill>
                  </a:tcPr>
                </a:tc>
                <a:tc>
                  <a:txBody>
                    <a:bodyPr/>
                    <a:lstStyle/>
                    <a:p>
                      <a:pPr algn="ctr"/>
                      <a:r>
                        <a:rPr kumimoji="1" lang="en-US" altLang="ja-JP" sz="1700" dirty="0">
                          <a:solidFill>
                            <a:schemeClr val="tx1"/>
                          </a:solidFill>
                          <a:latin typeface="メイリオ" panose="020B0604030504040204" pitchFamily="50" charset="-128"/>
                          <a:ea typeface="メイリオ" panose="020B0604030504040204" pitchFamily="50" charset="-128"/>
                        </a:rPr>
                        <a:t>10</a:t>
                      </a:r>
                      <a:endParaRPr kumimoji="1" lang="ja-JP" altLang="en-US" sz="1700" dirty="0">
                        <a:solidFill>
                          <a:schemeClr val="tx1"/>
                        </a:solidFill>
                        <a:latin typeface="メイリオ" panose="020B0604030504040204" pitchFamily="50" charset="-128"/>
                        <a:ea typeface="メイリオ" panose="020B0604030504040204" pitchFamily="50" charset="-128"/>
                      </a:endParaRPr>
                    </a:p>
                  </a:txBody>
                  <a:tcPr marL="128016" marR="128016" marT="64008" marB="64008" anchor="ctr">
                    <a:solidFill>
                      <a:schemeClr val="accent1"/>
                    </a:solidFill>
                  </a:tcPr>
                </a:tc>
                <a:tc>
                  <a:txBody>
                    <a:bodyPr/>
                    <a:lstStyle/>
                    <a:p>
                      <a:pPr algn="ctr"/>
                      <a:r>
                        <a:rPr kumimoji="1" lang="en-US" altLang="ja-JP" sz="1700" dirty="0">
                          <a:solidFill>
                            <a:schemeClr val="tx1"/>
                          </a:solidFill>
                          <a:latin typeface="メイリオ" panose="020B0604030504040204" pitchFamily="50" charset="-128"/>
                          <a:ea typeface="メイリオ" panose="020B0604030504040204" pitchFamily="50" charset="-128"/>
                        </a:rPr>
                        <a:t>11</a:t>
                      </a:r>
                      <a:endParaRPr kumimoji="1" lang="ja-JP" altLang="en-US" sz="1700" dirty="0">
                        <a:solidFill>
                          <a:schemeClr val="tx1"/>
                        </a:solidFill>
                        <a:latin typeface="メイリオ" panose="020B0604030504040204" pitchFamily="50" charset="-128"/>
                        <a:ea typeface="メイリオ" panose="020B0604030504040204" pitchFamily="50" charset="-128"/>
                      </a:endParaRPr>
                    </a:p>
                  </a:txBody>
                  <a:tcPr marL="128016" marR="128016" marT="64008" marB="64008" anchor="ctr">
                    <a:solidFill>
                      <a:schemeClr val="accent1"/>
                    </a:solidFill>
                  </a:tcPr>
                </a:tc>
                <a:tc>
                  <a:txBody>
                    <a:bodyPr/>
                    <a:lstStyle/>
                    <a:p>
                      <a:pPr algn="ctr"/>
                      <a:r>
                        <a:rPr kumimoji="1" lang="en-US" altLang="ja-JP" sz="1700" dirty="0">
                          <a:solidFill>
                            <a:schemeClr val="tx1"/>
                          </a:solidFill>
                          <a:latin typeface="メイリオ" panose="020B0604030504040204" pitchFamily="50" charset="-128"/>
                          <a:ea typeface="メイリオ" panose="020B0604030504040204" pitchFamily="50" charset="-128"/>
                        </a:rPr>
                        <a:t>12</a:t>
                      </a:r>
                      <a:endParaRPr kumimoji="1" lang="ja-JP" altLang="en-US" sz="1700" dirty="0">
                        <a:solidFill>
                          <a:schemeClr val="tx1"/>
                        </a:solidFill>
                        <a:latin typeface="メイリオ" panose="020B0604030504040204" pitchFamily="50" charset="-128"/>
                        <a:ea typeface="メイリオ" panose="020B0604030504040204" pitchFamily="50" charset="-128"/>
                      </a:endParaRPr>
                    </a:p>
                  </a:txBody>
                  <a:tcPr marL="128016" marR="128016" marT="64008" marB="64008" anchor="ctr">
                    <a:solidFill>
                      <a:schemeClr val="accent1"/>
                    </a:solidFill>
                  </a:tcPr>
                </a:tc>
                <a:tc>
                  <a:txBody>
                    <a:bodyPr/>
                    <a:lstStyle/>
                    <a:p>
                      <a:pPr algn="ctr"/>
                      <a:r>
                        <a:rPr kumimoji="1" lang="ja-JP" altLang="en-US" sz="1700" dirty="0">
                          <a:solidFill>
                            <a:schemeClr val="tx1"/>
                          </a:solidFill>
                          <a:latin typeface="メイリオ" panose="020B0604030504040204" pitchFamily="50" charset="-128"/>
                          <a:ea typeface="メイリオ" panose="020B0604030504040204" pitchFamily="50" charset="-128"/>
                        </a:rPr>
                        <a:t>１</a:t>
                      </a:r>
                    </a:p>
                  </a:txBody>
                  <a:tcPr marL="128016" marR="128016" marT="64008" marB="64008" anchor="ctr">
                    <a:solidFill>
                      <a:schemeClr val="accent1"/>
                    </a:solidFill>
                  </a:tcPr>
                </a:tc>
                <a:tc>
                  <a:txBody>
                    <a:bodyPr/>
                    <a:lstStyle/>
                    <a:p>
                      <a:pPr algn="ctr"/>
                      <a:r>
                        <a:rPr kumimoji="1" lang="ja-JP" altLang="en-US" sz="1700" dirty="0">
                          <a:solidFill>
                            <a:schemeClr val="tx1"/>
                          </a:solidFill>
                          <a:latin typeface="メイリオ" panose="020B0604030504040204" pitchFamily="50" charset="-128"/>
                          <a:ea typeface="メイリオ" panose="020B0604030504040204" pitchFamily="50" charset="-128"/>
                        </a:rPr>
                        <a:t>２</a:t>
                      </a:r>
                    </a:p>
                  </a:txBody>
                  <a:tcPr marL="128016" marR="128016" marT="64008" marB="64008" anchor="ctr">
                    <a:solidFill>
                      <a:schemeClr val="accent1"/>
                    </a:solidFill>
                  </a:tcPr>
                </a:tc>
                <a:tc>
                  <a:txBody>
                    <a:bodyPr/>
                    <a:lstStyle/>
                    <a:p>
                      <a:pPr algn="ctr"/>
                      <a:r>
                        <a:rPr kumimoji="1" lang="ja-JP" altLang="en-US" sz="1700" dirty="0">
                          <a:solidFill>
                            <a:schemeClr val="tx1"/>
                          </a:solidFill>
                          <a:latin typeface="メイリオ" panose="020B0604030504040204" pitchFamily="50" charset="-128"/>
                          <a:ea typeface="メイリオ" panose="020B0604030504040204" pitchFamily="50" charset="-128"/>
                        </a:rPr>
                        <a:t>３</a:t>
                      </a:r>
                    </a:p>
                  </a:txBody>
                  <a:tcPr marL="128016" marR="128016" marT="64008" marB="64008" anchor="ctr">
                    <a:solidFill>
                      <a:schemeClr val="accent1"/>
                    </a:solidFill>
                  </a:tcPr>
                </a:tc>
                <a:tc>
                  <a:txBody>
                    <a:bodyPr/>
                    <a:lstStyle/>
                    <a:p>
                      <a:pPr algn="ctr"/>
                      <a:r>
                        <a:rPr kumimoji="1" lang="ja-JP" altLang="en-US" sz="1700" dirty="0">
                          <a:solidFill>
                            <a:schemeClr val="tx1"/>
                          </a:solidFill>
                          <a:latin typeface="メイリオ" panose="020B0604030504040204" pitchFamily="50" charset="-128"/>
                          <a:ea typeface="メイリオ" panose="020B0604030504040204" pitchFamily="50" charset="-128"/>
                        </a:rPr>
                        <a:t>４</a:t>
                      </a:r>
                    </a:p>
                  </a:txBody>
                  <a:tcPr marL="128016" marR="128016" marT="64008" marB="64008" anchor="ctr">
                    <a:solidFill>
                      <a:schemeClr val="accent1"/>
                    </a:solidFill>
                  </a:tcPr>
                </a:tc>
                <a:tc>
                  <a:txBody>
                    <a:bodyPr/>
                    <a:lstStyle/>
                    <a:p>
                      <a:pPr algn="ctr"/>
                      <a:r>
                        <a:rPr kumimoji="1" lang="ja-JP" altLang="en-US" sz="1700" dirty="0">
                          <a:solidFill>
                            <a:schemeClr val="tx1"/>
                          </a:solidFill>
                          <a:latin typeface="メイリオ" panose="020B0604030504040204" pitchFamily="50" charset="-128"/>
                          <a:ea typeface="メイリオ" panose="020B0604030504040204" pitchFamily="50" charset="-128"/>
                        </a:rPr>
                        <a:t>５</a:t>
                      </a:r>
                    </a:p>
                  </a:txBody>
                  <a:tcPr marL="128016" marR="128016" marT="64008" marB="64008" anchor="ctr">
                    <a:solidFill>
                      <a:schemeClr val="accent1"/>
                    </a:solidFill>
                  </a:tcPr>
                </a:tc>
                <a:tc>
                  <a:txBody>
                    <a:bodyPr/>
                    <a:lstStyle/>
                    <a:p>
                      <a:pPr algn="ctr"/>
                      <a:r>
                        <a:rPr kumimoji="1" lang="ja-JP" altLang="en-US" sz="1700" dirty="0">
                          <a:solidFill>
                            <a:schemeClr val="tx1"/>
                          </a:solidFill>
                          <a:latin typeface="メイリオ" panose="020B0604030504040204" pitchFamily="50" charset="-128"/>
                          <a:ea typeface="メイリオ" panose="020B0604030504040204" pitchFamily="50" charset="-128"/>
                        </a:rPr>
                        <a:t>６</a:t>
                      </a:r>
                    </a:p>
                  </a:txBody>
                  <a:tcPr marL="128016" marR="128016" marT="64008" marB="64008" anchor="ctr">
                    <a:solidFill>
                      <a:schemeClr val="accent1"/>
                    </a:solidFill>
                  </a:tcPr>
                </a:tc>
                <a:tc>
                  <a:txBody>
                    <a:bodyPr/>
                    <a:lstStyle/>
                    <a:p>
                      <a:pPr algn="ctr"/>
                      <a:r>
                        <a:rPr kumimoji="1" lang="en-US" altLang="ja-JP" sz="1700" dirty="0">
                          <a:solidFill>
                            <a:schemeClr val="tx1"/>
                          </a:solidFill>
                          <a:latin typeface="メイリオ" panose="020B0604030504040204" pitchFamily="50" charset="-128"/>
                          <a:ea typeface="メイリオ" panose="020B0604030504040204" pitchFamily="50" charset="-128"/>
                        </a:rPr>
                        <a:t>7</a:t>
                      </a:r>
                      <a:r>
                        <a:rPr kumimoji="1" lang="ja-JP" altLang="en-US" sz="1700" dirty="0">
                          <a:solidFill>
                            <a:schemeClr val="tx1"/>
                          </a:solidFill>
                          <a:latin typeface="メイリオ" panose="020B0604030504040204" pitchFamily="50" charset="-128"/>
                          <a:ea typeface="メイリオ" panose="020B0604030504040204" pitchFamily="50" charset="-128"/>
                        </a:rPr>
                        <a:t>～</a:t>
                      </a:r>
                      <a:r>
                        <a:rPr kumimoji="1" lang="en-US" altLang="ja-JP" sz="1700" dirty="0">
                          <a:solidFill>
                            <a:schemeClr val="tx1"/>
                          </a:solidFill>
                          <a:latin typeface="メイリオ" panose="020B0604030504040204" pitchFamily="50" charset="-128"/>
                          <a:ea typeface="メイリオ" panose="020B0604030504040204" pitchFamily="50" charset="-128"/>
                        </a:rPr>
                        <a:t>12</a:t>
                      </a:r>
                      <a:endParaRPr kumimoji="1" lang="ja-JP" altLang="en-US" sz="1700" dirty="0">
                        <a:solidFill>
                          <a:schemeClr val="tx1"/>
                        </a:solidFill>
                        <a:latin typeface="メイリオ" panose="020B0604030504040204" pitchFamily="50" charset="-128"/>
                        <a:ea typeface="メイリオ" panose="020B0604030504040204" pitchFamily="50" charset="-128"/>
                      </a:endParaRPr>
                    </a:p>
                  </a:txBody>
                  <a:tcPr marL="128016" marR="128016" marT="64008" marB="64008" anchor="ctr">
                    <a:solidFill>
                      <a:schemeClr val="accent1"/>
                    </a:solidFill>
                  </a:tcPr>
                </a:tc>
                <a:tc>
                  <a:txBody>
                    <a:bodyPr/>
                    <a:lstStyle/>
                    <a:p>
                      <a:pPr algn="ctr"/>
                      <a:r>
                        <a:rPr kumimoji="1" lang="en-US" altLang="ja-JP" sz="1700" dirty="0">
                          <a:solidFill>
                            <a:schemeClr val="tx1"/>
                          </a:solidFill>
                          <a:latin typeface="メイリオ" panose="020B0604030504040204" pitchFamily="50" charset="-128"/>
                          <a:ea typeface="メイリオ" panose="020B0604030504040204" pitchFamily="50" charset="-128"/>
                        </a:rPr>
                        <a:t>1</a:t>
                      </a:r>
                      <a:endParaRPr kumimoji="1" lang="ja-JP" altLang="en-US" sz="1700" dirty="0">
                        <a:solidFill>
                          <a:schemeClr val="tx1"/>
                        </a:solidFill>
                        <a:latin typeface="メイリオ" panose="020B0604030504040204" pitchFamily="50" charset="-128"/>
                        <a:ea typeface="メイリオ" panose="020B0604030504040204" pitchFamily="50" charset="-128"/>
                      </a:endParaRPr>
                    </a:p>
                  </a:txBody>
                  <a:tcPr marL="128016" marR="128016" marT="64008" marB="64008" anchor="ctr">
                    <a:solidFill>
                      <a:schemeClr val="accent1"/>
                    </a:solidFill>
                  </a:tcPr>
                </a:tc>
                <a:tc>
                  <a:txBody>
                    <a:bodyPr/>
                    <a:lstStyle/>
                    <a:p>
                      <a:pPr algn="ctr"/>
                      <a:r>
                        <a:rPr kumimoji="1" lang="en-US" altLang="ja-JP" sz="1700" dirty="0">
                          <a:solidFill>
                            <a:schemeClr val="tx1"/>
                          </a:solidFill>
                          <a:latin typeface="メイリオ" panose="020B0604030504040204" pitchFamily="50" charset="-128"/>
                          <a:ea typeface="メイリオ" panose="020B0604030504040204" pitchFamily="50" charset="-128"/>
                        </a:rPr>
                        <a:t>2</a:t>
                      </a:r>
                      <a:endParaRPr kumimoji="1" lang="ja-JP" altLang="en-US" sz="1700" dirty="0">
                        <a:solidFill>
                          <a:schemeClr val="tx1"/>
                        </a:solidFill>
                        <a:latin typeface="メイリオ" panose="020B0604030504040204" pitchFamily="50" charset="-128"/>
                        <a:ea typeface="メイリオ" panose="020B0604030504040204" pitchFamily="50" charset="-128"/>
                      </a:endParaRPr>
                    </a:p>
                  </a:txBody>
                  <a:tcPr marL="128016" marR="128016" marT="64008" marB="64008" anchor="ctr">
                    <a:solidFill>
                      <a:schemeClr val="accent1"/>
                    </a:solidFill>
                  </a:tcPr>
                </a:tc>
                <a:tc>
                  <a:txBody>
                    <a:bodyPr/>
                    <a:lstStyle/>
                    <a:p>
                      <a:pPr algn="ctr"/>
                      <a:r>
                        <a:rPr kumimoji="1" lang="en-US" altLang="ja-JP" sz="1700" dirty="0">
                          <a:solidFill>
                            <a:schemeClr val="tx1"/>
                          </a:solidFill>
                          <a:latin typeface="メイリオ" panose="020B0604030504040204" pitchFamily="50" charset="-128"/>
                          <a:ea typeface="メイリオ" panose="020B0604030504040204" pitchFamily="50" charset="-128"/>
                        </a:rPr>
                        <a:t>3</a:t>
                      </a:r>
                      <a:endParaRPr kumimoji="1" lang="ja-JP" altLang="en-US" sz="1700" dirty="0">
                        <a:solidFill>
                          <a:schemeClr val="tx1"/>
                        </a:solidFill>
                        <a:latin typeface="メイリオ" panose="020B0604030504040204" pitchFamily="50" charset="-128"/>
                        <a:ea typeface="メイリオ" panose="020B0604030504040204" pitchFamily="50" charset="-128"/>
                      </a:endParaRPr>
                    </a:p>
                  </a:txBody>
                  <a:tcPr marL="128016" marR="128016" marT="64008" marB="64008" anchor="ctr">
                    <a:solidFill>
                      <a:schemeClr val="accent1"/>
                    </a:solidFill>
                  </a:tcPr>
                </a:tc>
                <a:extLst>
                  <a:ext uri="{0D108BD9-81ED-4DB2-BD59-A6C34878D82A}">
                    <a16:rowId xmlns:a16="http://schemas.microsoft.com/office/drawing/2014/main" val="10001"/>
                  </a:ext>
                </a:extLst>
              </a:tr>
              <a:tr h="950072">
                <a:tc>
                  <a:txBody>
                    <a:bodyPr/>
                    <a:lstStyle/>
                    <a:p>
                      <a:r>
                        <a:rPr kumimoji="1" lang="ja-JP" altLang="en-US" sz="2000" kern="1200" dirty="0">
                          <a:solidFill>
                            <a:schemeClr val="tx1"/>
                          </a:solidFill>
                          <a:latin typeface="メイリオ" panose="020B0604030504040204" pitchFamily="50" charset="-128"/>
                          <a:ea typeface="メイリオ" panose="020B0604030504040204" pitchFamily="50" charset="-128"/>
                          <a:cs typeface="+mn-cs"/>
                        </a:rPr>
                        <a:t>建築物</a:t>
                      </a:r>
                      <a:endParaRPr kumimoji="1" lang="en-US" altLang="ja-JP" sz="2000" kern="1200" dirty="0">
                        <a:solidFill>
                          <a:schemeClr val="tx1"/>
                        </a:solidFill>
                        <a:latin typeface="メイリオ" panose="020B0604030504040204" pitchFamily="50" charset="-128"/>
                        <a:ea typeface="メイリオ" panose="020B0604030504040204" pitchFamily="50" charset="-128"/>
                        <a:cs typeface="+mn-cs"/>
                      </a:endParaRPr>
                    </a:p>
                    <a:p>
                      <a:r>
                        <a:rPr kumimoji="1" lang="ja-JP" altLang="en-US" sz="2000" kern="1200" dirty="0">
                          <a:solidFill>
                            <a:schemeClr val="tx1"/>
                          </a:solidFill>
                          <a:latin typeface="メイリオ" panose="020B0604030504040204" pitchFamily="50" charset="-128"/>
                          <a:ea typeface="メイリオ" panose="020B0604030504040204" pitchFamily="50" charset="-128"/>
                          <a:cs typeface="+mn-cs"/>
                        </a:rPr>
                        <a:t>省エネ法</a:t>
                      </a: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nchor="ctr"/>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nchor="ctr"/>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extLst>
                  <a:ext uri="{0D108BD9-81ED-4DB2-BD59-A6C34878D82A}">
                    <a16:rowId xmlns:a16="http://schemas.microsoft.com/office/drawing/2014/main" val="10002"/>
                  </a:ext>
                </a:extLst>
              </a:tr>
              <a:tr h="1917167">
                <a:tc>
                  <a:txBody>
                    <a:bodyPr/>
                    <a:lstStyle/>
                    <a:p>
                      <a:r>
                        <a:rPr kumimoji="1" lang="zh-TW" altLang="en-US" sz="2000" dirty="0">
                          <a:latin typeface="メイリオ" panose="020B0604030504040204" pitchFamily="50" charset="-128"/>
                          <a:ea typeface="メイリオ" panose="020B0604030504040204" pitchFamily="50" charset="-128"/>
                        </a:rPr>
                        <a:t>府環境</a:t>
                      </a:r>
                      <a:endParaRPr kumimoji="1" lang="en-US" altLang="zh-TW" sz="2000" dirty="0">
                        <a:latin typeface="メイリオ" panose="020B0604030504040204" pitchFamily="50" charset="-128"/>
                        <a:ea typeface="メイリオ" panose="020B0604030504040204" pitchFamily="50" charset="-128"/>
                      </a:endParaRPr>
                    </a:p>
                    <a:p>
                      <a:r>
                        <a:rPr kumimoji="1" lang="zh-TW" altLang="en-US" sz="2000" dirty="0">
                          <a:latin typeface="メイリオ" panose="020B0604030504040204" pitchFamily="50" charset="-128"/>
                          <a:ea typeface="メイリオ" panose="020B0604030504040204" pitchFamily="50" charset="-128"/>
                        </a:rPr>
                        <a:t>審議会</a:t>
                      </a:r>
                      <a:endParaRPr kumimoji="1" lang="ja-JP" altLang="en-US" sz="2000" dirty="0">
                        <a:latin typeface="メイリオ" panose="020B0604030504040204" pitchFamily="50" charset="-128"/>
                        <a:ea typeface="メイリオ" panose="020B0604030504040204" pitchFamily="50" charset="-128"/>
                      </a:endParaRPr>
                    </a:p>
                    <a:p>
                      <a:endParaRPr lang="ja-JP" altLang="en-US" sz="20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nchor="ctr"/>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nchor="ctr"/>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extLst>
                  <a:ext uri="{0D108BD9-81ED-4DB2-BD59-A6C34878D82A}">
                    <a16:rowId xmlns:a16="http://schemas.microsoft.com/office/drawing/2014/main" val="10003"/>
                  </a:ext>
                </a:extLst>
              </a:tr>
              <a:tr h="2419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2000" dirty="0">
                          <a:latin typeface="メイリオ" panose="020B0604030504040204" pitchFamily="50" charset="-128"/>
                          <a:ea typeface="メイリオ" panose="020B0604030504040204" pitchFamily="50" charset="-128"/>
                        </a:rPr>
                        <a:t>温暖化</a:t>
                      </a:r>
                      <a:endParaRPr kumimoji="1" lang="en-US" altLang="zh-CN" sz="20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2000" dirty="0">
                          <a:latin typeface="メイリオ" panose="020B0604030504040204" pitchFamily="50" charset="-128"/>
                          <a:ea typeface="メイリオ" panose="020B0604030504040204" pitchFamily="50" charset="-128"/>
                        </a:rPr>
                        <a:t>対策部会</a:t>
                      </a:r>
                      <a:endParaRPr kumimoji="1" lang="ja-JP" altLang="en-US" sz="20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nchor="ctr"/>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nchor="ctr"/>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extLst>
                  <a:ext uri="{0D108BD9-81ED-4DB2-BD59-A6C34878D82A}">
                    <a16:rowId xmlns:a16="http://schemas.microsoft.com/office/drawing/2014/main" val="10004"/>
                  </a:ext>
                </a:extLst>
              </a:tr>
              <a:tr h="22178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メイリオ" panose="020B0604030504040204" pitchFamily="50" charset="-128"/>
                          <a:ea typeface="メイリオ" panose="020B0604030504040204" pitchFamily="50" charset="-128"/>
                        </a:rPr>
                        <a:t>府条例</a:t>
                      </a:r>
                    </a:p>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nchor="ctr"/>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nchor="ctr"/>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tc>
                  <a:txBody>
                    <a:bodyPr/>
                    <a:lstStyle/>
                    <a:p>
                      <a:endParaRPr kumimoji="1" lang="ja-JP" altLang="en-US" sz="2200" dirty="0">
                        <a:latin typeface="メイリオ" panose="020B0604030504040204" pitchFamily="50" charset="-128"/>
                        <a:ea typeface="メイリオ" panose="020B0604030504040204" pitchFamily="50" charset="-128"/>
                      </a:endParaRPr>
                    </a:p>
                  </a:txBody>
                  <a:tcPr marL="128016" marR="128016" marT="64008" marB="64008"/>
                </a:tc>
                <a:extLst>
                  <a:ext uri="{0D108BD9-81ED-4DB2-BD59-A6C34878D82A}">
                    <a16:rowId xmlns:a16="http://schemas.microsoft.com/office/drawing/2014/main" val="10005"/>
                  </a:ext>
                </a:extLst>
              </a:tr>
            </a:tbl>
          </a:graphicData>
        </a:graphic>
      </p:graphicFrame>
      <p:sp>
        <p:nvSpPr>
          <p:cNvPr id="4" name="テキスト ボックス 3"/>
          <p:cNvSpPr txBox="1"/>
          <p:nvPr/>
        </p:nvSpPr>
        <p:spPr>
          <a:xfrm>
            <a:off x="1587271" y="4108776"/>
            <a:ext cx="3077010" cy="609398"/>
          </a:xfrm>
          <a:prstGeom prst="rect">
            <a:avLst/>
          </a:prstGeom>
          <a:solidFill>
            <a:schemeClr val="bg1">
              <a:lumMod val="95000"/>
            </a:schemeClr>
          </a:solidFill>
        </p:spPr>
        <p:txBody>
          <a:bodyPr wrap="square" rtlCol="0">
            <a:spAutoFit/>
          </a:bodyPr>
          <a:lstStyle/>
          <a:p>
            <a:r>
              <a:rPr lang="ja-JP" altLang="en-US" sz="1680" dirty="0">
                <a:latin typeface="メイリオ" panose="020B0604030504040204" pitchFamily="50" charset="-128"/>
                <a:ea typeface="メイリオ" panose="020B0604030504040204" pitchFamily="50" charset="-128"/>
              </a:rPr>
              <a:t>（諮問）建築物の環境配慮の</a:t>
            </a:r>
            <a:endParaRPr lang="en-US" altLang="ja-JP" sz="1680" dirty="0">
              <a:latin typeface="メイリオ" panose="020B0604030504040204" pitchFamily="50" charset="-128"/>
              <a:ea typeface="メイリオ" panose="020B0604030504040204" pitchFamily="50" charset="-128"/>
            </a:endParaRPr>
          </a:p>
          <a:p>
            <a:r>
              <a:rPr lang="ja-JP" altLang="en-US" sz="1680" dirty="0">
                <a:latin typeface="メイリオ" panose="020B0604030504040204" pitchFamily="50" charset="-128"/>
                <a:ea typeface="メイリオ" panose="020B0604030504040204" pitchFamily="50" charset="-128"/>
              </a:rPr>
              <a:t>　　　　あり方について</a:t>
            </a:r>
          </a:p>
        </p:txBody>
      </p:sp>
      <p:sp>
        <p:nvSpPr>
          <p:cNvPr id="6" name="テキスト ボックス 5"/>
          <p:cNvSpPr txBox="1"/>
          <p:nvPr/>
        </p:nvSpPr>
        <p:spPr>
          <a:xfrm>
            <a:off x="8242548" y="2446356"/>
            <a:ext cx="1558647" cy="350865"/>
          </a:xfrm>
          <a:prstGeom prst="rect">
            <a:avLst/>
          </a:prstGeom>
          <a:solidFill>
            <a:schemeClr val="bg1">
              <a:lumMod val="95000"/>
            </a:schemeClr>
          </a:solidFill>
        </p:spPr>
        <p:txBody>
          <a:bodyPr wrap="square" rtlCol="0">
            <a:spAutoFit/>
          </a:bodyPr>
          <a:lstStyle/>
          <a:p>
            <a:pPr algn="ctr"/>
            <a:r>
              <a:rPr lang="en-US" altLang="ja-JP" sz="1680" dirty="0">
                <a:latin typeface="メイリオ" panose="020B0604030504040204" pitchFamily="50" charset="-128"/>
                <a:ea typeface="メイリオ" panose="020B0604030504040204" pitchFamily="50" charset="-128"/>
              </a:rPr>
              <a:t>2</a:t>
            </a:r>
            <a:r>
              <a:rPr lang="ja-JP" altLang="en-US" sz="1680" dirty="0">
                <a:latin typeface="メイリオ" panose="020B0604030504040204" pitchFamily="50" charset="-128"/>
                <a:ea typeface="メイリオ" panose="020B0604030504040204" pitchFamily="50" charset="-128"/>
              </a:rPr>
              <a:t>年</a:t>
            </a:r>
            <a:r>
              <a:rPr lang="zh-CN" altLang="en-US" sz="1680" dirty="0">
                <a:latin typeface="メイリオ" panose="020B0604030504040204" pitchFamily="50" charset="-128"/>
                <a:ea typeface="メイリオ" panose="020B0604030504040204" pitchFamily="50" charset="-128"/>
              </a:rPr>
              <a:t>以内</a:t>
            </a:r>
            <a:r>
              <a:rPr lang="ja-JP" altLang="en-US" sz="1680" dirty="0">
                <a:latin typeface="メイリオ" panose="020B0604030504040204" pitchFamily="50" charset="-128"/>
                <a:ea typeface="メイリオ" panose="020B0604030504040204" pitchFamily="50" charset="-128"/>
              </a:rPr>
              <a:t>施行</a:t>
            </a:r>
          </a:p>
        </p:txBody>
      </p:sp>
      <p:sp>
        <p:nvSpPr>
          <p:cNvPr id="7" name="ひし形 6"/>
          <p:cNvSpPr/>
          <p:nvPr/>
        </p:nvSpPr>
        <p:spPr>
          <a:xfrm>
            <a:off x="2664390" y="3038106"/>
            <a:ext cx="403245" cy="3024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50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2364099" y="3399763"/>
            <a:ext cx="1213988" cy="609398"/>
          </a:xfrm>
          <a:prstGeom prst="rect">
            <a:avLst/>
          </a:prstGeom>
          <a:solidFill>
            <a:schemeClr val="bg1">
              <a:lumMod val="95000"/>
            </a:schemeClr>
          </a:solidFill>
        </p:spPr>
        <p:txBody>
          <a:bodyPr wrap="square" rtlCol="0">
            <a:spAutoFit/>
          </a:bodyPr>
          <a:lstStyle/>
          <a:p>
            <a:pPr algn="ctr"/>
            <a:r>
              <a:rPr lang="zh-TW" altLang="en-US" sz="1680" dirty="0">
                <a:latin typeface="メイリオ" panose="020B0604030504040204" pitchFamily="50" charset="-128"/>
                <a:ea typeface="メイリオ" panose="020B0604030504040204" pitchFamily="50" charset="-128"/>
              </a:rPr>
              <a:t>審</a:t>
            </a:r>
            <a:r>
              <a:rPr lang="zh-TW" altLang="en-US" sz="1680" dirty="0" smtClean="0">
                <a:latin typeface="メイリオ" panose="020B0604030504040204" pitchFamily="50" charset="-128"/>
                <a:ea typeface="メイリオ" panose="020B0604030504040204" pitchFamily="50" charset="-128"/>
              </a:rPr>
              <a:t>議会</a:t>
            </a:r>
            <a:r>
              <a:rPr lang="ja-JP" altLang="en-US" sz="1680" dirty="0" smtClean="0">
                <a:latin typeface="メイリオ" panose="020B0604030504040204" pitchFamily="50" charset="-128"/>
                <a:ea typeface="メイリオ" panose="020B0604030504040204" pitchFamily="50" charset="-128"/>
              </a:rPr>
              <a:t>（６</a:t>
            </a:r>
            <a:r>
              <a:rPr lang="en-US" altLang="ja-JP" sz="1680" dirty="0" smtClean="0">
                <a:latin typeface="メイリオ" panose="020B0604030504040204" pitchFamily="50" charset="-128"/>
                <a:ea typeface="メイリオ" panose="020B0604030504040204" pitchFamily="50" charset="-128"/>
              </a:rPr>
              <a:t>/10)</a:t>
            </a:r>
            <a:endParaRPr lang="ja-JP" altLang="en-US" sz="1680" dirty="0">
              <a:latin typeface="メイリオ" panose="020B0604030504040204" pitchFamily="50" charset="-128"/>
              <a:ea typeface="メイリオ" panose="020B0604030504040204" pitchFamily="50" charset="-128"/>
            </a:endParaRPr>
          </a:p>
        </p:txBody>
      </p:sp>
      <p:sp>
        <p:nvSpPr>
          <p:cNvPr id="9" name="ひし形 8"/>
          <p:cNvSpPr/>
          <p:nvPr/>
        </p:nvSpPr>
        <p:spPr>
          <a:xfrm>
            <a:off x="2898872" y="4941395"/>
            <a:ext cx="403245" cy="335762"/>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500">
              <a:latin typeface="メイリオ" panose="020B0604030504040204" pitchFamily="50" charset="-128"/>
              <a:ea typeface="メイリオ" panose="020B0604030504040204" pitchFamily="50" charset="-128"/>
            </a:endParaRPr>
          </a:p>
        </p:txBody>
      </p:sp>
      <p:sp>
        <p:nvSpPr>
          <p:cNvPr id="10" name="ひし形 9"/>
          <p:cNvSpPr/>
          <p:nvPr/>
        </p:nvSpPr>
        <p:spPr>
          <a:xfrm>
            <a:off x="5750475" y="4959531"/>
            <a:ext cx="403245" cy="3024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500">
              <a:latin typeface="メイリオ" panose="020B0604030504040204" pitchFamily="50" charset="-128"/>
              <a:ea typeface="メイリオ" panose="020B0604030504040204" pitchFamily="50" charset="-128"/>
            </a:endParaRPr>
          </a:p>
        </p:txBody>
      </p:sp>
      <p:sp>
        <p:nvSpPr>
          <p:cNvPr id="15" name="ひし形 14"/>
          <p:cNvSpPr/>
          <p:nvPr/>
        </p:nvSpPr>
        <p:spPr>
          <a:xfrm>
            <a:off x="8820249" y="2114841"/>
            <a:ext cx="403245" cy="3024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500">
              <a:latin typeface="メイリオ" panose="020B0604030504040204" pitchFamily="50" charset="-128"/>
              <a:ea typeface="メイリオ" panose="020B0604030504040204" pitchFamily="50" charset="-128"/>
            </a:endParaRPr>
          </a:p>
        </p:txBody>
      </p:sp>
      <p:sp>
        <p:nvSpPr>
          <p:cNvPr id="16" name="ひし形 15"/>
          <p:cNvSpPr/>
          <p:nvPr/>
        </p:nvSpPr>
        <p:spPr>
          <a:xfrm>
            <a:off x="4454459" y="4940473"/>
            <a:ext cx="403245" cy="3024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50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3578087" y="5817730"/>
            <a:ext cx="3193099" cy="1384995"/>
          </a:xfrm>
          <a:prstGeom prst="rect">
            <a:avLst/>
          </a:prstGeom>
          <a:solidFill>
            <a:schemeClr val="bg1">
              <a:lumMod val="95000"/>
            </a:schemeClr>
          </a:solidFill>
          <a:ln w="12700">
            <a:solidFill>
              <a:schemeClr val="tx1"/>
            </a:solidFill>
          </a:ln>
        </p:spPr>
        <p:txBody>
          <a:bodyPr wrap="square" rtlCol="0">
            <a:spAutoFit/>
          </a:bodyPr>
          <a:lstStyle/>
          <a:p>
            <a:r>
              <a:rPr lang="ja-JP" altLang="en-US" sz="1680" dirty="0">
                <a:latin typeface="メイリオ" panose="020B0604030504040204" pitchFamily="50" charset="-128"/>
                <a:ea typeface="メイリオ" panose="020B0604030504040204" pitchFamily="50" charset="-128"/>
              </a:rPr>
              <a:t>①環境配慮</a:t>
            </a:r>
            <a:r>
              <a:rPr lang="ja-JP" altLang="en-US" sz="1680" dirty="0" smtClean="0">
                <a:latin typeface="メイリオ" panose="020B0604030504040204" pitchFamily="50" charset="-128"/>
                <a:ea typeface="メイリオ" panose="020B0604030504040204" pitchFamily="50" charset="-128"/>
              </a:rPr>
              <a:t>の現状</a:t>
            </a:r>
            <a:endParaRPr lang="en-US" altLang="ja-JP" sz="1680" dirty="0" smtClean="0">
              <a:latin typeface="メイリオ" panose="020B0604030504040204" pitchFamily="50" charset="-128"/>
              <a:ea typeface="メイリオ" panose="020B0604030504040204" pitchFamily="50" charset="-128"/>
            </a:endParaRPr>
          </a:p>
          <a:p>
            <a:r>
              <a:rPr lang="ja-JP" altLang="en-US" sz="1680" dirty="0" smtClean="0">
                <a:latin typeface="メイリオ" panose="020B0604030504040204" pitchFamily="50" charset="-128"/>
                <a:ea typeface="メイリオ" panose="020B0604030504040204" pitchFamily="50" charset="-128"/>
              </a:rPr>
              <a:t>②</a:t>
            </a:r>
            <a:r>
              <a:rPr lang="ja-JP" altLang="en-US" sz="1680" dirty="0">
                <a:latin typeface="メイリオ" panose="020B0604030504040204" pitchFamily="50" charset="-128"/>
                <a:ea typeface="メイリオ" panose="020B0604030504040204" pitchFamily="50" charset="-128"/>
              </a:rPr>
              <a:t>論点整理</a:t>
            </a:r>
            <a:endParaRPr lang="en-US" altLang="ja-JP" sz="1680" dirty="0">
              <a:latin typeface="メイリオ" panose="020B0604030504040204" pitchFamily="50" charset="-128"/>
              <a:ea typeface="メイリオ" panose="020B0604030504040204" pitchFamily="50" charset="-128"/>
            </a:endParaRPr>
          </a:p>
          <a:p>
            <a:r>
              <a:rPr lang="ja-JP" altLang="en-US" sz="1680" dirty="0">
                <a:latin typeface="メイリオ" panose="020B0604030504040204" pitchFamily="50" charset="-128"/>
                <a:ea typeface="メイリオ" panose="020B0604030504040204" pitchFamily="50" charset="-128"/>
              </a:rPr>
              <a:t>③環境配慮の方向性</a:t>
            </a:r>
            <a:endParaRPr lang="en-US" altLang="ja-JP" sz="1680" dirty="0">
              <a:latin typeface="メイリオ" panose="020B0604030504040204" pitchFamily="50" charset="-128"/>
              <a:ea typeface="メイリオ" panose="020B0604030504040204" pitchFamily="50" charset="-128"/>
            </a:endParaRPr>
          </a:p>
          <a:p>
            <a:r>
              <a:rPr lang="ja-JP" altLang="en-US" sz="1680" dirty="0">
                <a:latin typeface="メイリオ" panose="020B0604030504040204" pitchFamily="50" charset="-128"/>
                <a:ea typeface="メイリオ" panose="020B0604030504040204" pitchFamily="50" charset="-128"/>
              </a:rPr>
              <a:t>④答申素案作成</a:t>
            </a:r>
            <a:endParaRPr lang="en-US" altLang="ja-JP" sz="1680" dirty="0">
              <a:latin typeface="メイリオ" panose="020B0604030504040204" pitchFamily="50" charset="-128"/>
              <a:ea typeface="メイリオ" panose="020B0604030504040204" pitchFamily="50" charset="-128"/>
            </a:endParaRPr>
          </a:p>
          <a:p>
            <a:r>
              <a:rPr lang="ja-JP" altLang="en-US" sz="1680" dirty="0">
                <a:latin typeface="メイリオ" panose="020B0604030504040204" pitchFamily="50" charset="-128"/>
                <a:ea typeface="メイリオ" panose="020B0604030504040204" pitchFamily="50" charset="-128"/>
              </a:rPr>
              <a:t>⑤答申案作成</a:t>
            </a:r>
          </a:p>
        </p:txBody>
      </p:sp>
      <p:sp>
        <p:nvSpPr>
          <p:cNvPr id="22" name="テキスト ボックス 21"/>
          <p:cNvSpPr txBox="1"/>
          <p:nvPr/>
        </p:nvSpPr>
        <p:spPr>
          <a:xfrm>
            <a:off x="2593271" y="5338718"/>
            <a:ext cx="948728" cy="609398"/>
          </a:xfrm>
          <a:prstGeom prst="rect">
            <a:avLst/>
          </a:prstGeom>
          <a:solidFill>
            <a:schemeClr val="bg1">
              <a:lumMod val="95000"/>
            </a:schemeClr>
          </a:solidFill>
        </p:spPr>
        <p:txBody>
          <a:bodyPr wrap="square" rtlCol="0">
            <a:spAutoFit/>
          </a:bodyPr>
          <a:lstStyle/>
          <a:p>
            <a:pPr algn="ctr"/>
            <a:r>
              <a:rPr lang="ja-JP" altLang="en-US" sz="1680" dirty="0" smtClean="0">
                <a:latin typeface="メイリオ" panose="020B0604030504040204" pitchFamily="50" charset="-128"/>
                <a:ea typeface="メイリオ" panose="020B0604030504040204" pitchFamily="50" charset="-128"/>
              </a:rPr>
              <a:t>①</a:t>
            </a:r>
            <a:endParaRPr lang="en-US" altLang="ja-JP" sz="1680" dirty="0" smtClean="0">
              <a:latin typeface="メイリオ" panose="020B0604030504040204" pitchFamily="50" charset="-128"/>
              <a:ea typeface="メイリオ" panose="020B0604030504040204" pitchFamily="50" charset="-128"/>
            </a:endParaRPr>
          </a:p>
          <a:p>
            <a:pPr algn="ctr"/>
            <a:r>
              <a:rPr lang="en-US" altLang="ja-JP" sz="1680" dirty="0" smtClean="0">
                <a:latin typeface="メイリオ" panose="020B0604030504040204" pitchFamily="50" charset="-128"/>
                <a:ea typeface="メイリオ" panose="020B0604030504040204" pitchFamily="50" charset="-128"/>
              </a:rPr>
              <a:t>6/29</a:t>
            </a:r>
          </a:p>
        </p:txBody>
      </p:sp>
      <p:sp>
        <p:nvSpPr>
          <p:cNvPr id="23" name="テキスト ボックス 22"/>
          <p:cNvSpPr txBox="1"/>
          <p:nvPr/>
        </p:nvSpPr>
        <p:spPr>
          <a:xfrm>
            <a:off x="4424687" y="5340893"/>
            <a:ext cx="443101" cy="350865"/>
          </a:xfrm>
          <a:prstGeom prst="rect">
            <a:avLst/>
          </a:prstGeom>
          <a:solidFill>
            <a:schemeClr val="bg1">
              <a:lumMod val="95000"/>
            </a:schemeClr>
          </a:solidFill>
        </p:spPr>
        <p:txBody>
          <a:bodyPr wrap="square" rtlCol="0">
            <a:spAutoFit/>
          </a:bodyPr>
          <a:lstStyle/>
          <a:p>
            <a:pPr algn="ctr"/>
            <a:r>
              <a:rPr lang="ja-JP" altLang="en-US" sz="1680" dirty="0">
                <a:latin typeface="メイリオ" panose="020B0604030504040204" pitchFamily="50" charset="-128"/>
                <a:ea typeface="メイリオ" panose="020B0604030504040204" pitchFamily="50" charset="-128"/>
              </a:rPr>
              <a:t>②</a:t>
            </a:r>
          </a:p>
        </p:txBody>
      </p:sp>
      <p:sp>
        <p:nvSpPr>
          <p:cNvPr id="24" name="テキスト ボックス 23"/>
          <p:cNvSpPr txBox="1"/>
          <p:nvPr/>
        </p:nvSpPr>
        <p:spPr>
          <a:xfrm>
            <a:off x="5750476" y="5332667"/>
            <a:ext cx="443101" cy="350865"/>
          </a:xfrm>
          <a:prstGeom prst="rect">
            <a:avLst/>
          </a:prstGeom>
          <a:solidFill>
            <a:schemeClr val="bg1">
              <a:lumMod val="95000"/>
            </a:schemeClr>
          </a:solidFill>
        </p:spPr>
        <p:txBody>
          <a:bodyPr wrap="square" rtlCol="0">
            <a:spAutoFit/>
          </a:bodyPr>
          <a:lstStyle/>
          <a:p>
            <a:pPr algn="ctr"/>
            <a:r>
              <a:rPr lang="ja-JP" altLang="en-US" sz="1680" dirty="0">
                <a:latin typeface="メイリオ" panose="020B0604030504040204" pitchFamily="50" charset="-128"/>
                <a:ea typeface="メイリオ" panose="020B0604030504040204" pitchFamily="50" charset="-128"/>
              </a:rPr>
              <a:t>③</a:t>
            </a:r>
          </a:p>
        </p:txBody>
      </p:sp>
      <p:sp>
        <p:nvSpPr>
          <p:cNvPr id="25" name="ひし形 24"/>
          <p:cNvSpPr/>
          <p:nvPr/>
        </p:nvSpPr>
        <p:spPr>
          <a:xfrm>
            <a:off x="8861650" y="4954069"/>
            <a:ext cx="403245" cy="3024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500">
              <a:latin typeface="メイリオ" panose="020B0604030504040204" pitchFamily="50" charset="-128"/>
              <a:ea typeface="メイリオ" panose="020B0604030504040204" pitchFamily="50" charset="-128"/>
            </a:endParaRPr>
          </a:p>
        </p:txBody>
      </p:sp>
      <p:sp>
        <p:nvSpPr>
          <p:cNvPr id="26" name="テキスト ボックス 25"/>
          <p:cNvSpPr txBox="1"/>
          <p:nvPr/>
        </p:nvSpPr>
        <p:spPr>
          <a:xfrm>
            <a:off x="8855189" y="5332667"/>
            <a:ext cx="486027" cy="350865"/>
          </a:xfrm>
          <a:prstGeom prst="rect">
            <a:avLst/>
          </a:prstGeom>
          <a:solidFill>
            <a:schemeClr val="bg1">
              <a:lumMod val="95000"/>
            </a:schemeClr>
          </a:solidFill>
        </p:spPr>
        <p:txBody>
          <a:bodyPr wrap="square" rtlCol="0">
            <a:spAutoFit/>
          </a:bodyPr>
          <a:lstStyle/>
          <a:p>
            <a:pPr algn="ctr"/>
            <a:r>
              <a:rPr lang="ja-JP" altLang="en-US" sz="1680" dirty="0">
                <a:latin typeface="メイリオ" panose="020B0604030504040204" pitchFamily="50" charset="-128"/>
                <a:ea typeface="メイリオ" panose="020B0604030504040204" pitchFamily="50" charset="-128"/>
              </a:rPr>
              <a:t>⑤</a:t>
            </a:r>
          </a:p>
        </p:txBody>
      </p:sp>
      <p:sp>
        <p:nvSpPr>
          <p:cNvPr id="27" name="ひし形 26"/>
          <p:cNvSpPr/>
          <p:nvPr/>
        </p:nvSpPr>
        <p:spPr>
          <a:xfrm>
            <a:off x="9801049" y="3038106"/>
            <a:ext cx="403245" cy="3024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500">
              <a:latin typeface="メイリオ" panose="020B0604030504040204" pitchFamily="50" charset="-128"/>
              <a:ea typeface="メイリオ" panose="020B0604030504040204" pitchFamily="50" charset="-128"/>
            </a:endParaRPr>
          </a:p>
        </p:txBody>
      </p:sp>
      <p:sp>
        <p:nvSpPr>
          <p:cNvPr id="29" name="テキスト ボックス 28"/>
          <p:cNvSpPr txBox="1"/>
          <p:nvPr/>
        </p:nvSpPr>
        <p:spPr>
          <a:xfrm>
            <a:off x="9619450" y="3389327"/>
            <a:ext cx="1098623" cy="350865"/>
          </a:xfrm>
          <a:prstGeom prst="rect">
            <a:avLst/>
          </a:prstGeom>
          <a:solidFill>
            <a:schemeClr val="bg1">
              <a:lumMod val="95000"/>
            </a:schemeClr>
          </a:solidFill>
        </p:spPr>
        <p:txBody>
          <a:bodyPr wrap="square" rtlCol="0">
            <a:spAutoFit/>
          </a:bodyPr>
          <a:lstStyle/>
          <a:p>
            <a:pPr algn="ctr"/>
            <a:r>
              <a:rPr lang="zh-TW" altLang="en-US" sz="1680" dirty="0">
                <a:latin typeface="メイリオ" panose="020B0604030504040204" pitchFamily="50" charset="-128"/>
                <a:ea typeface="メイリオ" panose="020B0604030504040204" pitchFamily="50" charset="-128"/>
              </a:rPr>
              <a:t>審議会</a:t>
            </a:r>
            <a:endParaRPr lang="ja-JP" altLang="en-US" sz="1680" dirty="0">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8738533" y="3855423"/>
            <a:ext cx="3702024" cy="867930"/>
          </a:xfrm>
          <a:prstGeom prst="rect">
            <a:avLst/>
          </a:prstGeom>
          <a:solidFill>
            <a:schemeClr val="bg1">
              <a:lumMod val="95000"/>
            </a:schemeClr>
          </a:solidFill>
        </p:spPr>
        <p:txBody>
          <a:bodyPr wrap="square" rtlCol="0">
            <a:spAutoFit/>
          </a:bodyPr>
          <a:lstStyle/>
          <a:p>
            <a:r>
              <a:rPr lang="ja-JP" altLang="en-US" sz="1680" dirty="0">
                <a:latin typeface="メイリオ" panose="020B0604030504040204" pitchFamily="50" charset="-128"/>
                <a:ea typeface="メイリオ" panose="020B0604030504040204" pitchFamily="50" charset="-128"/>
              </a:rPr>
              <a:t>（答申）建築物省エネ法改正に伴う</a:t>
            </a:r>
            <a:endParaRPr lang="en-US" altLang="ja-JP" sz="1680" dirty="0">
              <a:latin typeface="メイリオ" panose="020B0604030504040204" pitchFamily="50" charset="-128"/>
              <a:ea typeface="メイリオ" panose="020B0604030504040204" pitchFamily="50" charset="-128"/>
            </a:endParaRPr>
          </a:p>
          <a:p>
            <a:r>
              <a:rPr lang="ja-JP" altLang="en-US" sz="1680" dirty="0">
                <a:latin typeface="メイリオ" panose="020B0604030504040204" pitchFamily="50" charset="-128"/>
                <a:ea typeface="メイリオ" panose="020B0604030504040204" pitchFamily="50" charset="-128"/>
              </a:rPr>
              <a:t>　　　　府温暖化の防止等に関する</a:t>
            </a:r>
            <a:endParaRPr lang="en-US" altLang="ja-JP" sz="1680" dirty="0">
              <a:latin typeface="メイリオ" panose="020B0604030504040204" pitchFamily="50" charset="-128"/>
              <a:ea typeface="メイリオ" panose="020B0604030504040204" pitchFamily="50" charset="-128"/>
            </a:endParaRPr>
          </a:p>
          <a:p>
            <a:r>
              <a:rPr lang="ja-JP" altLang="en-US" sz="1680" dirty="0">
                <a:latin typeface="メイリオ" panose="020B0604030504040204" pitchFamily="50" charset="-128"/>
                <a:ea typeface="メイリオ" panose="020B0604030504040204" pitchFamily="50" charset="-128"/>
              </a:rPr>
              <a:t>　　　　条例の改正検討</a:t>
            </a:r>
          </a:p>
        </p:txBody>
      </p:sp>
      <p:sp>
        <p:nvSpPr>
          <p:cNvPr id="34" name="テキスト ボックス 33"/>
          <p:cNvSpPr txBox="1"/>
          <p:nvPr/>
        </p:nvSpPr>
        <p:spPr>
          <a:xfrm>
            <a:off x="8630161" y="7391693"/>
            <a:ext cx="1350755" cy="1126462"/>
          </a:xfrm>
          <a:prstGeom prst="rect">
            <a:avLst/>
          </a:prstGeom>
          <a:solidFill>
            <a:schemeClr val="bg1">
              <a:lumMod val="95000"/>
            </a:schemeClr>
          </a:solidFill>
          <a:ln>
            <a:solidFill>
              <a:schemeClr val="tx1"/>
            </a:solidFill>
          </a:ln>
        </p:spPr>
        <p:txBody>
          <a:bodyPr wrap="square" rtlCol="0">
            <a:spAutoFit/>
          </a:bodyPr>
          <a:lstStyle/>
          <a:p>
            <a:r>
              <a:rPr lang="ja-JP" altLang="en-US" sz="1680" dirty="0">
                <a:latin typeface="メイリオ" panose="020B0604030504040204" pitchFamily="50" charset="-128"/>
                <a:ea typeface="メイリオ" panose="020B0604030504040204" pitchFamily="50" charset="-128"/>
              </a:rPr>
              <a:t>令和</a:t>
            </a:r>
            <a:r>
              <a:rPr lang="en-US" altLang="ja-JP" sz="1680" dirty="0">
                <a:latin typeface="メイリオ" panose="020B0604030504040204" pitchFamily="50" charset="-128"/>
                <a:ea typeface="メイリオ" panose="020B0604030504040204" pitchFamily="50" charset="-128"/>
              </a:rPr>
              <a:t>3</a:t>
            </a:r>
            <a:r>
              <a:rPr lang="ja-JP" altLang="en-US" sz="1680" dirty="0">
                <a:latin typeface="メイリオ" panose="020B0604030504040204" pitchFamily="50" charset="-128"/>
                <a:ea typeface="メイリオ" panose="020B0604030504040204" pitchFamily="50" charset="-128"/>
              </a:rPr>
              <a:t>年度</a:t>
            </a:r>
            <a:endParaRPr lang="en-US" altLang="ja-JP" sz="1680" dirty="0">
              <a:latin typeface="メイリオ" panose="020B0604030504040204" pitchFamily="50" charset="-128"/>
              <a:ea typeface="メイリオ" panose="020B0604030504040204" pitchFamily="50" charset="-128"/>
            </a:endParaRPr>
          </a:p>
          <a:p>
            <a:r>
              <a:rPr lang="ja-JP" altLang="en-US" sz="1680" dirty="0">
                <a:latin typeface="メイリオ" panose="020B0604030504040204" pitchFamily="50" charset="-128"/>
                <a:ea typeface="メイリオ" panose="020B0604030504040204" pitchFamily="50" charset="-128"/>
              </a:rPr>
              <a:t>温暖化防止条例改正の手続き</a:t>
            </a:r>
          </a:p>
        </p:txBody>
      </p:sp>
      <p:cxnSp>
        <p:nvCxnSpPr>
          <p:cNvPr id="35" name="直線矢印コネクタ 34"/>
          <p:cNvCxnSpPr/>
          <p:nvPr/>
        </p:nvCxnSpPr>
        <p:spPr>
          <a:xfrm>
            <a:off x="10002672" y="7724125"/>
            <a:ext cx="816983" cy="6306"/>
          </a:xfrm>
          <a:prstGeom prst="straightConnector1">
            <a:avLst/>
          </a:prstGeom>
          <a:ln w="1016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7" name="ひし形 36"/>
          <p:cNvSpPr/>
          <p:nvPr/>
        </p:nvSpPr>
        <p:spPr>
          <a:xfrm>
            <a:off x="11724867" y="8046550"/>
            <a:ext cx="403245" cy="3024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500">
              <a:latin typeface="メイリオ" panose="020B0604030504040204" pitchFamily="50" charset="-128"/>
              <a:ea typeface="メイリオ" panose="020B0604030504040204" pitchFamily="50" charset="-128"/>
            </a:endParaRPr>
          </a:p>
        </p:txBody>
      </p:sp>
      <p:sp>
        <p:nvSpPr>
          <p:cNvPr id="38" name="テキスト ボックス 37"/>
          <p:cNvSpPr txBox="1"/>
          <p:nvPr/>
        </p:nvSpPr>
        <p:spPr>
          <a:xfrm>
            <a:off x="11156519" y="8407055"/>
            <a:ext cx="1539941" cy="350865"/>
          </a:xfrm>
          <a:prstGeom prst="rect">
            <a:avLst/>
          </a:prstGeom>
          <a:solidFill>
            <a:schemeClr val="bg1">
              <a:lumMod val="95000"/>
            </a:schemeClr>
          </a:solidFill>
        </p:spPr>
        <p:txBody>
          <a:bodyPr wrap="square" rtlCol="0">
            <a:spAutoFit/>
          </a:bodyPr>
          <a:lstStyle/>
          <a:p>
            <a:r>
              <a:rPr lang="en-US" altLang="ja-JP" sz="1680" dirty="0">
                <a:latin typeface="メイリオ" panose="020B0604030504040204" pitchFamily="50" charset="-128"/>
                <a:ea typeface="メイリオ" panose="020B0604030504040204" pitchFamily="50" charset="-128"/>
              </a:rPr>
              <a:t>2</a:t>
            </a:r>
            <a:r>
              <a:rPr lang="ja-JP" altLang="en-US" sz="1680" dirty="0">
                <a:latin typeface="メイリオ" panose="020B0604030504040204" pitchFamily="50" charset="-128"/>
                <a:ea typeface="メイリオ" panose="020B0604030504040204" pitchFamily="50" charset="-128"/>
              </a:rPr>
              <a:t>月議会上程</a:t>
            </a:r>
            <a:endParaRPr lang="en-US" altLang="ja-JP" sz="1680" dirty="0">
              <a:latin typeface="メイリオ" panose="020B0604030504040204" pitchFamily="50" charset="-128"/>
              <a:ea typeface="メイリオ" panose="020B0604030504040204" pitchFamily="50" charset="-128"/>
            </a:endParaRPr>
          </a:p>
        </p:txBody>
      </p:sp>
      <p:cxnSp>
        <p:nvCxnSpPr>
          <p:cNvPr id="3" name="直線矢印コネクタ 2"/>
          <p:cNvCxnSpPr>
            <a:cxnSpLocks/>
          </p:cNvCxnSpPr>
          <p:nvPr/>
        </p:nvCxnSpPr>
        <p:spPr>
          <a:xfrm flipV="1">
            <a:off x="1785376" y="9245057"/>
            <a:ext cx="7481044" cy="25670"/>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sp>
        <p:nvSpPr>
          <p:cNvPr id="41" name="テキスト ボックス 40"/>
          <p:cNvSpPr txBox="1"/>
          <p:nvPr/>
        </p:nvSpPr>
        <p:spPr>
          <a:xfrm>
            <a:off x="4701264" y="8620752"/>
            <a:ext cx="1836785" cy="350865"/>
          </a:xfrm>
          <a:prstGeom prst="rect">
            <a:avLst/>
          </a:prstGeom>
          <a:solidFill>
            <a:srgbClr val="F2F2F2"/>
          </a:solidFill>
        </p:spPr>
        <p:txBody>
          <a:bodyPr wrap="square" rtlCol="0">
            <a:spAutoFit/>
          </a:bodyPr>
          <a:lstStyle/>
          <a:p>
            <a:pPr algn="ctr"/>
            <a:r>
              <a:rPr lang="ja-JP" altLang="en-US" sz="1680" dirty="0">
                <a:latin typeface="メイリオ" panose="020B0604030504040204" pitchFamily="50" charset="-128"/>
                <a:ea typeface="メイリオ" panose="020B0604030504040204" pitchFamily="50" charset="-128"/>
              </a:rPr>
              <a:t>大阪市と調整</a:t>
            </a:r>
          </a:p>
        </p:txBody>
      </p:sp>
      <p:sp>
        <p:nvSpPr>
          <p:cNvPr id="31" name="ひし形 30"/>
          <p:cNvSpPr/>
          <p:nvPr/>
        </p:nvSpPr>
        <p:spPr>
          <a:xfrm>
            <a:off x="6294508" y="3039739"/>
            <a:ext cx="403245" cy="3024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500">
              <a:latin typeface="メイリオ" panose="020B0604030504040204" pitchFamily="50" charset="-128"/>
              <a:ea typeface="メイリオ" panose="020B0604030504040204" pitchFamily="50" charset="-128"/>
            </a:endParaRPr>
          </a:p>
        </p:txBody>
      </p:sp>
      <p:sp>
        <p:nvSpPr>
          <p:cNvPr id="32" name="テキスト ボックス 31"/>
          <p:cNvSpPr txBox="1"/>
          <p:nvPr/>
        </p:nvSpPr>
        <p:spPr>
          <a:xfrm>
            <a:off x="5972025" y="3399763"/>
            <a:ext cx="1003828" cy="350865"/>
          </a:xfrm>
          <a:prstGeom prst="rect">
            <a:avLst/>
          </a:prstGeom>
          <a:solidFill>
            <a:schemeClr val="bg1">
              <a:lumMod val="95000"/>
            </a:schemeClr>
          </a:solidFill>
        </p:spPr>
        <p:txBody>
          <a:bodyPr wrap="square" rtlCol="0">
            <a:spAutoFit/>
          </a:bodyPr>
          <a:lstStyle/>
          <a:p>
            <a:pPr algn="ctr"/>
            <a:r>
              <a:rPr lang="zh-TW" altLang="en-US" sz="1680" dirty="0">
                <a:latin typeface="メイリオ" panose="020B0604030504040204" pitchFamily="50" charset="-128"/>
                <a:ea typeface="メイリオ" panose="020B0604030504040204" pitchFamily="50" charset="-128"/>
              </a:rPr>
              <a:t>審議会</a:t>
            </a:r>
            <a:endParaRPr lang="ja-JP" altLang="en-US" sz="1680" dirty="0">
              <a:latin typeface="メイリオ" panose="020B0604030504040204" pitchFamily="50" charset="-128"/>
              <a:ea typeface="メイリオ" panose="020B0604030504040204" pitchFamily="50" charset="-128"/>
            </a:endParaRPr>
          </a:p>
        </p:txBody>
      </p:sp>
      <p:sp>
        <p:nvSpPr>
          <p:cNvPr id="33" name="テキスト ボックス 32"/>
          <p:cNvSpPr txBox="1"/>
          <p:nvPr/>
        </p:nvSpPr>
        <p:spPr>
          <a:xfrm>
            <a:off x="5750475" y="3838786"/>
            <a:ext cx="1659344" cy="350865"/>
          </a:xfrm>
          <a:prstGeom prst="rect">
            <a:avLst/>
          </a:prstGeom>
          <a:solidFill>
            <a:schemeClr val="bg1">
              <a:lumMod val="95000"/>
            </a:schemeClr>
          </a:solidFill>
        </p:spPr>
        <p:txBody>
          <a:bodyPr wrap="square" rtlCol="0">
            <a:spAutoFit/>
          </a:bodyPr>
          <a:lstStyle/>
          <a:p>
            <a:r>
              <a:rPr lang="ja-JP" altLang="en-US" sz="1680" dirty="0">
                <a:latin typeface="メイリオ" panose="020B0604030504040204" pitchFamily="50" charset="-128"/>
                <a:ea typeface="メイリオ" panose="020B0604030504040204" pitchFamily="50" charset="-128"/>
              </a:rPr>
              <a:t>（中間報告）</a:t>
            </a:r>
          </a:p>
        </p:txBody>
      </p:sp>
      <p:sp>
        <p:nvSpPr>
          <p:cNvPr id="42" name="ひし形 41"/>
          <p:cNvSpPr/>
          <p:nvPr/>
        </p:nvSpPr>
        <p:spPr>
          <a:xfrm>
            <a:off x="8067205" y="4941227"/>
            <a:ext cx="403245" cy="3024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500">
              <a:latin typeface="メイリオ" panose="020B0604030504040204" pitchFamily="50" charset="-128"/>
              <a:ea typeface="メイリオ" panose="020B0604030504040204" pitchFamily="50" charset="-128"/>
            </a:endParaRPr>
          </a:p>
        </p:txBody>
      </p:sp>
      <p:sp>
        <p:nvSpPr>
          <p:cNvPr id="43" name="テキスト ボックス 42"/>
          <p:cNvSpPr txBox="1"/>
          <p:nvPr/>
        </p:nvSpPr>
        <p:spPr>
          <a:xfrm>
            <a:off x="8121138" y="5342356"/>
            <a:ext cx="443101" cy="350865"/>
          </a:xfrm>
          <a:prstGeom prst="rect">
            <a:avLst/>
          </a:prstGeom>
          <a:solidFill>
            <a:schemeClr val="bg1">
              <a:lumMod val="95000"/>
            </a:schemeClr>
          </a:solidFill>
        </p:spPr>
        <p:txBody>
          <a:bodyPr wrap="square" rtlCol="0">
            <a:spAutoFit/>
          </a:bodyPr>
          <a:lstStyle/>
          <a:p>
            <a:pPr algn="ctr"/>
            <a:r>
              <a:rPr lang="ja-JP" altLang="en-US" sz="1680" dirty="0">
                <a:latin typeface="メイリオ" panose="020B0604030504040204" pitchFamily="50" charset="-128"/>
                <a:ea typeface="メイリオ" panose="020B0604030504040204" pitchFamily="50" charset="-128"/>
              </a:rPr>
              <a:t>④</a:t>
            </a:r>
          </a:p>
        </p:txBody>
      </p:sp>
      <p:sp>
        <p:nvSpPr>
          <p:cNvPr id="45" name="テキスト ボックス 5">
            <a:extLst>
              <a:ext uri="{FF2B5EF4-FFF2-40B4-BE49-F238E27FC236}">
                <a16:creationId xmlns:a16="http://schemas.microsoft.com/office/drawing/2014/main" id="{0B85D8C1-FBC5-4744-A1E4-CF06F91B9DCE}"/>
              </a:ext>
            </a:extLst>
          </p:cNvPr>
          <p:cNvSpPr txBox="1"/>
          <p:nvPr/>
        </p:nvSpPr>
        <p:spPr>
          <a:xfrm>
            <a:off x="45094" y="66527"/>
            <a:ext cx="12795119" cy="597305"/>
          </a:xfrm>
          <a:prstGeom prst="rect">
            <a:avLst/>
          </a:prstGeom>
          <a:solidFill>
            <a:srgbClr val="0070C0"/>
          </a:solidFill>
          <a:ln w="19050" cmpd="thinThick">
            <a:noFill/>
          </a:ln>
        </p:spPr>
        <p:txBody>
          <a:bodyPr wrap="square" tIns="100800" bIns="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3220" b="1" dirty="0">
                <a:solidFill>
                  <a:schemeClr val="bg1"/>
                </a:solidFill>
                <a:latin typeface="メイリオ" panose="020B0604030504040204" pitchFamily="50" charset="-128"/>
                <a:ea typeface="メイリオ" panose="020B0604030504040204" pitchFamily="50" charset="-128"/>
              </a:rPr>
              <a:t>大阪府温暖化の防止等に関する条例　見直しスケジュール</a:t>
            </a:r>
            <a:endParaRPr lang="en-US" altLang="ja-JP" sz="322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6" name="テキスト ボックス 35"/>
          <p:cNvSpPr txBox="1"/>
          <p:nvPr/>
        </p:nvSpPr>
        <p:spPr>
          <a:xfrm>
            <a:off x="11023331" y="95182"/>
            <a:ext cx="1778270" cy="437043"/>
          </a:xfrm>
          <a:prstGeom prst="rect">
            <a:avLst/>
          </a:prstGeom>
          <a:solidFill>
            <a:sysClr val="window" lastClr="FFFFFF"/>
          </a:solidFill>
          <a:ln>
            <a:solidFill>
              <a:sysClr val="windowText" lastClr="000000"/>
            </a:solidFill>
          </a:ln>
        </p:spPr>
        <p:txBody>
          <a:bodyPr wrap="square" rtlCol="0">
            <a:spAutoFit/>
          </a:bodyPr>
          <a:lstStyle/>
          <a:p>
            <a:pPr defTabSz="640080">
              <a:defRPr/>
            </a:pPr>
            <a:r>
              <a:rPr kumimoji="0" lang="ja-JP" altLang="en-US" sz="2240" b="1" kern="0" dirty="0">
                <a:solidFill>
                  <a:prstClr val="black"/>
                </a:solidFill>
                <a:ea typeface="游ゴシック" panose="020B0400000000000000" pitchFamily="50" charset="-128"/>
              </a:rPr>
              <a:t>資料１－７</a:t>
            </a:r>
          </a:p>
        </p:txBody>
      </p:sp>
      <p:sp>
        <p:nvSpPr>
          <p:cNvPr id="40" name="テキスト ボックス 39"/>
          <p:cNvSpPr txBox="1"/>
          <p:nvPr/>
        </p:nvSpPr>
        <p:spPr bwMode="white">
          <a:xfrm>
            <a:off x="12131375" y="9000614"/>
            <a:ext cx="529390" cy="461665"/>
          </a:xfrm>
          <a:prstGeom prst="rect">
            <a:avLst/>
          </a:prstGeom>
          <a:solidFill>
            <a:schemeClr val="bg1"/>
          </a:solidFill>
          <a:ln>
            <a:noFill/>
          </a:ln>
        </p:spPr>
        <p:txBody>
          <a:bodyPr wrap="square" rtlCol="0">
            <a:spAutoFit/>
          </a:bodyPr>
          <a:lstStyle/>
          <a:p>
            <a:r>
              <a:rPr kumimoji="1" lang="en-US" altLang="ja-JP" sz="2400" dirty="0" smtClean="0"/>
              <a:t>16</a:t>
            </a:r>
            <a:endParaRPr kumimoji="1" lang="ja-JP" altLang="en-US" sz="2400" dirty="0"/>
          </a:p>
        </p:txBody>
      </p:sp>
      <p:sp>
        <p:nvSpPr>
          <p:cNvPr id="2" name="大かっこ 1"/>
          <p:cNvSpPr/>
          <p:nvPr/>
        </p:nvSpPr>
        <p:spPr>
          <a:xfrm>
            <a:off x="45093" y="5691758"/>
            <a:ext cx="1315147" cy="693018"/>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テキスト ボックス 10"/>
          <p:cNvSpPr txBox="1"/>
          <p:nvPr/>
        </p:nvSpPr>
        <p:spPr>
          <a:xfrm>
            <a:off x="133007" y="5691758"/>
            <a:ext cx="1542177" cy="646331"/>
          </a:xfrm>
          <a:prstGeom prst="rect">
            <a:avLst/>
          </a:prstGeom>
          <a:noFill/>
        </p:spPr>
        <p:txBody>
          <a:bodyPr wrap="square" rtlCol="0">
            <a:spAutoFit/>
          </a:bodyPr>
          <a:lstStyle/>
          <a:p>
            <a:r>
              <a:rPr kumimoji="1" lang="ja-JP" altLang="en-US" sz="1200" dirty="0" smtClean="0"/>
              <a:t>建築物の</a:t>
            </a:r>
            <a:endParaRPr kumimoji="1" lang="en-US" altLang="ja-JP" sz="1200" dirty="0" smtClean="0"/>
          </a:p>
          <a:p>
            <a:r>
              <a:rPr kumimoji="1" lang="ja-JP" altLang="en-US" sz="1200" dirty="0" smtClean="0"/>
              <a:t>環境配慮の</a:t>
            </a:r>
            <a:endParaRPr kumimoji="1" lang="en-US" altLang="ja-JP" sz="1200" dirty="0" smtClean="0"/>
          </a:p>
          <a:p>
            <a:r>
              <a:rPr kumimoji="1" lang="ja-JP" altLang="en-US" sz="1200" dirty="0" smtClean="0"/>
              <a:t>あり方について</a:t>
            </a:r>
            <a:endParaRPr kumimoji="1" lang="ja-JP" altLang="en-US" sz="1200" dirty="0"/>
          </a:p>
        </p:txBody>
      </p:sp>
    </p:spTree>
    <p:extLst>
      <p:ext uri="{BB962C8B-B14F-4D97-AF65-F5344CB8AC3E}">
        <p14:creationId xmlns:p14="http://schemas.microsoft.com/office/powerpoint/2010/main" val="2363049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bwMode="white">
          <a:xfrm>
            <a:off x="12233448" y="8056136"/>
            <a:ext cx="356149" cy="461171"/>
          </a:xfrm>
          <a:prstGeom prst="rect">
            <a:avLst/>
          </a:prstGeom>
          <a:solidFill>
            <a:schemeClr val="bg1"/>
          </a:solidFill>
          <a:ln>
            <a:noFill/>
          </a:ln>
        </p:spPr>
        <p:txBody>
          <a:bodyPr wrap="square" rtlCol="0">
            <a:spAutoFit/>
          </a:bodyPr>
          <a:lstStyle/>
          <a:p>
            <a:r>
              <a:rPr kumimoji="1" lang="en-US" altLang="ja-JP" sz="2400" dirty="0" smtClean="0"/>
              <a:t>2</a:t>
            </a:r>
            <a:endParaRPr kumimoji="1" lang="ja-JP" altLang="en-US" sz="2400" dirty="0"/>
          </a:p>
        </p:txBody>
      </p:sp>
      <p:pic>
        <p:nvPicPr>
          <p:cNvPr id="2" name="図 1"/>
          <p:cNvPicPr>
            <a:picLocks noChangeAspect="1"/>
          </p:cNvPicPr>
          <p:nvPr/>
        </p:nvPicPr>
        <p:blipFill>
          <a:blip r:embed="rId3"/>
          <a:stretch>
            <a:fillRect/>
          </a:stretch>
        </p:blipFill>
        <p:spPr>
          <a:xfrm>
            <a:off x="225016" y="819567"/>
            <a:ext cx="12351567" cy="7962066"/>
          </a:xfrm>
          <a:prstGeom prst="rect">
            <a:avLst/>
          </a:prstGeom>
        </p:spPr>
      </p:pic>
    </p:spTree>
    <p:extLst>
      <p:ext uri="{BB962C8B-B14F-4D97-AF65-F5344CB8AC3E}">
        <p14:creationId xmlns:p14="http://schemas.microsoft.com/office/powerpoint/2010/main" val="3669494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0133013" y="1174580"/>
            <a:ext cx="2618078" cy="1599375"/>
            <a:chOff x="7752046" y="502551"/>
            <a:chExt cx="2414072" cy="1474747"/>
          </a:xfrm>
        </p:grpSpPr>
        <p:sp>
          <p:nvSpPr>
            <p:cNvPr id="71" name="正方形/長方形 70"/>
            <p:cNvSpPr/>
            <p:nvPr/>
          </p:nvSpPr>
          <p:spPr>
            <a:xfrm>
              <a:off x="7810751" y="1020066"/>
              <a:ext cx="2109825" cy="451823"/>
            </a:xfrm>
            <a:prstGeom prst="rect">
              <a:avLst/>
            </a:prstGeom>
            <a:solidFill>
              <a:schemeClr val="bg1"/>
            </a:solidFill>
            <a:ln>
              <a:solidFill>
                <a:schemeClr val="bg1"/>
              </a:solidFill>
            </a:ln>
          </p:spPr>
          <p:txBody>
            <a:bodyPr wrap="square" rtlCol="0" anchor="ctr">
              <a:spAutoFit/>
            </a:bodyPr>
            <a:lstStyle/>
            <a:p>
              <a:pPr algn="ctr" eaLnBrk="0" hangingPunct="0"/>
              <a:endParaRPr lang="ja-JP" altLang="en-US" sz="2584" dirty="0">
                <a:solidFill>
                  <a:srgbClr val="000000"/>
                </a:solidFill>
                <a:latin typeface="ＭＳ ゴシック" pitchFamily="49" charset="-128"/>
                <a:ea typeface="ＭＳ ゴシック" pitchFamily="49" charset="-128"/>
                <a:cs typeface="Courier New" pitchFamily="49" charset="0"/>
              </a:endParaRPr>
            </a:p>
          </p:txBody>
        </p:sp>
        <p:pic>
          <p:nvPicPr>
            <p:cNvPr id="4" name="図 3"/>
            <p:cNvPicPr>
              <a:picLocks noChangeAspect="1"/>
            </p:cNvPicPr>
            <p:nvPr/>
          </p:nvPicPr>
          <p:blipFill>
            <a:blip r:embed="rId3"/>
            <a:stretch>
              <a:fillRect/>
            </a:stretch>
          </p:blipFill>
          <p:spPr>
            <a:xfrm>
              <a:off x="8018141" y="664856"/>
              <a:ext cx="1911812" cy="1260000"/>
            </a:xfrm>
            <a:prstGeom prst="rect">
              <a:avLst/>
            </a:prstGeom>
          </p:spPr>
        </p:pic>
        <p:sp>
          <p:nvSpPr>
            <p:cNvPr id="66" name="テキスト ボックス 65"/>
            <p:cNvSpPr txBox="1"/>
            <p:nvPr/>
          </p:nvSpPr>
          <p:spPr>
            <a:xfrm>
              <a:off x="8196833" y="1798667"/>
              <a:ext cx="415464" cy="91820"/>
            </a:xfrm>
            <a:prstGeom prst="rect">
              <a:avLst/>
            </a:prstGeom>
            <a:solidFill>
              <a:schemeClr val="bg1"/>
            </a:solidFill>
          </p:spPr>
          <p:txBody>
            <a:bodyPr wrap="square" lIns="0" tIns="0" rIns="0" bIns="0" rtlCol="0">
              <a:spAutoFit/>
            </a:bodyPr>
            <a:lstStyle/>
            <a:p>
              <a:pPr algn="ctr"/>
              <a:r>
                <a:rPr lang="en-US" altLang="ja-JP" sz="647" b="1" dirty="0">
                  <a:solidFill>
                    <a:schemeClr val="tx1">
                      <a:lumMod val="50000"/>
                      <a:lumOff val="50000"/>
                    </a:schemeClr>
                  </a:solidFill>
                </a:rPr>
                <a:t>1973 </a:t>
              </a:r>
              <a:endParaRPr lang="ja-JP" altLang="en-US" sz="647" b="1" dirty="0">
                <a:solidFill>
                  <a:schemeClr val="tx1">
                    <a:lumMod val="50000"/>
                    <a:lumOff val="50000"/>
                  </a:schemeClr>
                </a:solidFill>
              </a:endParaRPr>
            </a:p>
          </p:txBody>
        </p:sp>
        <p:sp>
          <p:nvSpPr>
            <p:cNvPr id="67" name="テキスト ボックス 66"/>
            <p:cNvSpPr txBox="1"/>
            <p:nvPr/>
          </p:nvSpPr>
          <p:spPr>
            <a:xfrm>
              <a:off x="8762106" y="1798667"/>
              <a:ext cx="415464" cy="91820"/>
            </a:xfrm>
            <a:prstGeom prst="rect">
              <a:avLst/>
            </a:prstGeom>
            <a:solidFill>
              <a:schemeClr val="bg1"/>
            </a:solidFill>
          </p:spPr>
          <p:txBody>
            <a:bodyPr wrap="square" lIns="0" tIns="0" rIns="0" bIns="0" rtlCol="0">
              <a:spAutoFit/>
            </a:bodyPr>
            <a:lstStyle/>
            <a:p>
              <a:pPr algn="ctr"/>
              <a:r>
                <a:rPr lang="en-US" altLang="ja-JP" sz="647" b="1" dirty="0">
                  <a:solidFill>
                    <a:schemeClr val="tx1">
                      <a:lumMod val="50000"/>
                      <a:lumOff val="50000"/>
                    </a:schemeClr>
                  </a:solidFill>
                </a:rPr>
                <a:t>1990 </a:t>
              </a:r>
              <a:endParaRPr lang="ja-JP" altLang="en-US" sz="647" b="1" dirty="0">
                <a:solidFill>
                  <a:schemeClr val="tx1">
                    <a:lumMod val="50000"/>
                    <a:lumOff val="50000"/>
                  </a:schemeClr>
                </a:solidFill>
              </a:endParaRPr>
            </a:p>
          </p:txBody>
        </p:sp>
        <p:sp>
          <p:nvSpPr>
            <p:cNvPr id="68" name="テキスト ボックス 67"/>
            <p:cNvSpPr txBox="1"/>
            <p:nvPr/>
          </p:nvSpPr>
          <p:spPr>
            <a:xfrm>
              <a:off x="9355476" y="1798667"/>
              <a:ext cx="415464" cy="91820"/>
            </a:xfrm>
            <a:prstGeom prst="rect">
              <a:avLst/>
            </a:prstGeom>
            <a:solidFill>
              <a:schemeClr val="bg1"/>
            </a:solidFill>
          </p:spPr>
          <p:txBody>
            <a:bodyPr wrap="square" lIns="0" tIns="0" rIns="0" bIns="0" rtlCol="0">
              <a:spAutoFit/>
            </a:bodyPr>
            <a:lstStyle/>
            <a:p>
              <a:pPr algn="ctr"/>
              <a:r>
                <a:rPr lang="en-US" altLang="ja-JP" sz="647" b="1" dirty="0">
                  <a:solidFill>
                    <a:schemeClr val="tx1">
                      <a:lumMod val="50000"/>
                      <a:lumOff val="50000"/>
                    </a:schemeClr>
                  </a:solidFill>
                </a:rPr>
                <a:t>2016 </a:t>
              </a:r>
              <a:endParaRPr lang="ja-JP" altLang="en-US" sz="647" b="1" dirty="0">
                <a:solidFill>
                  <a:schemeClr val="tx1">
                    <a:lumMod val="50000"/>
                    <a:lumOff val="50000"/>
                  </a:schemeClr>
                </a:solidFill>
              </a:endParaRPr>
            </a:p>
          </p:txBody>
        </p:sp>
        <p:grpSp>
          <p:nvGrpSpPr>
            <p:cNvPr id="42" name="グループ化 41"/>
            <p:cNvGrpSpPr/>
            <p:nvPr/>
          </p:nvGrpSpPr>
          <p:grpSpPr>
            <a:xfrm>
              <a:off x="7752046" y="502551"/>
              <a:ext cx="2414072" cy="1474747"/>
              <a:chOff x="4879797" y="146690"/>
              <a:chExt cx="2120785" cy="1867866"/>
            </a:xfrm>
          </p:grpSpPr>
          <p:sp>
            <p:nvSpPr>
              <p:cNvPr id="43" name="Text Box 13"/>
              <p:cNvSpPr txBox="1">
                <a:spLocks noChangeArrowheads="1"/>
              </p:cNvSpPr>
              <p:nvPr/>
            </p:nvSpPr>
            <p:spPr bwMode="auto">
              <a:xfrm>
                <a:off x="4926722" y="146690"/>
                <a:ext cx="2073860" cy="270332"/>
              </a:xfrm>
              <a:prstGeom prst="rect">
                <a:avLst/>
              </a:prstGeom>
              <a:noFill/>
              <a:ln w="9525">
                <a:noFill/>
                <a:miter lim="800000"/>
                <a:headEnd/>
                <a:tailEnd/>
              </a:ln>
            </p:spPr>
            <p:txBody>
              <a:bodyPr wrap="square">
                <a:spAutoFit/>
              </a:bodyPr>
              <a:lstStyle/>
              <a:p>
                <a:pPr algn="ctr">
                  <a:spcBef>
                    <a:spcPct val="50000"/>
                  </a:spcBef>
                </a:pPr>
                <a:r>
                  <a:rPr lang="ja-JP" altLang="en-US" sz="904" b="1" dirty="0">
                    <a:solidFill>
                      <a:srgbClr val="000000"/>
                    </a:solidFill>
                    <a:latin typeface="Arial"/>
                    <a:ea typeface="ＭＳ Ｐゴシック" charset="-128"/>
                  </a:rPr>
                  <a:t>エネルギー消費シェアの推移</a:t>
                </a:r>
              </a:p>
            </p:txBody>
          </p:sp>
          <p:sp>
            <p:nvSpPr>
              <p:cNvPr id="44" name="Text Box 8"/>
              <p:cNvSpPr txBox="1">
                <a:spLocks noChangeArrowheads="1"/>
              </p:cNvSpPr>
              <p:nvPr/>
            </p:nvSpPr>
            <p:spPr bwMode="auto">
              <a:xfrm>
                <a:off x="4879797" y="832926"/>
                <a:ext cx="543739" cy="293471"/>
              </a:xfrm>
              <a:prstGeom prst="rect">
                <a:avLst/>
              </a:prstGeom>
              <a:noFill/>
              <a:ln w="9525">
                <a:noFill/>
                <a:miter lim="800000"/>
                <a:headEnd/>
                <a:tailEnd/>
              </a:ln>
              <a:effectLst/>
            </p:spPr>
            <p:txBody>
              <a:bodyPr wrap="square">
                <a:spAutoFit/>
              </a:bodyPr>
              <a:lstStyle/>
              <a:p>
                <a:pPr algn="ctr">
                  <a:defRPr/>
                </a:pPr>
                <a:r>
                  <a:rPr lang="ja-JP" altLang="en-US" sz="1033" b="1" dirty="0">
                    <a:solidFill>
                      <a:schemeClr val="tx1">
                        <a:lumMod val="50000"/>
                        <a:lumOff val="50000"/>
                      </a:schemeClr>
                    </a:solidFill>
                    <a:latin typeface="Times New Roman" pitchFamily="18" charset="0"/>
                  </a:rPr>
                  <a:t>産業</a:t>
                </a:r>
                <a:endParaRPr lang="en-US" altLang="ja-JP" sz="1033" b="1" dirty="0">
                  <a:solidFill>
                    <a:schemeClr val="tx1">
                      <a:lumMod val="50000"/>
                      <a:lumOff val="50000"/>
                    </a:schemeClr>
                  </a:solidFill>
                  <a:latin typeface="Times New Roman" pitchFamily="18" charset="0"/>
                  <a:ea typeface="ＭＳ Ｐゴシック" charset="-128"/>
                </a:endParaRPr>
              </a:p>
            </p:txBody>
          </p:sp>
          <p:sp>
            <p:nvSpPr>
              <p:cNvPr id="45" name="Text Box 8"/>
              <p:cNvSpPr txBox="1">
                <a:spLocks noChangeArrowheads="1"/>
              </p:cNvSpPr>
              <p:nvPr/>
            </p:nvSpPr>
            <p:spPr bwMode="auto">
              <a:xfrm>
                <a:off x="4953812" y="1535447"/>
                <a:ext cx="419682" cy="479109"/>
              </a:xfrm>
              <a:prstGeom prst="rect">
                <a:avLst/>
              </a:prstGeom>
              <a:noFill/>
              <a:ln w="9525">
                <a:noFill/>
                <a:miter lim="800000"/>
                <a:headEnd/>
                <a:tailEnd/>
              </a:ln>
              <a:effectLst/>
            </p:spPr>
            <p:txBody>
              <a:bodyPr wrap="none">
                <a:spAutoFit/>
              </a:bodyPr>
              <a:lstStyle/>
              <a:p>
                <a:pPr>
                  <a:defRPr/>
                </a:pPr>
                <a:r>
                  <a:rPr lang="ja-JP" altLang="en-US" sz="1033" b="1" dirty="0">
                    <a:solidFill>
                      <a:srgbClr val="FF0000"/>
                    </a:solidFill>
                    <a:latin typeface="Times New Roman" pitchFamily="18" charset="0"/>
                    <a:ea typeface="ＭＳ Ｐゴシック" charset="-128"/>
                  </a:rPr>
                  <a:t>業務・</a:t>
                </a:r>
                <a:endParaRPr lang="en-US" altLang="ja-JP" sz="1033" b="1" dirty="0">
                  <a:solidFill>
                    <a:srgbClr val="FF0000"/>
                  </a:solidFill>
                  <a:latin typeface="Times New Roman" pitchFamily="18" charset="0"/>
                  <a:ea typeface="ＭＳ Ｐゴシック" charset="-128"/>
                </a:endParaRPr>
              </a:p>
              <a:p>
                <a:pPr>
                  <a:defRPr/>
                </a:pPr>
                <a:r>
                  <a:rPr lang="ja-JP" altLang="en-US" sz="1033" b="1" dirty="0">
                    <a:solidFill>
                      <a:srgbClr val="FF0000"/>
                    </a:solidFill>
                    <a:latin typeface="Times New Roman" pitchFamily="18" charset="0"/>
                    <a:ea typeface="ＭＳ Ｐゴシック" charset="-128"/>
                  </a:rPr>
                  <a:t>家庭</a:t>
                </a:r>
                <a:endParaRPr lang="en-US" altLang="ja-JP" sz="1033" b="1" dirty="0">
                  <a:solidFill>
                    <a:srgbClr val="FF0000"/>
                  </a:solidFill>
                  <a:latin typeface="Times New Roman" pitchFamily="18" charset="0"/>
                  <a:ea typeface="ＭＳ Ｐゴシック" charset="-128"/>
                </a:endParaRPr>
              </a:p>
            </p:txBody>
          </p:sp>
          <p:sp>
            <p:nvSpPr>
              <p:cNvPr id="46" name="Text Box 8"/>
              <p:cNvSpPr txBox="1">
                <a:spLocks noChangeArrowheads="1"/>
              </p:cNvSpPr>
              <p:nvPr/>
            </p:nvSpPr>
            <p:spPr bwMode="auto">
              <a:xfrm>
                <a:off x="4951339" y="1339021"/>
                <a:ext cx="365143" cy="293471"/>
              </a:xfrm>
              <a:prstGeom prst="rect">
                <a:avLst/>
              </a:prstGeom>
              <a:noFill/>
              <a:ln w="9525">
                <a:noFill/>
                <a:miter lim="800000"/>
                <a:headEnd/>
                <a:tailEnd/>
              </a:ln>
              <a:effectLst/>
            </p:spPr>
            <p:txBody>
              <a:bodyPr wrap="none">
                <a:spAutoFit/>
              </a:bodyPr>
              <a:lstStyle/>
              <a:p>
                <a:pPr algn="ctr">
                  <a:defRPr/>
                </a:pPr>
                <a:r>
                  <a:rPr lang="ja-JP" altLang="en-US" sz="1033" b="1" dirty="0">
                    <a:solidFill>
                      <a:schemeClr val="bg1">
                        <a:lumMod val="65000"/>
                      </a:schemeClr>
                    </a:solidFill>
                    <a:latin typeface="Times New Roman" pitchFamily="18" charset="0"/>
                    <a:ea typeface="ＭＳ Ｐゴシック" charset="-128"/>
                  </a:rPr>
                  <a:t>運輸</a:t>
                </a:r>
                <a:endParaRPr lang="en-US" altLang="ja-JP" sz="1033" b="1" dirty="0">
                  <a:solidFill>
                    <a:schemeClr val="bg1">
                      <a:lumMod val="65000"/>
                    </a:schemeClr>
                  </a:solidFill>
                  <a:latin typeface="Times New Roman" pitchFamily="18" charset="0"/>
                  <a:ea typeface="ＭＳ Ｐゴシック" charset="-128"/>
                </a:endParaRPr>
              </a:p>
            </p:txBody>
          </p:sp>
        </p:grpSp>
      </p:grpSp>
      <p:sp>
        <p:nvSpPr>
          <p:cNvPr id="3" name="AutoShape 15"/>
          <p:cNvSpPr>
            <a:spLocks noChangeArrowheads="1"/>
          </p:cNvSpPr>
          <p:nvPr/>
        </p:nvSpPr>
        <p:spPr bwMode="auto">
          <a:xfrm>
            <a:off x="30924" y="1138504"/>
            <a:ext cx="12650877" cy="1605124"/>
          </a:xfrm>
          <a:prstGeom prst="roundRect">
            <a:avLst>
              <a:gd name="adj" fmla="val 0"/>
            </a:avLst>
          </a:prstGeom>
          <a:noFill/>
          <a:ln w="19050">
            <a:solidFill>
              <a:srgbClr val="0000FF"/>
            </a:solidFill>
            <a:round/>
            <a:headEnd/>
            <a:tailEnd/>
          </a:ln>
        </p:spPr>
        <p:txBody>
          <a:bodyPr lIns="112784" tIns="56391" rIns="112784" bIns="56391" anchor="ctr"/>
          <a:lstStyle>
            <a:lvl1pPr defTabSz="873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en-US" altLang="ja-JP" sz="1551"/>
          </a:p>
          <a:p>
            <a:pPr eaLnBrk="1" hangingPunct="1">
              <a:spcBef>
                <a:spcPct val="0"/>
              </a:spcBef>
              <a:buFontTx/>
              <a:buNone/>
            </a:pPr>
            <a:endParaRPr lang="en-US" altLang="ja-JP" sz="1551"/>
          </a:p>
        </p:txBody>
      </p:sp>
      <p:grpSp>
        <p:nvGrpSpPr>
          <p:cNvPr id="55" name="グループ化 54"/>
          <p:cNvGrpSpPr/>
          <p:nvPr/>
        </p:nvGrpSpPr>
        <p:grpSpPr>
          <a:xfrm>
            <a:off x="676665" y="7683632"/>
            <a:ext cx="11920507" cy="1124791"/>
            <a:chOff x="349798" y="2259859"/>
            <a:chExt cx="6394226" cy="870374"/>
          </a:xfrm>
        </p:grpSpPr>
        <p:sp>
          <p:nvSpPr>
            <p:cNvPr id="56" name="AutoShape 10"/>
            <p:cNvSpPr>
              <a:spLocks noChangeArrowheads="1"/>
            </p:cNvSpPr>
            <p:nvPr/>
          </p:nvSpPr>
          <p:spPr bwMode="auto">
            <a:xfrm>
              <a:off x="360847" y="2260845"/>
              <a:ext cx="6383177" cy="241137"/>
            </a:xfrm>
            <a:prstGeom prst="roundRect">
              <a:avLst>
                <a:gd name="adj" fmla="val 0"/>
              </a:avLst>
            </a:prstGeom>
            <a:solidFill>
              <a:srgbClr val="0070C0"/>
            </a:solidFill>
            <a:ln w="9525">
              <a:noFill/>
              <a:round/>
              <a:headEnd/>
              <a:tailEnd/>
            </a:ln>
            <a:effectLst/>
          </p:spPr>
          <p:txBody>
            <a:bodyPr wrap="none" lIns="112739" tIns="56370" rIns="112739" bIns="56370" anchor="ctr"/>
            <a:lstStyle>
              <a:lvl1pPr defTabSz="873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51" b="1" dirty="0">
                  <a:solidFill>
                    <a:schemeClr val="bg1"/>
                  </a:solidFill>
                </a:rPr>
                <a:t>大手住宅事業者の供給する戸建住宅等へのトップランナー制度の全面展開</a:t>
              </a:r>
              <a:endParaRPr lang="ja-JP" altLang="en-US" sz="1616" b="1" dirty="0">
                <a:solidFill>
                  <a:schemeClr val="bg1"/>
                </a:solidFill>
              </a:endParaRPr>
            </a:p>
          </p:txBody>
        </p:sp>
        <p:sp>
          <p:nvSpPr>
            <p:cNvPr id="57" name="正方形/長方形 56"/>
            <p:cNvSpPr/>
            <p:nvPr/>
          </p:nvSpPr>
          <p:spPr>
            <a:xfrm>
              <a:off x="356093" y="2259859"/>
              <a:ext cx="6386400" cy="87037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327"/>
            </a:p>
          </p:txBody>
        </p:sp>
        <p:sp>
          <p:nvSpPr>
            <p:cNvPr id="58" name="正方形/長方形 57"/>
            <p:cNvSpPr/>
            <p:nvPr/>
          </p:nvSpPr>
          <p:spPr>
            <a:xfrm>
              <a:off x="417842" y="2667000"/>
              <a:ext cx="6319140" cy="440795"/>
            </a:xfrm>
            <a:prstGeom prst="rect">
              <a:avLst/>
            </a:prstGeom>
          </p:spPr>
          <p:txBody>
            <a:bodyPr wrap="square" lIns="93047" rIns="93047">
              <a:spAutoFit/>
            </a:bodyPr>
            <a:lstStyle/>
            <a:p>
              <a:pPr marL="192850" indent="-192850" algn="just"/>
              <a:r>
                <a:rPr lang="ja-JP" altLang="en-US" sz="1551" dirty="0">
                  <a:latin typeface="ＭＳ Ｐゴシック"/>
                  <a:ea typeface="ＭＳ Ｐゴシック"/>
                </a:rPr>
                <a:t>○　建売戸建住宅を供給する大手住宅事業者に加え、注文戸建住宅・賃貸アパートを供給する大手住宅事業者を対象に、トップランナー基準（省エネ基準を上回る基準）に適合する住宅を供給する責務を課し、国による勧告・命令等により実効性を担保</a:t>
              </a:r>
              <a:endParaRPr lang="en-US" altLang="ja-JP" sz="1551" dirty="0">
                <a:latin typeface="ＭＳ Ｐゴシック"/>
                <a:ea typeface="ＭＳ Ｐゴシック"/>
              </a:endParaRPr>
            </a:p>
          </p:txBody>
        </p:sp>
        <p:sp>
          <p:nvSpPr>
            <p:cNvPr id="59" name="正方形/長方形 58"/>
            <p:cNvSpPr/>
            <p:nvPr/>
          </p:nvSpPr>
          <p:spPr>
            <a:xfrm>
              <a:off x="349798" y="2522599"/>
              <a:ext cx="6326774" cy="230221"/>
            </a:xfrm>
            <a:prstGeom prst="rect">
              <a:avLst/>
            </a:prstGeom>
          </p:spPr>
          <p:txBody>
            <a:bodyPr wrap="square" lIns="93047" rIns="93047" anchor="ctr">
              <a:spAutoFit/>
            </a:bodyPr>
            <a:lstStyle/>
            <a:p>
              <a:pPr algn="just">
                <a:lnSpc>
                  <a:spcPts val="1551"/>
                </a:lnSpc>
              </a:pPr>
              <a:r>
                <a:rPr lang="ja-JP" altLang="en-US" sz="155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大手ハウスメーカー等の供給する戸建住宅等について、トップランナー基準への適合を徹底</a:t>
              </a:r>
              <a:endParaRPr lang="en-US" altLang="ja-JP" sz="155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 name="グループ化 4"/>
          <p:cNvGrpSpPr/>
          <p:nvPr/>
        </p:nvGrpSpPr>
        <p:grpSpPr>
          <a:xfrm>
            <a:off x="8186146" y="5247173"/>
            <a:ext cx="4696269" cy="2409512"/>
            <a:chOff x="4157213" y="3595428"/>
            <a:chExt cx="2739731" cy="2027799"/>
          </a:xfrm>
        </p:grpSpPr>
        <p:pic>
          <p:nvPicPr>
            <p:cNvPr id="6" name="図 5"/>
            <p:cNvPicPr>
              <a:picLocks noChangeAspect="1"/>
            </p:cNvPicPr>
            <p:nvPr/>
          </p:nvPicPr>
          <p:blipFill>
            <a:blip r:embed="rId4"/>
            <a:stretch>
              <a:fillRect/>
            </a:stretch>
          </p:blipFill>
          <p:spPr>
            <a:xfrm>
              <a:off x="4927748" y="4328541"/>
              <a:ext cx="1340736" cy="986782"/>
            </a:xfrm>
            <a:prstGeom prst="rect">
              <a:avLst/>
            </a:prstGeom>
          </p:spPr>
        </p:pic>
        <p:pic>
          <p:nvPicPr>
            <p:cNvPr id="7" name="Picture 3"/>
            <p:cNvPicPr>
              <a:picLocks noChangeAspect="1" noChangeArrowheads="1"/>
            </p:cNvPicPr>
            <p:nvPr/>
          </p:nvPicPr>
          <p:blipFill>
            <a:blip r:embed="rId5" cstate="print"/>
            <a:srcRect/>
            <a:stretch>
              <a:fillRect/>
            </a:stretch>
          </p:blipFill>
          <p:spPr bwMode="auto">
            <a:xfrm>
              <a:off x="5459217" y="3952343"/>
              <a:ext cx="635016" cy="245784"/>
            </a:xfrm>
            <a:prstGeom prst="rect">
              <a:avLst/>
            </a:prstGeom>
            <a:noFill/>
            <a:ln w="9525">
              <a:noFill/>
              <a:miter lim="800000"/>
              <a:headEnd/>
              <a:tailEnd/>
            </a:ln>
          </p:spPr>
        </p:pic>
        <p:pic>
          <p:nvPicPr>
            <p:cNvPr id="8" name="Picture 5" descr="D:\kimura\業務関連\作業ファイル\120513日独経済シンポジウム井上審議官講演資料\写真\混構造_屋根が木造_の住宅１\日差しを遮る長い庇１（庇縮小）.jpg"/>
            <p:cNvPicPr>
              <a:picLocks noChangeAspect="1" noChangeArrowheads="1"/>
            </p:cNvPicPr>
            <p:nvPr/>
          </p:nvPicPr>
          <p:blipFill>
            <a:blip r:embed="rId6" cstate="print"/>
            <a:srcRect b="11971"/>
            <a:stretch>
              <a:fillRect/>
            </a:stretch>
          </p:blipFill>
          <p:spPr bwMode="auto">
            <a:xfrm>
              <a:off x="4412218" y="3956523"/>
              <a:ext cx="690243" cy="405494"/>
            </a:xfrm>
            <a:prstGeom prst="rect">
              <a:avLst/>
            </a:prstGeom>
            <a:noFill/>
            <a:ln w="9525">
              <a:noFill/>
              <a:miter lim="800000"/>
              <a:headEnd/>
              <a:tailEnd/>
            </a:ln>
          </p:spPr>
        </p:pic>
        <p:pic>
          <p:nvPicPr>
            <p:cNvPr id="9" name="Picture 16"/>
            <p:cNvPicPr>
              <a:picLocks noChangeAspect="1" noChangeArrowheads="1"/>
            </p:cNvPicPr>
            <p:nvPr/>
          </p:nvPicPr>
          <p:blipFill>
            <a:blip r:embed="rId7" cstate="print"/>
            <a:srcRect/>
            <a:stretch>
              <a:fillRect/>
            </a:stretch>
          </p:blipFill>
          <p:spPr bwMode="auto">
            <a:xfrm>
              <a:off x="6131184" y="4327917"/>
              <a:ext cx="607407" cy="357483"/>
            </a:xfrm>
            <a:prstGeom prst="rect">
              <a:avLst/>
            </a:prstGeom>
            <a:noFill/>
            <a:ln w="19050">
              <a:noFill/>
              <a:miter lim="800000"/>
              <a:headEnd/>
              <a:tailEnd/>
            </a:ln>
          </p:spPr>
        </p:pic>
        <p:sp>
          <p:nvSpPr>
            <p:cNvPr id="10" name="テキスト ボックス 9"/>
            <p:cNvSpPr txBox="1"/>
            <p:nvPr/>
          </p:nvSpPr>
          <p:spPr>
            <a:xfrm>
              <a:off x="4157213" y="3595428"/>
              <a:ext cx="2739731" cy="253461"/>
            </a:xfrm>
            <a:prstGeom prst="rect">
              <a:avLst/>
            </a:prstGeom>
            <a:noFill/>
            <a:ln w="31750">
              <a:noFill/>
            </a:ln>
          </p:spPr>
          <p:txBody>
            <a:bodyPr wrap="square" rtlCol="0">
              <a:spAutoFit/>
            </a:bodyPr>
            <a:lstStyle/>
            <a:p>
              <a:pPr algn="ctr"/>
              <a:r>
                <a:rPr lang="en-US" altLang="ja-JP" sz="1357" dirty="0"/>
                <a:t>[</a:t>
              </a:r>
              <a:r>
                <a:rPr lang="ja-JP" altLang="en-US" sz="1357" dirty="0"/>
                <a:t>省エネ性能向上のための措置例</a:t>
              </a:r>
              <a:r>
                <a:rPr lang="en-US" altLang="ja-JP" sz="1357" dirty="0"/>
                <a:t>]</a:t>
              </a:r>
              <a:endParaRPr lang="ja-JP" altLang="en-US" sz="1357" dirty="0"/>
            </a:p>
          </p:txBody>
        </p:sp>
        <p:sp>
          <p:nvSpPr>
            <p:cNvPr id="11" name="テキスト ボックス 10"/>
            <p:cNvSpPr txBox="1"/>
            <p:nvPr/>
          </p:nvSpPr>
          <p:spPr>
            <a:xfrm>
              <a:off x="5833363" y="4029288"/>
              <a:ext cx="870241" cy="194804"/>
            </a:xfrm>
            <a:prstGeom prst="rect">
              <a:avLst/>
            </a:prstGeom>
            <a:noFill/>
            <a:ln w="31750">
              <a:noFill/>
            </a:ln>
          </p:spPr>
          <p:txBody>
            <a:bodyPr wrap="square" rtlCol="0">
              <a:spAutoFit/>
            </a:bodyPr>
            <a:lstStyle/>
            <a:p>
              <a:pPr algn="ctr"/>
              <a:r>
                <a:rPr lang="ja-JP" altLang="en-US" sz="904" dirty="0"/>
                <a:t>太陽光発電</a:t>
              </a:r>
            </a:p>
          </p:txBody>
        </p:sp>
        <p:sp>
          <p:nvSpPr>
            <p:cNvPr id="12" name="テキスト ボックス 11"/>
            <p:cNvSpPr txBox="1"/>
            <p:nvPr/>
          </p:nvSpPr>
          <p:spPr>
            <a:xfrm>
              <a:off x="6254166" y="5428423"/>
              <a:ext cx="490657" cy="194804"/>
            </a:xfrm>
            <a:prstGeom prst="rect">
              <a:avLst/>
            </a:prstGeom>
            <a:noFill/>
            <a:ln w="31750">
              <a:noFill/>
            </a:ln>
          </p:spPr>
          <p:txBody>
            <a:bodyPr wrap="square" rtlCol="0">
              <a:spAutoFit/>
            </a:bodyPr>
            <a:lstStyle/>
            <a:p>
              <a:r>
                <a:rPr lang="ja-JP" altLang="en-US" sz="904" dirty="0"/>
                <a:t>高効率給湯</a:t>
              </a:r>
              <a:endParaRPr lang="en-US" altLang="ja-JP" sz="904" dirty="0"/>
            </a:p>
          </p:txBody>
        </p:sp>
        <p:sp>
          <p:nvSpPr>
            <p:cNvPr id="13" name="テキスト ボックス 12"/>
            <p:cNvSpPr txBox="1"/>
            <p:nvPr/>
          </p:nvSpPr>
          <p:spPr>
            <a:xfrm>
              <a:off x="4530474" y="5388659"/>
              <a:ext cx="613560" cy="194804"/>
            </a:xfrm>
            <a:prstGeom prst="rect">
              <a:avLst/>
            </a:prstGeom>
            <a:noFill/>
            <a:ln w="31750">
              <a:noFill/>
            </a:ln>
          </p:spPr>
          <p:txBody>
            <a:bodyPr wrap="square" rtlCol="0">
              <a:spAutoFit/>
            </a:bodyPr>
            <a:lstStyle/>
            <a:p>
              <a:pPr algn="ctr"/>
              <a:r>
                <a:rPr lang="ja-JP" altLang="en-US" sz="904" dirty="0"/>
                <a:t>断熱材</a:t>
              </a:r>
            </a:p>
          </p:txBody>
        </p:sp>
        <p:sp>
          <p:nvSpPr>
            <p:cNvPr id="14" name="テキスト ボックス 13"/>
            <p:cNvSpPr txBox="1"/>
            <p:nvPr/>
          </p:nvSpPr>
          <p:spPr>
            <a:xfrm>
              <a:off x="6065476" y="4585986"/>
              <a:ext cx="790090" cy="311902"/>
            </a:xfrm>
            <a:prstGeom prst="rect">
              <a:avLst/>
            </a:prstGeom>
            <a:noFill/>
            <a:ln w="31750">
              <a:noFill/>
            </a:ln>
          </p:spPr>
          <p:txBody>
            <a:bodyPr wrap="square" rtlCol="0">
              <a:spAutoFit/>
            </a:bodyPr>
            <a:lstStyle/>
            <a:p>
              <a:pPr algn="ctr"/>
              <a:r>
                <a:rPr lang="ja-JP" altLang="en-US" sz="904" dirty="0"/>
                <a:t>ペアガラス</a:t>
              </a:r>
              <a:endParaRPr lang="en-US" altLang="ja-JP" sz="904" dirty="0"/>
            </a:p>
            <a:p>
              <a:pPr algn="ctr"/>
              <a:r>
                <a:rPr lang="ja-JP" altLang="en-US" sz="904" dirty="0"/>
                <a:t>二重サッシ</a:t>
              </a:r>
            </a:p>
          </p:txBody>
        </p:sp>
        <p:pic>
          <p:nvPicPr>
            <p:cNvPr id="15" name="Picture 2" descr="C:\Users\honma-y2dx\AppData\Local\Microsoft\Windows\Temporary Internet Files\Content.Outlook\A38O9M2Z\13_1283_13030.jpg"/>
            <p:cNvPicPr>
              <a:picLocks noChangeAspect="1" noChangeArrowheads="1"/>
            </p:cNvPicPr>
            <p:nvPr/>
          </p:nvPicPr>
          <p:blipFill>
            <a:blip r:embed="rId8" cstate="print"/>
            <a:srcRect/>
            <a:stretch>
              <a:fillRect/>
            </a:stretch>
          </p:blipFill>
          <p:spPr bwMode="auto">
            <a:xfrm>
              <a:off x="6217301" y="4941484"/>
              <a:ext cx="506472" cy="525804"/>
            </a:xfrm>
            <a:prstGeom prst="rect">
              <a:avLst/>
            </a:prstGeom>
            <a:noFill/>
            <a:ln w="9525">
              <a:noFill/>
              <a:miter lim="800000"/>
              <a:headEnd/>
              <a:tailEnd/>
            </a:ln>
          </p:spPr>
        </p:pic>
        <p:pic>
          <p:nvPicPr>
            <p:cNvPr id="16" name="Picture 1" descr="_1_0FF921B40FF916500034BC23492579FF"/>
            <p:cNvPicPr>
              <a:picLocks noChangeAspect="1" noChangeArrowheads="1"/>
            </p:cNvPicPr>
            <p:nvPr/>
          </p:nvPicPr>
          <p:blipFill>
            <a:blip r:embed="rId9" cstate="print"/>
            <a:srcRect t="31021" r="17989"/>
            <a:stretch>
              <a:fillRect/>
            </a:stretch>
          </p:blipFill>
          <p:spPr bwMode="auto">
            <a:xfrm>
              <a:off x="4393319" y="5034403"/>
              <a:ext cx="623671" cy="384467"/>
            </a:xfrm>
            <a:prstGeom prst="rect">
              <a:avLst/>
            </a:prstGeom>
            <a:noFill/>
            <a:ln w="9525">
              <a:noFill/>
              <a:miter lim="800000"/>
              <a:headEnd/>
              <a:tailEnd/>
            </a:ln>
          </p:spPr>
        </p:pic>
      </p:grpSp>
      <p:cxnSp>
        <p:nvCxnSpPr>
          <p:cNvPr id="17" name="直線コネクタ 16"/>
          <p:cNvCxnSpPr/>
          <p:nvPr/>
        </p:nvCxnSpPr>
        <p:spPr>
          <a:xfrm flipV="1">
            <a:off x="10868975" y="6085637"/>
            <a:ext cx="186369" cy="287335"/>
          </a:xfrm>
          <a:prstGeom prst="line">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8307550" y="6167697"/>
            <a:ext cx="1906943" cy="231474"/>
          </a:xfrm>
          <a:prstGeom prst="rect">
            <a:avLst/>
          </a:prstGeom>
          <a:noFill/>
          <a:ln w="31750">
            <a:noFill/>
          </a:ln>
        </p:spPr>
        <p:txBody>
          <a:bodyPr wrap="square" rtlCol="0">
            <a:spAutoFit/>
          </a:bodyPr>
          <a:lstStyle/>
          <a:p>
            <a:pPr algn="ctr"/>
            <a:r>
              <a:rPr lang="ja-JP" altLang="en-US" sz="904" dirty="0"/>
              <a:t>日差しを遮る庇</a:t>
            </a:r>
          </a:p>
        </p:txBody>
      </p:sp>
      <p:cxnSp>
        <p:nvCxnSpPr>
          <p:cNvPr id="19" name="直線コネクタ 18"/>
          <p:cNvCxnSpPr>
            <a:endCxn id="9" idx="1"/>
          </p:cNvCxnSpPr>
          <p:nvPr/>
        </p:nvCxnSpPr>
        <p:spPr>
          <a:xfrm flipV="1">
            <a:off x="11012380" y="6329932"/>
            <a:ext cx="557420" cy="392958"/>
          </a:xfrm>
          <a:prstGeom prst="line">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11323336" y="7081253"/>
            <a:ext cx="607764" cy="27514"/>
          </a:xfrm>
          <a:prstGeom prst="line">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a:off x="9632897" y="7107147"/>
            <a:ext cx="327844" cy="410164"/>
          </a:xfrm>
          <a:prstGeom prst="line">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endCxn id="18" idx="2"/>
          </p:cNvCxnSpPr>
          <p:nvPr/>
        </p:nvCxnSpPr>
        <p:spPr>
          <a:xfrm flipH="1" flipV="1">
            <a:off x="9261022" y="6399171"/>
            <a:ext cx="389329" cy="215939"/>
          </a:xfrm>
          <a:prstGeom prst="line">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3" name="AutoShape 16"/>
          <p:cNvSpPr>
            <a:spLocks noChangeArrowheads="1"/>
          </p:cNvSpPr>
          <p:nvPr/>
        </p:nvSpPr>
        <p:spPr bwMode="auto">
          <a:xfrm>
            <a:off x="11620" y="935171"/>
            <a:ext cx="2432721" cy="280854"/>
          </a:xfrm>
          <a:prstGeom prst="roundRect">
            <a:avLst>
              <a:gd name="adj" fmla="val 0"/>
            </a:avLst>
          </a:prstGeom>
          <a:solidFill>
            <a:srgbClr val="0000FF"/>
          </a:solidFill>
          <a:ln w="9525">
            <a:noFill/>
            <a:round/>
            <a:headEnd/>
            <a:tailEnd/>
          </a:ln>
          <a:effectLst/>
        </p:spPr>
        <p:txBody>
          <a:bodyPr wrap="none" lIns="112739" tIns="56370" rIns="112739" bIns="56370" anchor="ctr"/>
          <a:lstStyle>
            <a:lvl1pPr defTabSz="873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9" b="1" dirty="0">
                <a:solidFill>
                  <a:schemeClr val="bg1"/>
                </a:solidFill>
              </a:rPr>
              <a:t>背景・必要性</a:t>
            </a:r>
          </a:p>
        </p:txBody>
      </p:sp>
      <p:sp>
        <p:nvSpPr>
          <p:cNvPr id="25" name="正方形/長方形 24"/>
          <p:cNvSpPr/>
          <p:nvPr/>
        </p:nvSpPr>
        <p:spPr>
          <a:xfrm>
            <a:off x="-26064" y="1199368"/>
            <a:ext cx="10428555" cy="609526"/>
          </a:xfrm>
          <a:prstGeom prst="rect">
            <a:avLst/>
          </a:prstGeom>
        </p:spPr>
        <p:txBody>
          <a:bodyPr wrap="square" lIns="93047" rIns="93047">
            <a:spAutoFit/>
          </a:bodyPr>
          <a:lstStyle/>
          <a:p>
            <a:pPr marL="205159" indent="-205159" algn="just"/>
            <a:r>
              <a:rPr lang="ja-JP" altLang="en-US" sz="1551" dirty="0">
                <a:solidFill>
                  <a:srgbClr val="000000"/>
                </a:solidFill>
                <a:latin typeface="ＭＳ Ｐゴシック"/>
                <a:ea typeface="ＭＳ Ｐゴシック"/>
              </a:rPr>
              <a:t>○　我が国のエネルギー需給構造の逼迫の解消や、地球温暖化対策に係る</a:t>
            </a:r>
            <a:r>
              <a:rPr lang="en-US" altLang="ja-JP" sz="1551" dirty="0">
                <a:solidFill>
                  <a:srgbClr val="000000"/>
                </a:solidFill>
                <a:latin typeface="ＭＳ Ｐゴシック"/>
                <a:ea typeface="ＭＳ Ｐゴシック"/>
              </a:rPr>
              <a:t>｢</a:t>
            </a:r>
            <a:r>
              <a:rPr lang="ja-JP" altLang="en-US" sz="1551" dirty="0">
                <a:solidFill>
                  <a:srgbClr val="000000"/>
                </a:solidFill>
                <a:latin typeface="ＭＳ Ｐゴシック"/>
                <a:ea typeface="ＭＳ Ｐゴシック"/>
              </a:rPr>
              <a:t>パリ協定</a:t>
            </a:r>
            <a:r>
              <a:rPr lang="en-US" altLang="ja-JP" sz="1551" dirty="0">
                <a:solidFill>
                  <a:srgbClr val="000000"/>
                </a:solidFill>
                <a:latin typeface="ＭＳ Ｐゴシック"/>
                <a:ea typeface="ＭＳ Ｐゴシック"/>
              </a:rPr>
              <a:t>｣</a:t>
            </a:r>
            <a:r>
              <a:rPr lang="ja-JP" altLang="en-US" sz="1551" dirty="0">
                <a:solidFill>
                  <a:srgbClr val="000000"/>
                </a:solidFill>
                <a:latin typeface="ＭＳ Ｐゴシック"/>
                <a:ea typeface="ＭＳ Ｐゴシック"/>
              </a:rPr>
              <a:t>の目標</a:t>
            </a:r>
            <a:r>
              <a:rPr lang="ja-JP" altLang="en-US" sz="1551" baseline="30000" dirty="0">
                <a:solidFill>
                  <a:srgbClr val="000000"/>
                </a:solidFill>
                <a:latin typeface="ＭＳ Ｐゴシック"/>
                <a:ea typeface="ＭＳ Ｐゴシック"/>
              </a:rPr>
              <a:t>＊</a:t>
            </a:r>
            <a:r>
              <a:rPr lang="ja-JP" altLang="en-US" sz="1551" dirty="0">
                <a:solidFill>
                  <a:srgbClr val="000000"/>
                </a:solidFill>
                <a:latin typeface="ＭＳ Ｐゴシック"/>
                <a:ea typeface="ＭＳ Ｐゴシック"/>
              </a:rPr>
              <a:t>達成</a:t>
            </a:r>
            <a:r>
              <a:rPr lang="ja-JP" altLang="en-US" sz="1551" dirty="0">
                <a:latin typeface="ＭＳ Ｐゴシック"/>
                <a:ea typeface="ＭＳ Ｐゴシック"/>
              </a:rPr>
              <a:t>のため、</a:t>
            </a:r>
            <a:endParaRPr lang="en-US" altLang="ja-JP" sz="1551" dirty="0">
              <a:latin typeface="ＭＳ Ｐゴシック"/>
              <a:ea typeface="ＭＳ Ｐゴシック"/>
            </a:endParaRPr>
          </a:p>
          <a:p>
            <a:pPr marL="205159" indent="-205159" algn="just"/>
            <a:r>
              <a:rPr lang="ja-JP" altLang="en-US" sz="1551" dirty="0">
                <a:latin typeface="ＭＳ Ｐゴシック"/>
                <a:ea typeface="ＭＳ Ｐゴシック"/>
              </a:rPr>
              <a:t>　　住宅・建築物</a:t>
            </a:r>
            <a:r>
              <a:rPr lang="ja-JP" altLang="en-US" sz="1551" dirty="0">
                <a:solidFill>
                  <a:srgbClr val="000000"/>
                </a:solidFill>
                <a:latin typeface="ＭＳ Ｐゴシック"/>
                <a:ea typeface="ＭＳ Ｐゴシック"/>
              </a:rPr>
              <a:t>の省エネ対策の強化が喫緊の課題</a:t>
            </a:r>
            <a:endParaRPr lang="en-US" altLang="ja-JP" sz="1551" dirty="0">
              <a:solidFill>
                <a:srgbClr val="000000"/>
              </a:solidFill>
              <a:latin typeface="ＭＳ Ｐゴシック"/>
              <a:ea typeface="ＭＳ Ｐゴシック"/>
            </a:endParaRPr>
          </a:p>
          <a:p>
            <a:pPr marL="205159" indent="-205159" algn="just"/>
            <a:endParaRPr lang="en-US" altLang="ja-JP" sz="259" dirty="0">
              <a:solidFill>
                <a:srgbClr val="000000"/>
              </a:solidFill>
              <a:latin typeface="ＭＳ Ｐゴシック"/>
              <a:ea typeface="ＭＳ Ｐゴシック"/>
            </a:endParaRPr>
          </a:p>
        </p:txBody>
      </p:sp>
      <p:sp>
        <p:nvSpPr>
          <p:cNvPr id="27" name="正方形/長方形 26"/>
          <p:cNvSpPr/>
          <p:nvPr/>
        </p:nvSpPr>
        <p:spPr>
          <a:xfrm>
            <a:off x="97477" y="8859208"/>
            <a:ext cx="11923500" cy="330988"/>
          </a:xfrm>
          <a:prstGeom prst="rect">
            <a:avLst/>
          </a:prstGeom>
        </p:spPr>
        <p:txBody>
          <a:bodyPr wrap="square" lIns="93047" rIns="93047">
            <a:spAutoFit/>
          </a:bodyPr>
          <a:lstStyle/>
          <a:p>
            <a:pPr marL="1280192" indent="-1280192" algn="just"/>
            <a:r>
              <a:rPr lang="ja-JP" altLang="en-US" sz="1551" dirty="0">
                <a:solidFill>
                  <a:srgbClr val="000000"/>
                </a:solidFill>
                <a:latin typeface="ＭＳ Ｐゴシック"/>
                <a:ea typeface="ＭＳ Ｐゴシック"/>
              </a:rPr>
              <a:t>＜その他＞　○　気候・風土の特殊性を踏まえて、地方公共団体が独自に省エネ基準を強化できる仕組みを導入</a:t>
            </a:r>
            <a:endParaRPr lang="en-US" altLang="ja-JP" sz="1551" dirty="0">
              <a:solidFill>
                <a:srgbClr val="000000"/>
              </a:solidFill>
              <a:latin typeface="ＭＳ Ｐゴシック"/>
              <a:ea typeface="ＭＳ Ｐゴシック"/>
            </a:endParaRPr>
          </a:p>
        </p:txBody>
      </p:sp>
      <p:sp>
        <p:nvSpPr>
          <p:cNvPr id="28" name="正方形/長方形 27"/>
          <p:cNvSpPr/>
          <p:nvPr/>
        </p:nvSpPr>
        <p:spPr>
          <a:xfrm>
            <a:off x="12137911" y="8835683"/>
            <a:ext cx="514885" cy="330988"/>
          </a:xfrm>
          <a:prstGeom prst="rect">
            <a:avLst/>
          </a:prstGeom>
        </p:spPr>
        <p:txBody>
          <a:bodyPr wrap="none">
            <a:spAutoFit/>
          </a:bodyPr>
          <a:lstStyle/>
          <a:p>
            <a:pPr marL="192850" indent="-192850" algn="just"/>
            <a:r>
              <a:rPr lang="ja-JP" altLang="en-US" sz="1551" dirty="0">
                <a:solidFill>
                  <a:srgbClr val="000000"/>
                </a:solidFill>
                <a:latin typeface="ＭＳ Ｐゴシック"/>
                <a:ea typeface="ＭＳ Ｐゴシック"/>
              </a:rPr>
              <a:t>　等</a:t>
            </a:r>
            <a:endParaRPr lang="en-US" altLang="ja-JP" sz="1551" dirty="0">
              <a:solidFill>
                <a:srgbClr val="000000"/>
              </a:solidFill>
              <a:latin typeface="ＭＳ Ｐゴシック"/>
              <a:ea typeface="ＭＳ Ｐゴシック"/>
            </a:endParaRPr>
          </a:p>
        </p:txBody>
      </p:sp>
      <p:sp>
        <p:nvSpPr>
          <p:cNvPr id="29" name="AutoShape 7"/>
          <p:cNvSpPr>
            <a:spLocks noChangeArrowheads="1"/>
          </p:cNvSpPr>
          <p:nvPr/>
        </p:nvSpPr>
        <p:spPr bwMode="auto">
          <a:xfrm>
            <a:off x="19822" y="2939365"/>
            <a:ext cx="12650802" cy="6240947"/>
          </a:xfrm>
          <a:prstGeom prst="roundRect">
            <a:avLst>
              <a:gd name="adj" fmla="val 0"/>
            </a:avLst>
          </a:prstGeom>
          <a:noFill/>
          <a:ln w="19050">
            <a:solidFill>
              <a:srgbClr val="FF0066"/>
            </a:solidFill>
            <a:round/>
            <a:headEnd/>
            <a:tailEnd/>
          </a:ln>
          <a:effectLst/>
          <a:extLst>
            <a:ext uri="{909E8E84-426E-40DD-AFC4-6F175D3DCCD1}">
              <a14:hiddenFill xmlns:a14="http://schemas.microsoft.com/office/drawing/2010/main">
                <a:solidFill>
                  <a:srgbClr val="FF9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2784" tIns="56391" rIns="112784" bIns="56391" anchor="ctr"/>
          <a:lstStyle>
            <a:lvl1pPr defTabSz="873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ja-JP" sz="1163"/>
          </a:p>
        </p:txBody>
      </p:sp>
      <p:sp>
        <p:nvSpPr>
          <p:cNvPr id="30" name="AutoShape 10"/>
          <p:cNvSpPr>
            <a:spLocks noChangeArrowheads="1"/>
          </p:cNvSpPr>
          <p:nvPr/>
        </p:nvSpPr>
        <p:spPr bwMode="auto">
          <a:xfrm>
            <a:off x="688398" y="3104525"/>
            <a:ext cx="11899206" cy="316224"/>
          </a:xfrm>
          <a:prstGeom prst="roundRect">
            <a:avLst>
              <a:gd name="adj" fmla="val 0"/>
            </a:avLst>
          </a:prstGeom>
          <a:solidFill>
            <a:srgbClr val="FF6600"/>
          </a:solidFill>
          <a:ln w="9525">
            <a:noFill/>
            <a:round/>
            <a:headEnd/>
            <a:tailEnd/>
          </a:ln>
          <a:effectLst/>
        </p:spPr>
        <p:txBody>
          <a:bodyPr wrap="none" lIns="112739" tIns="56370" rIns="112739" bIns="56370" anchor="ctr"/>
          <a:lstStyle>
            <a:lvl1pPr defTabSz="873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51" b="1" dirty="0">
                <a:solidFill>
                  <a:schemeClr val="bg1"/>
                </a:solidFill>
              </a:rPr>
              <a:t>オフィスビル等に係る措置の強化</a:t>
            </a:r>
          </a:p>
        </p:txBody>
      </p:sp>
      <p:sp>
        <p:nvSpPr>
          <p:cNvPr id="31" name="正方形/長方形 30"/>
          <p:cNvSpPr/>
          <p:nvPr/>
        </p:nvSpPr>
        <p:spPr>
          <a:xfrm>
            <a:off x="683710" y="3113354"/>
            <a:ext cx="11908172" cy="925550"/>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327"/>
          </a:p>
        </p:txBody>
      </p:sp>
      <p:sp>
        <p:nvSpPr>
          <p:cNvPr id="32" name="正方形/長方形 31"/>
          <p:cNvSpPr/>
          <p:nvPr/>
        </p:nvSpPr>
        <p:spPr>
          <a:xfrm>
            <a:off x="758510" y="3678467"/>
            <a:ext cx="11636303" cy="330988"/>
          </a:xfrm>
          <a:prstGeom prst="rect">
            <a:avLst/>
          </a:prstGeom>
        </p:spPr>
        <p:txBody>
          <a:bodyPr wrap="square" lIns="93047" rIns="93047">
            <a:spAutoFit/>
          </a:bodyPr>
          <a:lstStyle/>
          <a:p>
            <a:pPr marL="192850" indent="-192850" algn="just"/>
            <a:r>
              <a:rPr lang="ja-JP" altLang="en-US" sz="1551" dirty="0">
                <a:solidFill>
                  <a:srgbClr val="000000"/>
                </a:solidFill>
                <a:latin typeface="ＭＳ Ｐゴシック"/>
                <a:ea typeface="ＭＳ Ｐゴシック"/>
              </a:rPr>
              <a:t>○　省エネ基準への適合を建築確認の要件とする建築物の対象を拡大　</a:t>
            </a:r>
            <a:r>
              <a:rPr lang="en-US" altLang="ja-JP" sz="1357" dirty="0">
                <a:solidFill>
                  <a:srgbClr val="000000"/>
                </a:solidFill>
                <a:latin typeface="ＭＳ Ｐゴシック"/>
                <a:ea typeface="ＭＳ Ｐゴシック"/>
              </a:rPr>
              <a:t>(</a:t>
            </a:r>
            <a:r>
              <a:rPr lang="ja-JP" altLang="en-US" sz="1357" dirty="0">
                <a:solidFill>
                  <a:srgbClr val="000000"/>
                </a:solidFill>
                <a:latin typeface="ＭＳ Ｐゴシック"/>
                <a:ea typeface="ＭＳ Ｐゴシック"/>
              </a:rPr>
              <a:t>延べ面積の下限を</a:t>
            </a:r>
            <a:r>
              <a:rPr lang="en-US" altLang="ja-JP" sz="1357" dirty="0">
                <a:solidFill>
                  <a:srgbClr val="000000"/>
                </a:solidFill>
                <a:latin typeface="ＭＳ Ｐゴシック"/>
                <a:ea typeface="ＭＳ Ｐゴシック"/>
              </a:rPr>
              <a:t>2000</a:t>
            </a:r>
            <a:r>
              <a:rPr lang="ja-JP" altLang="en-US" sz="1357" dirty="0">
                <a:solidFill>
                  <a:srgbClr val="000000"/>
                </a:solidFill>
                <a:latin typeface="ＭＳ Ｐゴシック"/>
                <a:ea typeface="ＭＳ Ｐゴシック"/>
              </a:rPr>
              <a:t>㎡から</a:t>
            </a:r>
            <a:r>
              <a:rPr lang="en-US" altLang="ja-JP" sz="1357" dirty="0">
                <a:solidFill>
                  <a:srgbClr val="000000"/>
                </a:solidFill>
                <a:latin typeface="ＭＳ Ｐゴシック"/>
                <a:ea typeface="ＭＳ Ｐゴシック"/>
              </a:rPr>
              <a:t>300</a:t>
            </a:r>
            <a:r>
              <a:rPr lang="ja-JP" altLang="en-US" sz="1357" dirty="0">
                <a:solidFill>
                  <a:srgbClr val="000000"/>
                </a:solidFill>
                <a:latin typeface="ＭＳ Ｐゴシック"/>
                <a:ea typeface="ＭＳ Ｐゴシック"/>
              </a:rPr>
              <a:t>㎡に見直すことを想定</a:t>
            </a:r>
            <a:r>
              <a:rPr lang="en-US" altLang="ja-JP" sz="1357" dirty="0">
                <a:solidFill>
                  <a:srgbClr val="000000"/>
                </a:solidFill>
                <a:latin typeface="ＭＳ Ｐゴシック"/>
                <a:ea typeface="ＭＳ Ｐゴシック"/>
              </a:rPr>
              <a:t>)</a:t>
            </a:r>
            <a:endParaRPr lang="en-US" altLang="ja-JP" sz="1551" dirty="0">
              <a:solidFill>
                <a:srgbClr val="000000"/>
              </a:solidFill>
              <a:latin typeface="ＭＳ Ｐゴシック"/>
              <a:ea typeface="ＭＳ Ｐゴシック"/>
            </a:endParaRPr>
          </a:p>
        </p:txBody>
      </p:sp>
      <p:sp>
        <p:nvSpPr>
          <p:cNvPr id="33" name="正方形/長方形 32"/>
          <p:cNvSpPr/>
          <p:nvPr/>
        </p:nvSpPr>
        <p:spPr>
          <a:xfrm>
            <a:off x="676666" y="3431087"/>
            <a:ext cx="11794759" cy="297517"/>
          </a:xfrm>
          <a:prstGeom prst="rect">
            <a:avLst/>
          </a:prstGeom>
        </p:spPr>
        <p:txBody>
          <a:bodyPr wrap="square" lIns="93047" rIns="93047" anchor="ctr">
            <a:spAutoFit/>
          </a:bodyPr>
          <a:lstStyle/>
          <a:p>
            <a:pPr algn="just">
              <a:lnSpc>
                <a:spcPts val="1551"/>
              </a:lnSpc>
            </a:pPr>
            <a:r>
              <a:rPr lang="ja-JP" altLang="en-US" sz="155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建築確認手続きにおいて省エネ基準への適合を要件化</a:t>
            </a:r>
          </a:p>
        </p:txBody>
      </p:sp>
      <p:sp>
        <p:nvSpPr>
          <p:cNvPr id="34" name="正方形/長方形 33"/>
          <p:cNvSpPr/>
          <p:nvPr/>
        </p:nvSpPr>
        <p:spPr>
          <a:xfrm>
            <a:off x="676666" y="4120526"/>
            <a:ext cx="11907378" cy="1081696"/>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327"/>
          </a:p>
        </p:txBody>
      </p:sp>
      <p:sp>
        <p:nvSpPr>
          <p:cNvPr id="35" name="正方形/長方形 34"/>
          <p:cNvSpPr/>
          <p:nvPr/>
        </p:nvSpPr>
        <p:spPr>
          <a:xfrm>
            <a:off x="718624" y="4649845"/>
            <a:ext cx="12034208" cy="539828"/>
          </a:xfrm>
          <a:prstGeom prst="rect">
            <a:avLst/>
          </a:prstGeom>
        </p:spPr>
        <p:txBody>
          <a:bodyPr wrap="square" lIns="93047" rIns="93047">
            <a:spAutoFit/>
          </a:bodyPr>
          <a:lstStyle/>
          <a:p>
            <a:pPr marL="192850" indent="-192850" algn="just"/>
            <a:r>
              <a:rPr lang="ja-JP" altLang="en-US" sz="1551" dirty="0">
                <a:solidFill>
                  <a:srgbClr val="000000"/>
                </a:solidFill>
                <a:latin typeface="ＭＳ Ｐゴシック"/>
                <a:ea typeface="ＭＳ Ｐゴシック"/>
              </a:rPr>
              <a:t>○　省エネ性能向上計画の認定（容積率特例）</a:t>
            </a:r>
            <a:r>
              <a:rPr lang="ja-JP" altLang="en-US" sz="1551" baseline="30000" dirty="0">
                <a:solidFill>
                  <a:srgbClr val="000000"/>
                </a:solidFill>
                <a:latin typeface="ＭＳ Ｐゴシック"/>
                <a:ea typeface="ＭＳ Ｐゴシック"/>
              </a:rPr>
              <a:t>＊</a:t>
            </a:r>
            <a:r>
              <a:rPr lang="ja-JP" altLang="en-US" sz="1551" dirty="0">
                <a:solidFill>
                  <a:srgbClr val="000000"/>
                </a:solidFill>
                <a:latin typeface="ＭＳ Ｐゴシック"/>
                <a:ea typeface="ＭＳ Ｐゴシック"/>
              </a:rPr>
              <a:t>の対象に、複数の建築物の連携による取組を追加</a:t>
            </a:r>
            <a:endParaRPr lang="en-US" altLang="ja-JP" sz="1551" dirty="0">
              <a:solidFill>
                <a:srgbClr val="000000"/>
              </a:solidFill>
              <a:latin typeface="ＭＳ Ｐゴシック"/>
              <a:ea typeface="ＭＳ Ｐゴシック"/>
            </a:endParaRPr>
          </a:p>
          <a:p>
            <a:pPr marL="192850" indent="-192850" algn="just"/>
            <a:r>
              <a:rPr lang="ja-JP" altLang="en-US" sz="1357" dirty="0">
                <a:solidFill>
                  <a:srgbClr val="000000"/>
                </a:solidFill>
                <a:latin typeface="ＭＳ Ｐゴシック"/>
                <a:ea typeface="ＭＳ Ｐゴシック"/>
              </a:rPr>
              <a:t>　　　　　　（高効率熱源</a:t>
            </a:r>
            <a:r>
              <a:rPr lang="ja-JP" altLang="en-US" sz="1163" dirty="0">
                <a:solidFill>
                  <a:srgbClr val="000000"/>
                </a:solidFill>
                <a:latin typeface="ＭＳ Ｐゴシック"/>
                <a:ea typeface="ＭＳ Ｐゴシック"/>
              </a:rPr>
              <a:t>（コージェネレーション設備等）</a:t>
            </a:r>
            <a:r>
              <a:rPr lang="ja-JP" altLang="en-US" sz="1357" dirty="0">
                <a:solidFill>
                  <a:srgbClr val="000000"/>
                </a:solidFill>
                <a:latin typeface="ＭＳ Ｐゴシック"/>
                <a:ea typeface="ＭＳ Ｐゴシック"/>
              </a:rPr>
              <a:t>の整備費等について支援（</a:t>
            </a:r>
            <a:r>
              <a:rPr lang="en-US" altLang="ja-JP" sz="1357" dirty="0">
                <a:solidFill>
                  <a:srgbClr val="000000"/>
                </a:solidFill>
                <a:latin typeface="ＭＳ Ｐゴシック"/>
                <a:ea typeface="ＭＳ Ｐゴシック"/>
              </a:rPr>
              <a:t>※</a:t>
            </a:r>
            <a:r>
              <a:rPr lang="ja-JP" altLang="en-US" sz="1357" dirty="0">
                <a:solidFill>
                  <a:srgbClr val="000000"/>
                </a:solidFill>
                <a:latin typeface="ＭＳ Ｐゴシック"/>
                <a:ea typeface="ＭＳ Ｐゴシック"/>
              </a:rPr>
              <a:t>予算関連））</a:t>
            </a:r>
            <a:endParaRPr lang="en-US" altLang="ja-JP" sz="1551" dirty="0">
              <a:solidFill>
                <a:srgbClr val="000000"/>
              </a:solidFill>
              <a:latin typeface="ＭＳ Ｐゴシック"/>
              <a:ea typeface="ＭＳ Ｐゴシック"/>
            </a:endParaRPr>
          </a:p>
        </p:txBody>
      </p:sp>
      <p:sp>
        <p:nvSpPr>
          <p:cNvPr id="36" name="正方形/長方形 35"/>
          <p:cNvSpPr/>
          <p:nvPr/>
        </p:nvSpPr>
        <p:spPr>
          <a:xfrm>
            <a:off x="676667" y="4443542"/>
            <a:ext cx="11821817" cy="297517"/>
          </a:xfrm>
          <a:prstGeom prst="rect">
            <a:avLst/>
          </a:prstGeom>
        </p:spPr>
        <p:txBody>
          <a:bodyPr wrap="square" lIns="93047" rIns="93047" anchor="ctr">
            <a:spAutoFit/>
          </a:bodyPr>
          <a:lstStyle/>
          <a:p>
            <a:pPr algn="just">
              <a:lnSpc>
                <a:spcPts val="1551"/>
              </a:lnSpc>
            </a:pPr>
            <a:r>
              <a:rPr lang="ja-JP" altLang="en-US" sz="155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複数の建築物の省エネ性能を総合的に評価し、高い省エネ性能を実現しようとする取組を促進</a:t>
            </a:r>
            <a:endParaRPr lang="en-US" altLang="ja-JP" sz="155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AutoShape 10"/>
          <p:cNvSpPr>
            <a:spLocks noChangeArrowheads="1"/>
          </p:cNvSpPr>
          <p:nvPr/>
        </p:nvSpPr>
        <p:spPr bwMode="auto">
          <a:xfrm>
            <a:off x="688398" y="4120959"/>
            <a:ext cx="11899206" cy="285851"/>
          </a:xfrm>
          <a:prstGeom prst="roundRect">
            <a:avLst>
              <a:gd name="adj" fmla="val 0"/>
            </a:avLst>
          </a:prstGeom>
          <a:solidFill>
            <a:srgbClr val="FF6600"/>
          </a:solidFill>
          <a:ln w="9525">
            <a:noFill/>
            <a:round/>
            <a:headEnd/>
            <a:tailEnd/>
          </a:ln>
          <a:effectLst/>
        </p:spPr>
        <p:txBody>
          <a:bodyPr wrap="none" lIns="112739" tIns="56370" rIns="112739" bIns="56370" anchor="ctr"/>
          <a:lstStyle>
            <a:lvl1pPr defTabSz="873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51" b="1" dirty="0">
                <a:solidFill>
                  <a:schemeClr val="bg1"/>
                </a:solidFill>
              </a:rPr>
              <a:t>複数の建築物の連携による取組の促進</a:t>
            </a:r>
          </a:p>
        </p:txBody>
      </p:sp>
      <p:sp>
        <p:nvSpPr>
          <p:cNvPr id="38" name="AutoShape 10"/>
          <p:cNvSpPr>
            <a:spLocks noChangeArrowheads="1"/>
          </p:cNvSpPr>
          <p:nvPr/>
        </p:nvSpPr>
        <p:spPr bwMode="auto">
          <a:xfrm>
            <a:off x="142717" y="3104551"/>
            <a:ext cx="469794" cy="2112078"/>
          </a:xfrm>
          <a:prstGeom prst="roundRect">
            <a:avLst>
              <a:gd name="adj" fmla="val 0"/>
            </a:avLst>
          </a:prstGeom>
          <a:solidFill>
            <a:srgbClr val="FF6600"/>
          </a:solidFill>
          <a:ln w="9525">
            <a:noFill/>
            <a:round/>
            <a:headEnd/>
            <a:tailEnd/>
          </a:ln>
          <a:effectLst/>
        </p:spPr>
        <p:txBody>
          <a:bodyPr vert="eaVert" wrap="none" lIns="112739" tIns="56370" rIns="112739" bIns="56370" anchor="ctr"/>
          <a:lstStyle>
            <a:lvl1pPr defTabSz="873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16" b="1" dirty="0">
                <a:solidFill>
                  <a:schemeClr val="bg1"/>
                </a:solidFill>
              </a:rPr>
              <a:t>オフィスビル等</a:t>
            </a:r>
          </a:p>
        </p:txBody>
      </p:sp>
      <p:sp>
        <p:nvSpPr>
          <p:cNvPr id="39" name="正方形/長方形 38"/>
          <p:cNvSpPr/>
          <p:nvPr/>
        </p:nvSpPr>
        <p:spPr>
          <a:xfrm>
            <a:off x="576360" y="1677394"/>
            <a:ext cx="9771391" cy="315550"/>
          </a:xfrm>
          <a:prstGeom prst="rect">
            <a:avLst/>
          </a:prstGeom>
          <a:ln>
            <a:noFill/>
            <a:prstDash val="dash"/>
          </a:ln>
        </p:spPr>
        <p:txBody>
          <a:bodyPr wrap="square" lIns="46523" tIns="23261" rIns="46523" bIns="23261" anchor="ctr">
            <a:noAutofit/>
          </a:bodyPr>
          <a:lstStyle/>
          <a:p>
            <a:pPr marL="98476" indent="-98476">
              <a:lnSpc>
                <a:spcPts val="1163"/>
              </a:lnSpc>
            </a:pPr>
            <a:r>
              <a:rPr lang="ja-JP" altLang="en-US" sz="1033" dirty="0">
                <a:solidFill>
                  <a:srgbClr val="000000"/>
                </a:solidFill>
                <a:latin typeface="ＭＳ 明朝" panose="02020609040205080304" pitchFamily="17" charset="-128"/>
                <a:ea typeface="ＭＳ 明朝" panose="02020609040205080304" pitchFamily="17" charset="-128"/>
              </a:rPr>
              <a:t>＊</a:t>
            </a:r>
            <a:r>
              <a:rPr lang="ja-JP" altLang="en-US" sz="1033" dirty="0">
                <a:latin typeface="ＭＳ 明朝" panose="02020609040205080304" pitchFamily="17" charset="-128"/>
                <a:ea typeface="ＭＳ 明朝" panose="02020609040205080304" pitchFamily="17" charset="-128"/>
              </a:rPr>
              <a:t>我が国の業務・家庭</a:t>
            </a:r>
            <a:r>
              <a:rPr lang="ja-JP" altLang="en-US" sz="1033" spc="-25" dirty="0">
                <a:latin typeface="ＭＳ 明朝" panose="02020609040205080304" pitchFamily="17" charset="-128"/>
                <a:ea typeface="ＭＳ 明朝" panose="02020609040205080304" pitchFamily="17" charset="-128"/>
              </a:rPr>
              <a:t>部門</a:t>
            </a:r>
            <a:r>
              <a:rPr lang="ja-JP" altLang="en-US" sz="1033" spc="-25" dirty="0">
                <a:solidFill>
                  <a:srgbClr val="000000"/>
                </a:solidFill>
                <a:latin typeface="ＭＳ 明朝" panose="02020609040205080304" pitchFamily="17" charset="-128"/>
                <a:ea typeface="ＭＳ 明朝" panose="02020609040205080304" pitchFamily="17" charset="-128"/>
              </a:rPr>
              <a:t>の目標</a:t>
            </a:r>
            <a:r>
              <a:rPr lang="en-US" altLang="ja-JP" sz="1033" spc="-25" dirty="0">
                <a:solidFill>
                  <a:srgbClr val="000000"/>
                </a:solidFill>
                <a:latin typeface="ＭＳ 明朝" panose="02020609040205080304" pitchFamily="17" charset="-128"/>
                <a:ea typeface="ＭＳ 明朝" panose="02020609040205080304" pitchFamily="17" charset="-128"/>
              </a:rPr>
              <a:t>(2030</a:t>
            </a:r>
            <a:r>
              <a:rPr lang="ja-JP" altLang="en-US" sz="1033" spc="-25" dirty="0">
                <a:solidFill>
                  <a:srgbClr val="000000"/>
                </a:solidFill>
                <a:latin typeface="ＭＳ 明朝" panose="02020609040205080304" pitchFamily="17" charset="-128"/>
                <a:ea typeface="ＭＳ 明朝" panose="02020609040205080304" pitchFamily="17" charset="-128"/>
              </a:rPr>
              <a:t>年度</a:t>
            </a:r>
            <a:r>
              <a:rPr lang="en-US" altLang="ja-JP" sz="1033" spc="-25" dirty="0">
                <a:solidFill>
                  <a:srgbClr val="000000"/>
                </a:solidFill>
                <a:latin typeface="ＭＳ 明朝" panose="02020609040205080304" pitchFamily="17" charset="-128"/>
                <a:ea typeface="ＭＳ 明朝" panose="02020609040205080304" pitchFamily="17" charset="-128"/>
              </a:rPr>
              <a:t>)</a:t>
            </a:r>
            <a:r>
              <a:rPr lang="ja-JP" altLang="en-US" sz="1033" spc="-25" dirty="0">
                <a:solidFill>
                  <a:srgbClr val="000000"/>
                </a:solidFill>
                <a:latin typeface="ＭＳ 明朝" panose="02020609040205080304" pitchFamily="17" charset="-128"/>
                <a:ea typeface="ＭＳ 明朝" panose="02020609040205080304" pitchFamily="17" charset="-128"/>
              </a:rPr>
              <a:t>：温室効果ガス排出量約</a:t>
            </a:r>
            <a:r>
              <a:rPr lang="en-US" altLang="ja-JP" sz="1033" spc="-25" dirty="0">
                <a:solidFill>
                  <a:srgbClr val="000000"/>
                </a:solidFill>
                <a:latin typeface="ＭＳ 明朝" panose="02020609040205080304" pitchFamily="17" charset="-128"/>
                <a:ea typeface="ＭＳ 明朝" panose="02020609040205080304" pitchFamily="17" charset="-128"/>
              </a:rPr>
              <a:t>4</a:t>
            </a:r>
            <a:r>
              <a:rPr lang="ja-JP" altLang="en-US" sz="1033" spc="-25" dirty="0">
                <a:solidFill>
                  <a:srgbClr val="000000"/>
                </a:solidFill>
                <a:latin typeface="ＭＳ 明朝" panose="02020609040205080304" pitchFamily="17" charset="-128"/>
                <a:ea typeface="ＭＳ 明朝" panose="02020609040205080304" pitchFamily="17" charset="-128"/>
              </a:rPr>
              <a:t>割削減</a:t>
            </a:r>
            <a:r>
              <a:rPr lang="en-US" altLang="ja-JP" sz="1033" spc="-25" dirty="0">
                <a:solidFill>
                  <a:srgbClr val="000000"/>
                </a:solidFill>
                <a:latin typeface="ＭＳ 明朝" panose="02020609040205080304" pitchFamily="17" charset="-128"/>
                <a:ea typeface="ＭＳ 明朝" panose="02020609040205080304" pitchFamily="17" charset="-128"/>
              </a:rPr>
              <a:t>(2013</a:t>
            </a:r>
            <a:r>
              <a:rPr lang="ja-JP" altLang="en-US" sz="1033" spc="-25" dirty="0">
                <a:solidFill>
                  <a:srgbClr val="000000"/>
                </a:solidFill>
                <a:latin typeface="ＭＳ 明朝" panose="02020609040205080304" pitchFamily="17" charset="-128"/>
                <a:ea typeface="ＭＳ 明朝" panose="02020609040205080304" pitchFamily="17" charset="-128"/>
              </a:rPr>
              <a:t>年度比</a:t>
            </a:r>
            <a:r>
              <a:rPr lang="en-US" altLang="ja-JP" sz="1033" spc="-25" dirty="0">
                <a:solidFill>
                  <a:srgbClr val="000000"/>
                </a:solidFill>
                <a:latin typeface="ＭＳ 明朝" panose="02020609040205080304" pitchFamily="17" charset="-128"/>
                <a:ea typeface="ＭＳ 明朝" panose="02020609040205080304" pitchFamily="17" charset="-128"/>
              </a:rPr>
              <a:t>)</a:t>
            </a:r>
          </a:p>
        </p:txBody>
      </p:sp>
      <p:sp>
        <p:nvSpPr>
          <p:cNvPr id="41" name="AutoShape 10"/>
          <p:cNvSpPr>
            <a:spLocks noChangeArrowheads="1"/>
          </p:cNvSpPr>
          <p:nvPr/>
        </p:nvSpPr>
        <p:spPr bwMode="auto">
          <a:xfrm>
            <a:off x="11619" y="2792422"/>
            <a:ext cx="2435682" cy="293887"/>
          </a:xfrm>
          <a:prstGeom prst="roundRect">
            <a:avLst>
              <a:gd name="adj" fmla="val 0"/>
            </a:avLst>
          </a:prstGeom>
          <a:solidFill>
            <a:srgbClr val="FF0066"/>
          </a:solidFill>
          <a:ln w="9525">
            <a:noFill/>
            <a:round/>
            <a:headEnd/>
            <a:tailEnd/>
          </a:ln>
          <a:effectLst/>
        </p:spPr>
        <p:txBody>
          <a:bodyPr wrap="none" lIns="112739" tIns="56370" rIns="112739" bIns="56370" anchor="ctr"/>
          <a:lstStyle>
            <a:lvl1pPr defTabSz="873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9" b="1" dirty="0">
                <a:solidFill>
                  <a:schemeClr val="bg1"/>
                </a:solidFill>
              </a:rPr>
              <a:t>法律の概要</a:t>
            </a:r>
          </a:p>
        </p:txBody>
      </p:sp>
      <p:sp>
        <p:nvSpPr>
          <p:cNvPr id="47" name="正方形/長方形 46"/>
          <p:cNvSpPr/>
          <p:nvPr/>
        </p:nvSpPr>
        <p:spPr>
          <a:xfrm>
            <a:off x="258265" y="2110413"/>
            <a:ext cx="9619425" cy="569643"/>
          </a:xfrm>
          <a:prstGeom prst="rect">
            <a:avLst/>
          </a:prstGeom>
        </p:spPr>
        <p:txBody>
          <a:bodyPr wrap="square" lIns="93047" rIns="93047">
            <a:spAutoFit/>
          </a:bodyPr>
          <a:lstStyle/>
          <a:p>
            <a:pPr marL="344667" indent="-344667" algn="just"/>
            <a:r>
              <a:rPr lang="ja-JP" altLang="en-US" sz="1551" dirty="0">
                <a:solidFill>
                  <a:srgbClr val="000000"/>
                </a:solidFill>
                <a:latin typeface="ＭＳ Ｐゴシック"/>
                <a:ea typeface="ＭＳ Ｐゴシック"/>
              </a:rPr>
              <a:t>⇒　住宅・建築物市場を取り巻く環境を踏まえ、規模・用途ごとの特性に応じた実効性の高い総合的な対策を講じることが必要不可欠</a:t>
            </a:r>
            <a:endParaRPr lang="en-US" altLang="ja-JP" sz="1551" dirty="0">
              <a:solidFill>
                <a:srgbClr val="000000"/>
              </a:solidFill>
              <a:latin typeface="ＭＳ Ｐゴシック"/>
              <a:ea typeface="ＭＳ Ｐゴシック"/>
            </a:endParaRPr>
          </a:p>
        </p:txBody>
      </p:sp>
      <p:sp>
        <p:nvSpPr>
          <p:cNvPr id="48" name="AutoShape 10"/>
          <p:cNvSpPr>
            <a:spLocks noChangeArrowheads="1"/>
          </p:cNvSpPr>
          <p:nvPr/>
        </p:nvSpPr>
        <p:spPr bwMode="auto">
          <a:xfrm>
            <a:off x="142717" y="5277643"/>
            <a:ext cx="469794" cy="1123305"/>
          </a:xfrm>
          <a:prstGeom prst="roundRect">
            <a:avLst>
              <a:gd name="adj" fmla="val 0"/>
            </a:avLst>
          </a:prstGeom>
          <a:solidFill>
            <a:srgbClr val="00B050"/>
          </a:solidFill>
          <a:ln w="9525">
            <a:noFill/>
            <a:round/>
            <a:headEnd/>
            <a:tailEnd/>
          </a:ln>
          <a:effectLst/>
        </p:spPr>
        <p:txBody>
          <a:bodyPr vert="eaVert" wrap="none" lIns="112739" tIns="56370" rIns="112739" bIns="56370" anchor="ctr"/>
          <a:lstStyle>
            <a:lvl1pPr defTabSz="873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16" b="1" dirty="0">
                <a:solidFill>
                  <a:schemeClr val="bg1"/>
                </a:solidFill>
              </a:rPr>
              <a:t>マンション等</a:t>
            </a:r>
          </a:p>
        </p:txBody>
      </p:sp>
      <p:grpSp>
        <p:nvGrpSpPr>
          <p:cNvPr id="49" name="グループ化 48"/>
          <p:cNvGrpSpPr/>
          <p:nvPr/>
        </p:nvGrpSpPr>
        <p:grpSpPr>
          <a:xfrm>
            <a:off x="676667" y="5286011"/>
            <a:ext cx="7777721" cy="1114941"/>
            <a:chOff x="350260" y="4801475"/>
            <a:chExt cx="4172012" cy="862751"/>
          </a:xfrm>
        </p:grpSpPr>
        <p:sp>
          <p:nvSpPr>
            <p:cNvPr id="50" name="正方形/長方形 49"/>
            <p:cNvSpPr/>
            <p:nvPr/>
          </p:nvSpPr>
          <p:spPr>
            <a:xfrm>
              <a:off x="356091" y="4801475"/>
              <a:ext cx="4166181" cy="86275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327"/>
            </a:p>
          </p:txBody>
        </p:sp>
        <p:sp>
          <p:nvSpPr>
            <p:cNvPr id="51" name="正方形/長方形 50"/>
            <p:cNvSpPr/>
            <p:nvPr/>
          </p:nvSpPr>
          <p:spPr>
            <a:xfrm>
              <a:off x="392579" y="5202962"/>
              <a:ext cx="4050929" cy="440794"/>
            </a:xfrm>
            <a:prstGeom prst="rect">
              <a:avLst/>
            </a:prstGeom>
          </p:spPr>
          <p:txBody>
            <a:bodyPr wrap="square" lIns="93047" rIns="93047">
              <a:spAutoFit/>
            </a:bodyPr>
            <a:lstStyle/>
            <a:p>
              <a:pPr marL="192850" indent="-192850" algn="just"/>
              <a:r>
                <a:rPr lang="ja-JP" altLang="en-US" sz="1551" dirty="0">
                  <a:latin typeface="ＭＳ Ｐゴシック"/>
                  <a:ea typeface="ＭＳ Ｐゴシック"/>
                </a:rPr>
                <a:t>○　所管行政庁による計画の審査</a:t>
              </a:r>
              <a:r>
                <a:rPr lang="ja-JP" altLang="en-US" sz="1357" dirty="0">
                  <a:latin typeface="ＭＳ Ｐゴシック"/>
                  <a:ea typeface="ＭＳ Ｐゴシック"/>
                </a:rPr>
                <a:t>（省エネ基準への適合確認）</a:t>
              </a:r>
              <a:r>
                <a:rPr lang="ja-JP" altLang="en-US" sz="1551" dirty="0">
                  <a:latin typeface="ＭＳ Ｐゴシック"/>
                  <a:ea typeface="ＭＳ Ｐゴシック"/>
                </a:rPr>
                <a:t>を合理化</a:t>
              </a:r>
              <a:r>
                <a:rPr lang="ja-JP" altLang="en-US" sz="1357" dirty="0">
                  <a:latin typeface="ＭＳ Ｐゴシック"/>
                  <a:ea typeface="ＭＳ Ｐゴシック"/>
                </a:rPr>
                <a:t>（民間審査機関の活用）</a:t>
              </a:r>
              <a:r>
                <a:rPr lang="ja-JP" altLang="en-US" sz="1551" dirty="0">
                  <a:latin typeface="ＭＳ Ｐゴシック"/>
                  <a:ea typeface="ＭＳ Ｐゴシック"/>
                </a:rPr>
                <a:t>し、省エネ基準に適合しない新築等の計画に対する監督</a:t>
              </a:r>
              <a:r>
                <a:rPr lang="ja-JP" altLang="en-US" sz="1357" dirty="0">
                  <a:latin typeface="ＭＳ Ｐゴシック"/>
                  <a:ea typeface="ＭＳ Ｐゴシック"/>
                </a:rPr>
                <a:t>（指示・命令等）</a:t>
              </a:r>
              <a:r>
                <a:rPr lang="ja-JP" altLang="en-US" sz="1551" dirty="0">
                  <a:latin typeface="ＭＳ Ｐゴシック"/>
                  <a:ea typeface="ＭＳ Ｐゴシック"/>
                </a:rPr>
                <a:t>体制を強化</a:t>
              </a:r>
              <a:endParaRPr lang="en-US" altLang="ja-JP" sz="1551" dirty="0">
                <a:latin typeface="ＭＳ Ｐゴシック"/>
                <a:ea typeface="ＭＳ Ｐゴシック"/>
              </a:endParaRPr>
            </a:p>
          </p:txBody>
        </p:sp>
        <p:sp>
          <p:nvSpPr>
            <p:cNvPr id="52" name="正方形/長方形 51"/>
            <p:cNvSpPr/>
            <p:nvPr/>
          </p:nvSpPr>
          <p:spPr>
            <a:xfrm>
              <a:off x="350260" y="5040375"/>
              <a:ext cx="4002665" cy="230221"/>
            </a:xfrm>
            <a:prstGeom prst="rect">
              <a:avLst/>
            </a:prstGeom>
          </p:spPr>
          <p:txBody>
            <a:bodyPr wrap="square" lIns="93047" rIns="93047" anchor="ctr">
              <a:spAutoFit/>
            </a:bodyPr>
            <a:lstStyle/>
            <a:p>
              <a:pPr algn="just">
                <a:lnSpc>
                  <a:spcPts val="1551"/>
                </a:lnSpc>
              </a:pPr>
              <a:r>
                <a:rPr lang="ja-JP" altLang="en-US" sz="155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監督体制の強化により、省エネ基準への適合を徹底</a:t>
              </a:r>
              <a:endParaRPr lang="en-US" altLang="ja-JP" sz="155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AutoShape 10"/>
            <p:cNvSpPr>
              <a:spLocks noChangeArrowheads="1"/>
            </p:cNvSpPr>
            <p:nvPr/>
          </p:nvSpPr>
          <p:spPr bwMode="auto">
            <a:xfrm>
              <a:off x="356091" y="4807085"/>
              <a:ext cx="4166180" cy="210278"/>
            </a:xfrm>
            <a:prstGeom prst="roundRect">
              <a:avLst>
                <a:gd name="adj" fmla="val 0"/>
              </a:avLst>
            </a:prstGeom>
            <a:solidFill>
              <a:srgbClr val="00B050"/>
            </a:solidFill>
            <a:ln w="9525">
              <a:noFill/>
              <a:round/>
              <a:headEnd/>
              <a:tailEnd/>
            </a:ln>
            <a:effectLst/>
          </p:spPr>
          <p:txBody>
            <a:bodyPr wrap="none" lIns="112739" tIns="56370" rIns="112739" bIns="56370" anchor="ctr"/>
            <a:lstStyle>
              <a:lvl1pPr defTabSz="873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51" b="1" dirty="0">
                  <a:solidFill>
                    <a:schemeClr val="bg1"/>
                  </a:solidFill>
                </a:rPr>
                <a:t>マンション等に係る計画届出制度の審査手続の合理化</a:t>
              </a:r>
            </a:p>
          </p:txBody>
        </p:sp>
      </p:grpSp>
      <p:sp>
        <p:nvSpPr>
          <p:cNvPr id="54" name="正方形/長方形 53"/>
          <p:cNvSpPr/>
          <p:nvPr/>
        </p:nvSpPr>
        <p:spPr>
          <a:xfrm>
            <a:off x="576360" y="1825602"/>
            <a:ext cx="10218545" cy="404107"/>
          </a:xfrm>
          <a:prstGeom prst="rect">
            <a:avLst/>
          </a:prstGeom>
          <a:ln>
            <a:noFill/>
            <a:prstDash val="dash"/>
          </a:ln>
        </p:spPr>
        <p:txBody>
          <a:bodyPr wrap="square" lIns="46523" tIns="23261" rIns="46523" bIns="23261" anchor="ctr">
            <a:noAutofit/>
          </a:bodyPr>
          <a:lstStyle/>
          <a:p>
            <a:pPr marL="98476" indent="-98476">
              <a:lnSpc>
                <a:spcPts val="1163"/>
              </a:lnSpc>
            </a:pPr>
            <a:r>
              <a:rPr lang="ja-JP" altLang="en-US" sz="1033" spc="-25" dirty="0">
                <a:latin typeface="ＭＳ 明朝" panose="02020609040205080304" pitchFamily="17" charset="-128"/>
                <a:ea typeface="ＭＳ 明朝" panose="02020609040205080304" pitchFamily="17" charset="-128"/>
              </a:rPr>
              <a:t>＊本法に基づく段階的な措置の強化は、「地球温暖化対策計画</a:t>
            </a:r>
            <a:r>
              <a:rPr lang="en-US" altLang="ja-JP" sz="1033" spc="-25" dirty="0">
                <a:latin typeface="ＭＳ 明朝" panose="02020609040205080304" pitchFamily="17" charset="-128"/>
                <a:ea typeface="ＭＳ 明朝" panose="02020609040205080304" pitchFamily="17" charset="-128"/>
              </a:rPr>
              <a:t>(2016.5</a:t>
            </a:r>
            <a:r>
              <a:rPr lang="ja-JP" altLang="en-US" sz="1033" spc="-25" dirty="0">
                <a:latin typeface="ＭＳ 明朝" panose="02020609040205080304" pitchFamily="17" charset="-128"/>
                <a:ea typeface="ＭＳ 明朝" panose="02020609040205080304" pitchFamily="17" charset="-128"/>
              </a:rPr>
              <a:t>閣議決定</a:t>
            </a:r>
            <a:r>
              <a:rPr lang="en-US" altLang="ja-JP" sz="1033" spc="-25" dirty="0">
                <a:latin typeface="ＭＳ 明朝" panose="02020609040205080304" pitchFamily="17" charset="-128"/>
                <a:ea typeface="ＭＳ 明朝" panose="02020609040205080304" pitchFamily="17" charset="-128"/>
              </a:rPr>
              <a:t>)</a:t>
            </a:r>
            <a:r>
              <a:rPr lang="ja-JP" altLang="en-US" sz="1033" spc="-25" dirty="0">
                <a:latin typeface="ＭＳ 明朝" panose="02020609040205080304" pitchFamily="17" charset="-128"/>
                <a:ea typeface="ＭＳ 明朝" panose="02020609040205080304" pitchFamily="17" charset="-128"/>
              </a:rPr>
              <a:t>」「エネルギー基本計画</a:t>
            </a:r>
            <a:r>
              <a:rPr lang="en-US" altLang="ja-JP" sz="1033" spc="-25" dirty="0">
                <a:latin typeface="ＭＳ 明朝" panose="02020609040205080304" pitchFamily="17" charset="-128"/>
                <a:ea typeface="ＭＳ 明朝" panose="02020609040205080304" pitchFamily="17" charset="-128"/>
              </a:rPr>
              <a:t>(2018.7</a:t>
            </a:r>
            <a:r>
              <a:rPr lang="ja-JP" altLang="en-US" sz="1033" spc="-25" dirty="0">
                <a:latin typeface="ＭＳ 明朝" panose="02020609040205080304" pitchFamily="17" charset="-128"/>
                <a:ea typeface="ＭＳ 明朝" panose="02020609040205080304" pitchFamily="17" charset="-128"/>
              </a:rPr>
              <a:t>閣議決定</a:t>
            </a:r>
            <a:r>
              <a:rPr lang="en-US" altLang="ja-JP" sz="1033" spc="-25" dirty="0">
                <a:latin typeface="ＭＳ 明朝" panose="02020609040205080304" pitchFamily="17" charset="-128"/>
                <a:ea typeface="ＭＳ 明朝" panose="02020609040205080304" pitchFamily="17" charset="-128"/>
              </a:rPr>
              <a:t>)</a:t>
            </a:r>
            <a:r>
              <a:rPr lang="ja-JP" altLang="en-US" sz="1033" spc="-25" dirty="0">
                <a:latin typeface="ＭＳ 明朝" panose="02020609040205080304" pitchFamily="17" charset="-128"/>
                <a:ea typeface="ＭＳ 明朝" panose="02020609040205080304" pitchFamily="17" charset="-128"/>
              </a:rPr>
              <a:t>」における方針を踏まえたもの</a:t>
            </a:r>
            <a:endParaRPr lang="en-US" altLang="ja-JP" sz="1033" spc="-25" dirty="0">
              <a:latin typeface="ＭＳ 明朝" panose="02020609040205080304" pitchFamily="17" charset="-128"/>
              <a:ea typeface="ＭＳ 明朝" panose="02020609040205080304" pitchFamily="17" charset="-128"/>
            </a:endParaRPr>
          </a:p>
        </p:txBody>
      </p:sp>
      <p:grpSp>
        <p:nvGrpSpPr>
          <p:cNvPr id="60" name="グループ化 59"/>
          <p:cNvGrpSpPr/>
          <p:nvPr/>
        </p:nvGrpSpPr>
        <p:grpSpPr>
          <a:xfrm>
            <a:off x="676666" y="6489806"/>
            <a:ext cx="7946593" cy="1115097"/>
            <a:chOff x="349798" y="3378201"/>
            <a:chExt cx="4262596" cy="862873"/>
          </a:xfrm>
        </p:grpSpPr>
        <p:sp>
          <p:nvSpPr>
            <p:cNvPr id="61" name="AutoShape 10"/>
            <p:cNvSpPr>
              <a:spLocks noChangeArrowheads="1"/>
            </p:cNvSpPr>
            <p:nvPr/>
          </p:nvSpPr>
          <p:spPr bwMode="auto">
            <a:xfrm>
              <a:off x="356090" y="3384686"/>
              <a:ext cx="4165720" cy="238930"/>
            </a:xfrm>
            <a:prstGeom prst="roundRect">
              <a:avLst>
                <a:gd name="adj" fmla="val 0"/>
              </a:avLst>
            </a:prstGeom>
            <a:solidFill>
              <a:srgbClr val="0070C0"/>
            </a:solidFill>
            <a:ln w="9525">
              <a:noFill/>
              <a:round/>
              <a:headEnd/>
              <a:tailEnd/>
            </a:ln>
            <a:effectLst/>
          </p:spPr>
          <p:txBody>
            <a:bodyPr wrap="none" lIns="112739" tIns="56370" rIns="112739" bIns="56370" anchor="ctr"/>
            <a:lstStyle>
              <a:lvl1pPr defTabSz="873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51" b="1" dirty="0">
                  <a:solidFill>
                    <a:schemeClr val="bg1"/>
                  </a:solidFill>
                </a:rPr>
                <a:t>戸建住宅等に係る省エネ性能に関する説明の義務付け</a:t>
              </a:r>
            </a:p>
          </p:txBody>
        </p:sp>
        <p:sp>
          <p:nvSpPr>
            <p:cNvPr id="62" name="正方形/長方形 61"/>
            <p:cNvSpPr/>
            <p:nvPr/>
          </p:nvSpPr>
          <p:spPr>
            <a:xfrm>
              <a:off x="356090" y="3378201"/>
              <a:ext cx="4165720" cy="86287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327"/>
            </a:p>
          </p:txBody>
        </p:sp>
        <p:sp>
          <p:nvSpPr>
            <p:cNvPr id="63" name="正方形/長方形 62"/>
            <p:cNvSpPr/>
            <p:nvPr/>
          </p:nvSpPr>
          <p:spPr>
            <a:xfrm>
              <a:off x="392117" y="3764538"/>
              <a:ext cx="4220277" cy="440795"/>
            </a:xfrm>
            <a:prstGeom prst="rect">
              <a:avLst/>
            </a:prstGeom>
          </p:spPr>
          <p:txBody>
            <a:bodyPr wrap="square" lIns="93047" rIns="93047">
              <a:spAutoFit/>
            </a:bodyPr>
            <a:lstStyle/>
            <a:p>
              <a:pPr marL="192850" indent="-192850" algn="just"/>
              <a:r>
                <a:rPr lang="ja-JP" altLang="en-US" sz="1551" dirty="0">
                  <a:latin typeface="ＭＳ Ｐゴシック"/>
                  <a:ea typeface="ＭＳ Ｐゴシック"/>
                </a:rPr>
                <a:t>○　小規模</a:t>
              </a:r>
              <a:r>
                <a:rPr lang="en-US" altLang="ja-JP" sz="1357" dirty="0">
                  <a:latin typeface="ＭＳ Ｐゴシック"/>
                  <a:ea typeface="ＭＳ Ｐゴシック"/>
                </a:rPr>
                <a:t>(</a:t>
              </a:r>
              <a:r>
                <a:rPr lang="ja-JP" altLang="en-US" sz="1357" dirty="0">
                  <a:latin typeface="ＭＳ Ｐゴシック"/>
                  <a:ea typeface="ＭＳ Ｐゴシック"/>
                </a:rPr>
                <a:t>延べ面積</a:t>
              </a:r>
              <a:r>
                <a:rPr lang="en-US" altLang="ja-JP" sz="1357" dirty="0">
                  <a:latin typeface="ＭＳ Ｐゴシック"/>
                  <a:ea typeface="ＭＳ Ｐゴシック"/>
                </a:rPr>
                <a:t>300</a:t>
              </a:r>
              <a:r>
                <a:rPr lang="ja-JP" altLang="en-US" sz="1357" dirty="0">
                  <a:latin typeface="ＭＳ Ｐゴシック"/>
                  <a:ea typeface="ＭＳ Ｐゴシック"/>
                </a:rPr>
                <a:t>㎡未満を想定</a:t>
              </a:r>
              <a:r>
                <a:rPr lang="en-US" altLang="ja-JP" sz="1357" dirty="0">
                  <a:latin typeface="ＭＳ Ｐゴシック"/>
                  <a:ea typeface="ＭＳ Ｐゴシック"/>
                </a:rPr>
                <a:t>)</a:t>
              </a:r>
              <a:r>
                <a:rPr lang="ja-JP" altLang="en-US" sz="1551" dirty="0">
                  <a:latin typeface="ＭＳ Ｐゴシック"/>
                  <a:ea typeface="ＭＳ Ｐゴシック"/>
                </a:rPr>
                <a:t>の住宅・建築物の新築等の際に、設計者</a:t>
              </a:r>
              <a:r>
                <a:rPr lang="en-US" altLang="ja-JP" sz="1551" dirty="0">
                  <a:latin typeface="ＭＳ Ｐゴシック"/>
                  <a:ea typeface="ＭＳ Ｐゴシック"/>
                </a:rPr>
                <a:t>(</a:t>
              </a:r>
              <a:r>
                <a:rPr lang="ja-JP" altLang="en-US" sz="1551" dirty="0">
                  <a:latin typeface="ＭＳ Ｐゴシック"/>
                  <a:ea typeface="ＭＳ Ｐゴシック"/>
                </a:rPr>
                <a:t>建築士</a:t>
              </a:r>
              <a:r>
                <a:rPr lang="en-US" altLang="ja-JP" sz="1551" dirty="0">
                  <a:latin typeface="ＭＳ Ｐゴシック"/>
                  <a:ea typeface="ＭＳ Ｐゴシック"/>
                </a:rPr>
                <a:t>)</a:t>
              </a:r>
              <a:r>
                <a:rPr lang="ja-JP" altLang="en-US" sz="1551" dirty="0">
                  <a:latin typeface="ＭＳ Ｐゴシック"/>
                  <a:ea typeface="ＭＳ Ｐゴシック"/>
                </a:rPr>
                <a:t>から</a:t>
              </a:r>
              <a:endParaRPr lang="en-US" altLang="ja-JP" sz="1551" dirty="0">
                <a:latin typeface="ＭＳ Ｐゴシック"/>
                <a:ea typeface="ＭＳ Ｐゴシック"/>
              </a:endParaRPr>
            </a:p>
            <a:p>
              <a:pPr marL="192850" indent="-192850" algn="just"/>
              <a:r>
                <a:rPr lang="ja-JP" altLang="en-US" sz="1551" dirty="0">
                  <a:latin typeface="ＭＳ Ｐゴシック"/>
                  <a:ea typeface="ＭＳ Ｐゴシック"/>
                </a:rPr>
                <a:t>　建築主への省エネ性能に関する説明を義務付けることにより、省エネ基準への適合を推進</a:t>
              </a:r>
              <a:endParaRPr lang="en-US" altLang="ja-JP" sz="1551" dirty="0">
                <a:latin typeface="ＭＳ Ｐゴシック"/>
                <a:ea typeface="ＭＳ Ｐゴシック"/>
              </a:endParaRPr>
            </a:p>
          </p:txBody>
        </p:sp>
        <p:sp>
          <p:nvSpPr>
            <p:cNvPr id="64" name="正方形/長方形 63"/>
            <p:cNvSpPr/>
            <p:nvPr/>
          </p:nvSpPr>
          <p:spPr>
            <a:xfrm>
              <a:off x="349798" y="3597647"/>
              <a:ext cx="4068155" cy="230222"/>
            </a:xfrm>
            <a:prstGeom prst="rect">
              <a:avLst/>
            </a:prstGeom>
          </p:spPr>
          <p:txBody>
            <a:bodyPr wrap="square" lIns="93047" rIns="93047" anchor="ctr">
              <a:spAutoFit/>
            </a:bodyPr>
            <a:lstStyle/>
            <a:p>
              <a:pPr algn="just">
                <a:lnSpc>
                  <a:spcPts val="1551"/>
                </a:lnSpc>
              </a:pPr>
              <a:r>
                <a:rPr lang="ja-JP" altLang="en-US" sz="155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設計者（建築士）から建築主への説明の義務付けにより、省エネ基準への適合を推進</a:t>
              </a:r>
              <a:endParaRPr lang="en-US" altLang="ja-JP" sz="155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5" name="AutoShape 10"/>
          <p:cNvSpPr>
            <a:spLocks noChangeArrowheads="1"/>
          </p:cNvSpPr>
          <p:nvPr/>
        </p:nvSpPr>
        <p:spPr bwMode="auto">
          <a:xfrm>
            <a:off x="139131" y="6448978"/>
            <a:ext cx="469794" cy="2359445"/>
          </a:xfrm>
          <a:prstGeom prst="roundRect">
            <a:avLst>
              <a:gd name="adj" fmla="val 0"/>
            </a:avLst>
          </a:prstGeom>
          <a:solidFill>
            <a:srgbClr val="0070C0"/>
          </a:solidFill>
          <a:ln w="9525">
            <a:noFill/>
            <a:round/>
            <a:headEnd/>
            <a:tailEnd/>
          </a:ln>
          <a:effectLst/>
        </p:spPr>
        <p:txBody>
          <a:bodyPr vert="eaVert" wrap="none" lIns="112739" tIns="56370" rIns="112739" bIns="56370" anchor="ctr"/>
          <a:lstStyle>
            <a:lvl1pPr defTabSz="873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16" b="1" dirty="0">
                <a:solidFill>
                  <a:schemeClr val="bg1"/>
                </a:solidFill>
              </a:rPr>
              <a:t>戸建住宅等</a:t>
            </a:r>
          </a:p>
        </p:txBody>
      </p:sp>
      <p:sp>
        <p:nvSpPr>
          <p:cNvPr id="76" name="正方形/長方形 75"/>
          <p:cNvSpPr/>
          <p:nvPr/>
        </p:nvSpPr>
        <p:spPr>
          <a:xfrm>
            <a:off x="9014837" y="4429142"/>
            <a:ext cx="3517574" cy="569195"/>
          </a:xfrm>
          <a:prstGeom prst="rect">
            <a:avLst/>
          </a:prstGeom>
        </p:spPr>
        <p:txBody>
          <a:bodyPr wrap="square">
            <a:spAutoFit/>
          </a:bodyPr>
          <a:lstStyle/>
          <a:p>
            <a:pPr marL="116941" indent="-116941" algn="just"/>
            <a:r>
              <a:rPr lang="ja-JP" altLang="en-US" sz="1033" dirty="0">
                <a:solidFill>
                  <a:srgbClr val="000000"/>
                </a:solidFill>
                <a:latin typeface="ＭＳ Ｐゴシック"/>
                <a:ea typeface="ＭＳ Ｐゴシック"/>
              </a:rPr>
              <a:t>＊新築等の計画が誘導基準に適合する場合に所管行政庁の認定を受けることができる制度。認定を受けた場合には、省エネ性能向上のための設備について容積率を緩和</a:t>
            </a:r>
            <a:endParaRPr lang="en-US" altLang="ja-JP" sz="1357" dirty="0">
              <a:solidFill>
                <a:srgbClr val="000000"/>
              </a:solidFill>
              <a:latin typeface="ＭＳ Ｐゴシック"/>
              <a:ea typeface="ＭＳ Ｐゴシック"/>
            </a:endParaRPr>
          </a:p>
        </p:txBody>
      </p:sp>
      <p:sp>
        <p:nvSpPr>
          <p:cNvPr id="73" name="テキスト ボックス 72"/>
          <p:cNvSpPr txBox="1"/>
          <p:nvPr/>
        </p:nvSpPr>
        <p:spPr>
          <a:xfrm>
            <a:off x="10347751" y="608183"/>
            <a:ext cx="2356567" cy="330988"/>
          </a:xfrm>
          <a:prstGeom prst="rect">
            <a:avLst/>
          </a:prstGeom>
          <a:solidFill>
            <a:schemeClr val="bg1"/>
          </a:solidFill>
          <a:ln>
            <a:solidFill>
              <a:schemeClr val="tx1"/>
            </a:solidFill>
          </a:ln>
        </p:spPr>
        <p:txBody>
          <a:bodyPr wrap="square" rtlCol="0">
            <a:spAutoFit/>
          </a:bodyPr>
          <a:lstStyle/>
          <a:p>
            <a:pPr algn="ctr"/>
            <a:r>
              <a:rPr lang="ja-JP" altLang="en-US" sz="1551" dirty="0"/>
              <a:t>公布日：</a:t>
            </a:r>
            <a:r>
              <a:rPr lang="en-US" altLang="ja-JP" sz="1551" dirty="0"/>
              <a:t>2019</a:t>
            </a:r>
            <a:r>
              <a:rPr lang="ja-JP" altLang="en-US" sz="1551" dirty="0"/>
              <a:t>年</a:t>
            </a:r>
            <a:r>
              <a:rPr lang="en-US" altLang="ja-JP" sz="1551" dirty="0"/>
              <a:t>5</a:t>
            </a:r>
            <a:r>
              <a:rPr lang="ja-JP" altLang="en-US" sz="1551" dirty="0"/>
              <a:t>月</a:t>
            </a:r>
            <a:r>
              <a:rPr lang="en-US" altLang="ja-JP" sz="1551" dirty="0"/>
              <a:t>17</a:t>
            </a:r>
            <a:r>
              <a:rPr lang="ja-JP" altLang="en-US" sz="1551" dirty="0"/>
              <a:t>日</a:t>
            </a:r>
          </a:p>
        </p:txBody>
      </p:sp>
      <p:sp>
        <p:nvSpPr>
          <p:cNvPr id="74" name="テキスト ボックス 73"/>
          <p:cNvSpPr txBox="1"/>
          <p:nvPr/>
        </p:nvSpPr>
        <p:spPr>
          <a:xfrm>
            <a:off x="6199484" y="4142058"/>
            <a:ext cx="1986663" cy="237979"/>
          </a:xfrm>
          <a:prstGeom prst="rect">
            <a:avLst/>
          </a:prstGeom>
          <a:solidFill>
            <a:schemeClr val="bg1"/>
          </a:solidFill>
          <a:ln>
            <a:solidFill>
              <a:schemeClr val="tx1"/>
            </a:solidFill>
          </a:ln>
        </p:spPr>
        <p:txBody>
          <a:bodyPr wrap="square" rtlCol="0" anchor="ctr" anchorCtr="0">
            <a:noAutofit/>
          </a:bodyPr>
          <a:lstStyle/>
          <a:p>
            <a:pPr algn="ctr"/>
            <a:r>
              <a:rPr lang="ja-JP" altLang="en-US" sz="1292" dirty="0"/>
              <a:t>法公布後</a:t>
            </a:r>
            <a:r>
              <a:rPr lang="en-US" altLang="ja-JP" sz="1292" dirty="0"/>
              <a:t>6</a:t>
            </a:r>
            <a:r>
              <a:rPr lang="ja-JP" altLang="en-US" sz="1292" dirty="0"/>
              <a:t>ヶ月以内施行</a:t>
            </a:r>
          </a:p>
        </p:txBody>
      </p:sp>
      <p:sp>
        <p:nvSpPr>
          <p:cNvPr id="75" name="テキスト ボックス 74"/>
          <p:cNvSpPr txBox="1"/>
          <p:nvPr/>
        </p:nvSpPr>
        <p:spPr>
          <a:xfrm>
            <a:off x="6199484" y="5290919"/>
            <a:ext cx="1986663" cy="237979"/>
          </a:xfrm>
          <a:prstGeom prst="rect">
            <a:avLst/>
          </a:prstGeom>
          <a:solidFill>
            <a:schemeClr val="bg1"/>
          </a:solidFill>
          <a:ln>
            <a:solidFill>
              <a:schemeClr val="tx1"/>
            </a:solidFill>
          </a:ln>
        </p:spPr>
        <p:txBody>
          <a:bodyPr wrap="square" rtlCol="0" anchor="ctr" anchorCtr="0">
            <a:noAutofit/>
          </a:bodyPr>
          <a:lstStyle/>
          <a:p>
            <a:pPr algn="ctr"/>
            <a:r>
              <a:rPr lang="ja-JP" altLang="en-US" sz="1292" dirty="0"/>
              <a:t>法公布後</a:t>
            </a:r>
            <a:r>
              <a:rPr lang="en-US" altLang="ja-JP" sz="1292" dirty="0"/>
              <a:t>6</a:t>
            </a:r>
            <a:r>
              <a:rPr lang="ja-JP" altLang="en-US" sz="1292" dirty="0"/>
              <a:t>ヶ月以内施行</a:t>
            </a:r>
          </a:p>
        </p:txBody>
      </p:sp>
      <p:sp>
        <p:nvSpPr>
          <p:cNvPr id="78" name="テキスト ボックス 77"/>
          <p:cNvSpPr txBox="1"/>
          <p:nvPr/>
        </p:nvSpPr>
        <p:spPr>
          <a:xfrm>
            <a:off x="10000229" y="7715838"/>
            <a:ext cx="1986663" cy="237979"/>
          </a:xfrm>
          <a:prstGeom prst="rect">
            <a:avLst/>
          </a:prstGeom>
          <a:solidFill>
            <a:schemeClr val="bg1"/>
          </a:solidFill>
          <a:ln>
            <a:solidFill>
              <a:schemeClr val="tx1"/>
            </a:solidFill>
          </a:ln>
        </p:spPr>
        <p:txBody>
          <a:bodyPr wrap="square" rtlCol="0" anchor="ctr" anchorCtr="0">
            <a:noAutofit/>
          </a:bodyPr>
          <a:lstStyle/>
          <a:p>
            <a:pPr algn="ctr"/>
            <a:r>
              <a:rPr lang="ja-JP" altLang="en-US" sz="1292" dirty="0"/>
              <a:t>法公布後</a:t>
            </a:r>
            <a:r>
              <a:rPr lang="en-US" altLang="ja-JP" sz="1292" dirty="0"/>
              <a:t>6</a:t>
            </a:r>
            <a:r>
              <a:rPr lang="ja-JP" altLang="en-US" sz="1292" dirty="0"/>
              <a:t>ヶ月以内施行</a:t>
            </a:r>
          </a:p>
        </p:txBody>
      </p:sp>
      <p:sp>
        <p:nvSpPr>
          <p:cNvPr id="79" name="テキスト ボックス 78"/>
          <p:cNvSpPr txBox="1"/>
          <p:nvPr/>
        </p:nvSpPr>
        <p:spPr>
          <a:xfrm>
            <a:off x="6199484" y="3132701"/>
            <a:ext cx="1986663" cy="237979"/>
          </a:xfrm>
          <a:prstGeom prst="rect">
            <a:avLst/>
          </a:prstGeom>
          <a:solidFill>
            <a:schemeClr val="bg1"/>
          </a:solidFill>
          <a:ln>
            <a:solidFill>
              <a:schemeClr val="tx1"/>
            </a:solidFill>
          </a:ln>
        </p:spPr>
        <p:txBody>
          <a:bodyPr wrap="square" rtlCol="0" anchor="ctr" anchorCtr="0">
            <a:noAutofit/>
          </a:bodyPr>
          <a:lstStyle/>
          <a:p>
            <a:pPr algn="ctr"/>
            <a:r>
              <a:rPr lang="ja-JP" altLang="en-US" sz="1292" dirty="0"/>
              <a:t>法公布後</a:t>
            </a:r>
            <a:r>
              <a:rPr lang="en-US" altLang="ja-JP" sz="1292" dirty="0"/>
              <a:t>2</a:t>
            </a:r>
            <a:r>
              <a:rPr lang="ja-JP" altLang="en-US" sz="1292" dirty="0"/>
              <a:t>年以内施行</a:t>
            </a:r>
          </a:p>
        </p:txBody>
      </p:sp>
      <p:sp>
        <p:nvSpPr>
          <p:cNvPr id="80" name="テキスト ボックス 79"/>
          <p:cNvSpPr txBox="1"/>
          <p:nvPr/>
        </p:nvSpPr>
        <p:spPr>
          <a:xfrm>
            <a:off x="6199484" y="6517580"/>
            <a:ext cx="1986663" cy="237979"/>
          </a:xfrm>
          <a:prstGeom prst="rect">
            <a:avLst/>
          </a:prstGeom>
          <a:solidFill>
            <a:schemeClr val="bg1"/>
          </a:solidFill>
          <a:ln>
            <a:solidFill>
              <a:schemeClr val="tx1"/>
            </a:solidFill>
          </a:ln>
        </p:spPr>
        <p:txBody>
          <a:bodyPr wrap="square" rtlCol="0" anchor="ctr" anchorCtr="0">
            <a:noAutofit/>
          </a:bodyPr>
          <a:lstStyle/>
          <a:p>
            <a:pPr algn="ctr"/>
            <a:r>
              <a:rPr lang="ja-JP" altLang="en-US" sz="1292" dirty="0"/>
              <a:t>法公布後</a:t>
            </a:r>
            <a:r>
              <a:rPr lang="en-US" altLang="ja-JP" sz="1292" dirty="0"/>
              <a:t>2</a:t>
            </a:r>
            <a:r>
              <a:rPr lang="ja-JP" altLang="en-US" sz="1292" dirty="0"/>
              <a:t>年以内施行</a:t>
            </a:r>
          </a:p>
        </p:txBody>
      </p:sp>
      <p:sp>
        <p:nvSpPr>
          <p:cNvPr id="81" name="テキスト ボックス 80"/>
          <p:cNvSpPr txBox="1"/>
          <p:nvPr/>
        </p:nvSpPr>
        <p:spPr>
          <a:xfrm>
            <a:off x="10000230" y="8919201"/>
            <a:ext cx="1986663" cy="237979"/>
          </a:xfrm>
          <a:prstGeom prst="rect">
            <a:avLst/>
          </a:prstGeom>
          <a:solidFill>
            <a:schemeClr val="bg1"/>
          </a:solidFill>
          <a:ln>
            <a:solidFill>
              <a:schemeClr val="tx1"/>
            </a:solidFill>
          </a:ln>
        </p:spPr>
        <p:txBody>
          <a:bodyPr wrap="square" rtlCol="0" anchor="ctr" anchorCtr="0">
            <a:noAutofit/>
          </a:bodyPr>
          <a:lstStyle/>
          <a:p>
            <a:pPr algn="ctr"/>
            <a:r>
              <a:rPr lang="ja-JP" altLang="en-US" sz="1292" dirty="0"/>
              <a:t>法公布後</a:t>
            </a:r>
            <a:r>
              <a:rPr lang="en-US" altLang="ja-JP" sz="1292" dirty="0"/>
              <a:t>2</a:t>
            </a:r>
            <a:r>
              <a:rPr lang="ja-JP" altLang="en-US" sz="1292" dirty="0"/>
              <a:t>年以内施行</a:t>
            </a:r>
          </a:p>
        </p:txBody>
      </p:sp>
      <p:sp>
        <p:nvSpPr>
          <p:cNvPr id="77" name="タイトル 1">
            <a:extLst>
              <a:ext uri="{FF2B5EF4-FFF2-40B4-BE49-F238E27FC236}">
                <a16:creationId xmlns:a16="http://schemas.microsoft.com/office/drawing/2014/main" id="{887DA34F-E798-4B74-B6DD-22A4FECC494C}"/>
              </a:ext>
            </a:extLst>
          </p:cNvPr>
          <p:cNvSpPr txBox="1">
            <a:spLocks/>
          </p:cNvSpPr>
          <p:nvPr/>
        </p:nvSpPr>
        <p:spPr>
          <a:xfrm>
            <a:off x="97477" y="156674"/>
            <a:ext cx="8426572" cy="451509"/>
          </a:xfrm>
          <a:prstGeom prst="rect">
            <a:avLst/>
          </a:prstGeom>
          <a:solidFill>
            <a:schemeClr val="accent1">
              <a:lumMod val="60000"/>
              <a:lumOff val="40000"/>
            </a:schemeClr>
          </a:solidFill>
        </p:spPr>
        <p:txBody>
          <a:bodyPr vert="horz" lIns="128016" tIns="64008" rIns="128016" bIns="64008" rtlCol="0" anchor="ctr">
            <a:normAutofit fontScale="25000" lnSpcReduction="20000"/>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pPr algn="l"/>
            <a:r>
              <a:rPr lang="ja-JP" altLang="en-US" sz="8000" dirty="0" smtClean="0"/>
              <a:t>建築物</a:t>
            </a:r>
            <a:r>
              <a:rPr lang="ja-JP" altLang="en-US" sz="8000" dirty="0"/>
              <a:t>のエネルギー消費性能の向上に関する法律の一部を改正する</a:t>
            </a:r>
            <a:r>
              <a:rPr lang="ja-JP" altLang="en-US" sz="8000" dirty="0" smtClean="0"/>
              <a:t>法律</a:t>
            </a:r>
            <a:endParaRPr lang="ja-JP" altLang="en-US" sz="8000" dirty="0"/>
          </a:p>
        </p:txBody>
      </p:sp>
      <p:sp>
        <p:nvSpPr>
          <p:cNvPr id="83" name="テキスト ボックス 82">
            <a:extLst>
              <a:ext uri="{FF2B5EF4-FFF2-40B4-BE49-F238E27FC236}">
                <a16:creationId xmlns:a16="http://schemas.microsoft.com/office/drawing/2014/main" id="{B7AEE6AB-0BDF-4FB4-B36B-425872426F81}"/>
              </a:ext>
            </a:extLst>
          </p:cNvPr>
          <p:cNvSpPr txBox="1"/>
          <p:nvPr/>
        </p:nvSpPr>
        <p:spPr>
          <a:xfrm>
            <a:off x="10868975" y="104026"/>
            <a:ext cx="1836078" cy="477054"/>
          </a:xfrm>
          <a:prstGeom prst="rect">
            <a:avLst/>
          </a:prstGeom>
          <a:noFill/>
          <a:ln>
            <a:solidFill>
              <a:schemeClr val="tx1"/>
            </a:solidFill>
          </a:ln>
        </p:spPr>
        <p:txBody>
          <a:bodyPr wrap="square" rtlCol="0">
            <a:spAutoFit/>
          </a:bodyPr>
          <a:lstStyle/>
          <a:p>
            <a:r>
              <a:rPr kumimoji="1" lang="ja-JP" altLang="en-US" dirty="0"/>
              <a:t>資料１－２</a:t>
            </a:r>
          </a:p>
        </p:txBody>
      </p:sp>
      <p:sp>
        <p:nvSpPr>
          <p:cNvPr id="84" name="テキスト ボックス 83"/>
          <p:cNvSpPr txBox="1"/>
          <p:nvPr/>
        </p:nvSpPr>
        <p:spPr bwMode="white">
          <a:xfrm>
            <a:off x="12272069" y="8836344"/>
            <a:ext cx="424267" cy="478358"/>
          </a:xfrm>
          <a:prstGeom prst="rect">
            <a:avLst/>
          </a:prstGeom>
          <a:solidFill>
            <a:schemeClr val="bg1"/>
          </a:solidFill>
          <a:ln>
            <a:noFill/>
          </a:ln>
        </p:spPr>
        <p:txBody>
          <a:bodyPr wrap="square" rtlCol="0">
            <a:spAutoFit/>
          </a:bodyPr>
          <a:lstStyle/>
          <a:p>
            <a:r>
              <a:rPr kumimoji="1" lang="en-US" altLang="ja-JP" sz="2400" dirty="0" smtClean="0"/>
              <a:t>3</a:t>
            </a:r>
            <a:endParaRPr kumimoji="1" lang="ja-JP" altLang="en-US" sz="2400" dirty="0"/>
          </a:p>
        </p:txBody>
      </p:sp>
    </p:spTree>
    <p:extLst>
      <p:ext uri="{BB962C8B-B14F-4D97-AF65-F5344CB8AC3E}">
        <p14:creationId xmlns:p14="http://schemas.microsoft.com/office/powerpoint/2010/main" val="143618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015F34D3-1242-409D-88E0-650E5052C92D}"/>
              </a:ext>
            </a:extLst>
          </p:cNvPr>
          <p:cNvSpPr txBox="1">
            <a:spLocks/>
          </p:cNvSpPr>
          <p:nvPr/>
        </p:nvSpPr>
        <p:spPr>
          <a:xfrm>
            <a:off x="136104" y="166532"/>
            <a:ext cx="10323232" cy="602609"/>
          </a:xfrm>
          <a:prstGeom prst="rect">
            <a:avLst/>
          </a:prstGeom>
          <a:solidFill>
            <a:schemeClr val="accent1">
              <a:lumMod val="60000"/>
              <a:lumOff val="40000"/>
            </a:schemeClr>
          </a:solidFill>
        </p:spPr>
        <p:txBody>
          <a:bodyPr vert="horz" lIns="128016" tIns="64008" rIns="128016" bIns="64008" rtlCol="0" anchor="ctr">
            <a:normAutofit fontScale="75000" lnSpcReduction="20000"/>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2800" dirty="0"/>
              <a:t>大阪府地球温暖化対策実行計画（区域施策編）</a:t>
            </a:r>
            <a:r>
              <a:rPr lang="en-US" altLang="ja-JP" sz="2800" dirty="0"/>
              <a:t>2015</a:t>
            </a:r>
            <a:r>
              <a:rPr lang="ja-JP" altLang="en-US" sz="2800" dirty="0"/>
              <a:t>年</a:t>
            </a:r>
            <a:r>
              <a:rPr lang="en-US" altLang="ja-JP" sz="2800" dirty="0"/>
              <a:t>3</a:t>
            </a:r>
            <a:r>
              <a:rPr lang="ja-JP" altLang="en-US" sz="2800" dirty="0"/>
              <a:t>月（</a:t>
            </a:r>
            <a:r>
              <a:rPr lang="en-US" altLang="ja-JP" sz="2800" dirty="0"/>
              <a:t>2017</a:t>
            </a:r>
            <a:r>
              <a:rPr lang="ja-JP" altLang="en-US" sz="2800" dirty="0"/>
              <a:t>年</a:t>
            </a:r>
            <a:r>
              <a:rPr lang="en-US" altLang="ja-JP" sz="2800" dirty="0"/>
              <a:t>12</a:t>
            </a:r>
            <a:r>
              <a:rPr lang="ja-JP" altLang="en-US" sz="2800" dirty="0" smtClean="0"/>
              <a:t>月一部改定）</a:t>
            </a:r>
            <a:r>
              <a:rPr lang="ja-JP" altLang="en-US" sz="2800" dirty="0"/>
              <a:t>（</a:t>
            </a:r>
            <a:r>
              <a:rPr lang="ja-JP" altLang="en-US" sz="2800" dirty="0" smtClean="0"/>
              <a:t>抜粋）</a:t>
            </a:r>
            <a:endParaRPr lang="ja-JP" altLang="en-US" sz="2800" dirty="0"/>
          </a:p>
        </p:txBody>
      </p:sp>
      <p:sp>
        <p:nvSpPr>
          <p:cNvPr id="13" name="テキスト ボックス 12">
            <a:extLst>
              <a:ext uri="{FF2B5EF4-FFF2-40B4-BE49-F238E27FC236}">
                <a16:creationId xmlns:a16="http://schemas.microsoft.com/office/drawing/2014/main" id="{3A099F0C-5B76-4BDC-AA42-07874B44085E}"/>
              </a:ext>
            </a:extLst>
          </p:cNvPr>
          <p:cNvSpPr txBox="1"/>
          <p:nvPr/>
        </p:nvSpPr>
        <p:spPr>
          <a:xfrm>
            <a:off x="10595440" y="252633"/>
            <a:ext cx="1638008" cy="477054"/>
          </a:xfrm>
          <a:prstGeom prst="rect">
            <a:avLst/>
          </a:prstGeom>
          <a:noFill/>
          <a:ln>
            <a:solidFill>
              <a:schemeClr val="accent1"/>
            </a:solidFill>
          </a:ln>
        </p:spPr>
        <p:txBody>
          <a:bodyPr wrap="square" rtlCol="0">
            <a:spAutoFit/>
          </a:bodyPr>
          <a:lstStyle/>
          <a:p>
            <a:r>
              <a:rPr kumimoji="1" lang="ja-JP" altLang="en-US" dirty="0"/>
              <a:t>資料１－３</a:t>
            </a:r>
          </a:p>
        </p:txBody>
      </p:sp>
      <p:sp>
        <p:nvSpPr>
          <p:cNvPr id="3" name="正方形/長方形 2"/>
          <p:cNvSpPr/>
          <p:nvPr/>
        </p:nvSpPr>
        <p:spPr>
          <a:xfrm>
            <a:off x="433832" y="1045135"/>
            <a:ext cx="9567368" cy="2220095"/>
          </a:xfrm>
          <a:prstGeom prst="rect">
            <a:avLst/>
          </a:prstGeom>
        </p:spPr>
        <p:txBody>
          <a:bodyPr wrap="square">
            <a:spAutoFit/>
          </a:bodyPr>
          <a:lstStyle/>
          <a:p>
            <a:pPr>
              <a:lnSpc>
                <a:spcPct val="115000"/>
              </a:lnSpc>
              <a:spcBef>
                <a:spcPts val="2400"/>
              </a:spcBef>
              <a:spcAft>
                <a:spcPts val="0"/>
              </a:spcAft>
            </a:pPr>
            <a:r>
              <a:rPr lang="ja-JP" altLang="ja-JP" sz="1600" b="1" kern="0" dirty="0">
                <a:latin typeface="Arial" panose="020B0604020202020204" pitchFamily="34" charset="0"/>
                <a:ea typeface="ＭＳ ゴシック" panose="020B0609070205080204" pitchFamily="49" charset="-128"/>
                <a:cs typeface="Times New Roman" panose="02020603050405020304" pitchFamily="18" charset="0"/>
              </a:rPr>
              <a:t>第４章　地球温暖化の緩和の推進（温室効果ガスの削減）</a:t>
            </a:r>
          </a:p>
          <a:p>
            <a:pPr>
              <a:lnSpc>
                <a:spcPct val="115000"/>
              </a:lnSpc>
              <a:spcBef>
                <a:spcPts val="2400"/>
              </a:spcBef>
              <a:spcAft>
                <a:spcPts val="0"/>
              </a:spcAft>
            </a:pPr>
            <a:r>
              <a:rPr lang="ja-JP" altLang="ja-JP" sz="1600" b="1" kern="0" dirty="0">
                <a:latin typeface="Arial" panose="020B0604020202020204" pitchFamily="34" charset="0"/>
                <a:ea typeface="ＭＳ ゴシック" panose="020B0609070205080204" pitchFamily="49" charset="-128"/>
                <a:cs typeface="Times New Roman" panose="02020603050405020304" pitchFamily="18" charset="0"/>
              </a:rPr>
              <a:t>４</a:t>
            </a:r>
            <a:r>
              <a:rPr lang="en-US" altLang="ja-JP" sz="1600" b="1" kern="0" dirty="0">
                <a:latin typeface="Arial" panose="020B0604020202020204" pitchFamily="34" charset="0"/>
                <a:ea typeface="ＭＳ ゴシック" panose="020B0609070205080204" pitchFamily="49" charset="-128"/>
                <a:cs typeface="Times New Roman" panose="02020603050405020304" pitchFamily="18" charset="0"/>
              </a:rPr>
              <a:t>.</a:t>
            </a:r>
            <a:r>
              <a:rPr lang="ja-JP" altLang="ja-JP" sz="1600" b="1" kern="0" dirty="0">
                <a:latin typeface="Arial" panose="020B0604020202020204" pitchFamily="34" charset="0"/>
                <a:ea typeface="ＭＳ ゴシック" panose="020B0609070205080204" pitchFamily="49" charset="-128"/>
                <a:cs typeface="Times New Roman" panose="02020603050405020304" pitchFamily="18" charset="0"/>
              </a:rPr>
              <a:t>１　</a:t>
            </a:r>
            <a:r>
              <a:rPr lang="ja-JP" altLang="ja-JP" sz="1600" b="1" kern="0" dirty="0">
                <a:solidFill>
                  <a:srgbClr val="000000"/>
                </a:solidFill>
                <a:latin typeface="Arial" panose="020B0604020202020204" pitchFamily="34" charset="0"/>
                <a:ea typeface="ＭＳ ゴシック" panose="020B0609070205080204" pitchFamily="49" charset="-128"/>
                <a:cs typeface="Times New Roman" panose="02020603050405020304" pitchFamily="18" charset="0"/>
              </a:rPr>
              <a:t>温室効果ガスの削減</a:t>
            </a:r>
            <a:r>
              <a:rPr lang="ja-JP" altLang="ja-JP" sz="1600" b="1" kern="0" dirty="0">
                <a:latin typeface="Arial" panose="020B0604020202020204" pitchFamily="34" charset="0"/>
                <a:ea typeface="ＭＳ ゴシック" panose="020B0609070205080204" pitchFamily="49" charset="-128"/>
                <a:cs typeface="Times New Roman" panose="02020603050405020304" pitchFamily="18" charset="0"/>
              </a:rPr>
              <a:t>目標</a:t>
            </a:r>
          </a:p>
          <a:p>
            <a:pPr marL="178435" indent="-178435">
              <a:lnSpc>
                <a:spcPct val="115000"/>
              </a:lnSpc>
              <a:spcBef>
                <a:spcPts val="1000"/>
              </a:spcBef>
              <a:spcAft>
                <a:spcPts val="0"/>
              </a:spcAft>
            </a:pPr>
            <a:r>
              <a:rPr lang="ja-JP" altLang="ja-JP" sz="1600" b="1" dirty="0">
                <a:solidFill>
                  <a:srgbClr val="000000"/>
                </a:solidFill>
                <a:latin typeface="Arial" panose="020B0604020202020204" pitchFamily="34" charset="0"/>
                <a:ea typeface="ＭＳ ゴシック" panose="020B0609070205080204" pitchFamily="49" charset="-128"/>
                <a:cs typeface="Times New Roman" panose="02020603050405020304" pitchFamily="18" charset="0"/>
              </a:rPr>
              <a:t>（１）温室効果ガスの</a:t>
            </a:r>
            <a:r>
              <a:rPr lang="ja-JP" altLang="ja-JP" sz="1600" b="1" dirty="0" smtClean="0">
                <a:solidFill>
                  <a:srgbClr val="000000"/>
                </a:solidFill>
                <a:latin typeface="Arial" panose="020B0604020202020204" pitchFamily="34" charset="0"/>
                <a:ea typeface="ＭＳ ゴシック" panose="020B0609070205080204" pitchFamily="49" charset="-128"/>
                <a:cs typeface="Times New Roman" panose="02020603050405020304" pitchFamily="18" charset="0"/>
              </a:rPr>
              <a:t>削減</a:t>
            </a:r>
            <a:r>
              <a:rPr lang="ja-JP" altLang="en-US" sz="1600" b="1" dirty="0" smtClean="0">
                <a:solidFill>
                  <a:srgbClr val="000000"/>
                </a:solidFill>
                <a:latin typeface="Arial" panose="020B0604020202020204" pitchFamily="34" charset="0"/>
                <a:ea typeface="ＭＳ ゴシック" panose="020B0609070205080204" pitchFamily="49" charset="-128"/>
                <a:cs typeface="Times New Roman" panose="02020603050405020304" pitchFamily="18" charset="0"/>
              </a:rPr>
              <a:t>目標</a:t>
            </a:r>
            <a:endParaRPr lang="en-US" altLang="ja-JP" sz="1600" b="1" dirty="0" smtClean="0">
              <a:solidFill>
                <a:srgbClr val="000000"/>
              </a:solidFill>
              <a:latin typeface="Arial" panose="020B0604020202020204" pitchFamily="34" charset="0"/>
              <a:ea typeface="ＭＳ ゴシック" panose="020B0609070205080204" pitchFamily="49" charset="-128"/>
              <a:cs typeface="Times New Roman" panose="02020603050405020304" pitchFamily="18" charset="0"/>
            </a:endParaRPr>
          </a:p>
          <a:p>
            <a:pPr marL="178435" indent="-178435">
              <a:lnSpc>
                <a:spcPct val="115000"/>
              </a:lnSpc>
              <a:spcBef>
                <a:spcPts val="1000"/>
              </a:spcBef>
              <a:spcAft>
                <a:spcPts val="0"/>
              </a:spcAft>
            </a:pPr>
            <a:r>
              <a:rPr lang="ja-JP" altLang="en-US" sz="1600" b="1" dirty="0">
                <a:solidFill>
                  <a:srgbClr val="000000"/>
                </a:solidFill>
                <a:latin typeface="Arial" panose="020B0604020202020204" pitchFamily="34" charset="0"/>
                <a:ea typeface="ＭＳ ゴシック" panose="020B0609070205080204" pitchFamily="49" charset="-128"/>
                <a:cs typeface="Times New Roman" panose="02020603050405020304" pitchFamily="18" charset="0"/>
              </a:rPr>
              <a:t>　</a:t>
            </a:r>
            <a:r>
              <a:rPr lang="ja-JP" altLang="en-US" sz="1600" b="1" dirty="0" smtClean="0">
                <a:solidFill>
                  <a:srgbClr val="000000"/>
                </a:solidFill>
                <a:latin typeface="Arial" panose="020B0604020202020204" pitchFamily="34" charset="0"/>
                <a:ea typeface="ＭＳ ゴシック" panose="020B0609070205080204" pitchFamily="49" charset="-128"/>
                <a:cs typeface="Times New Roman" panose="02020603050405020304" pitchFamily="18" charset="0"/>
              </a:rPr>
              <a:t>　　</a:t>
            </a:r>
            <a:r>
              <a:rPr lang="en-US" altLang="ja-JP" sz="1600" dirty="0" smtClean="0">
                <a:solidFill>
                  <a:srgbClr val="000000"/>
                </a:solidFill>
                <a:latin typeface="ＭＳ ゴシック" panose="020B0609070205080204" pitchFamily="49" charset="-128"/>
                <a:ea typeface="ＭＳ 明朝" panose="02020609040205080304" pitchFamily="17" charset="-128"/>
                <a:cs typeface="Times New Roman" panose="02020603050405020304" pitchFamily="18" charset="0"/>
              </a:rPr>
              <a:t>2020</a:t>
            </a:r>
            <a:r>
              <a:rPr lang="ja-JP" altLang="ja-JP" sz="1600" dirty="0" smtClean="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年度までに温室効果ガス排出量を</a:t>
            </a:r>
            <a:r>
              <a:rPr lang="en-US" altLang="ja-JP" sz="1600" dirty="0" smtClean="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2005</a:t>
            </a:r>
            <a:r>
              <a:rPr lang="ja-JP" altLang="ja-JP" sz="1600" dirty="0" smtClean="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年度比で７％削減する</a:t>
            </a:r>
            <a:endParaRPr lang="ja-JP" altLang="ja-JP" sz="1600" dirty="0" smtClean="0">
              <a:latin typeface="Century" panose="02040604050505020304" pitchFamily="18" charset="0"/>
              <a:ea typeface="ＭＳ 明朝" panose="02020609040205080304" pitchFamily="17" charset="-128"/>
              <a:cs typeface="Times New Roman" panose="02020603050405020304" pitchFamily="18" charset="0"/>
            </a:endParaRPr>
          </a:p>
          <a:p>
            <a:endParaRPr lang="en-US" altLang="ja-JP" sz="1400" dirty="0" smtClean="0">
              <a:ea typeface="ＭＳ 明朝" panose="02020609040205080304" pitchFamily="17" charset="-128"/>
              <a:cs typeface="Times New Roman" panose="02020603050405020304" pitchFamily="18" charset="0"/>
            </a:endParaRPr>
          </a:p>
          <a:p>
            <a:r>
              <a:rPr lang="ja-JP" altLang="en-US" sz="1400" dirty="0" smtClean="0">
                <a:ea typeface="ＭＳ 明朝" panose="02020609040205080304" pitchFamily="17" charset="-128"/>
                <a:cs typeface="Times New Roman" panose="02020603050405020304" pitchFamily="18" charset="0"/>
              </a:rPr>
              <a:t>　　</a:t>
            </a:r>
            <a:r>
              <a:rPr lang="ja-JP" altLang="ja-JP" sz="1400" dirty="0" smtClean="0">
                <a:ea typeface="ＭＳ 明朝" panose="02020609040205080304" pitchFamily="17" charset="-128"/>
                <a:cs typeface="Times New Roman" panose="02020603050405020304" pitchFamily="18" charset="0"/>
              </a:rPr>
              <a:t>※</a:t>
            </a:r>
            <a:r>
              <a:rPr lang="ja-JP" altLang="ja-JP" sz="1400" dirty="0">
                <a:ea typeface="ＭＳ 明朝" panose="02020609040205080304" pitchFamily="17" charset="-128"/>
                <a:cs typeface="Times New Roman" panose="02020603050405020304" pitchFamily="18" charset="0"/>
              </a:rPr>
              <a:t>電気の排出係数は関西電力株式会社の</a:t>
            </a:r>
            <a:r>
              <a:rPr lang="en-US" altLang="ja-JP" sz="1400" dirty="0">
                <a:ea typeface="ＭＳ 明朝" panose="02020609040205080304" pitchFamily="17" charset="-128"/>
                <a:cs typeface="Times New Roman" panose="02020603050405020304" pitchFamily="18" charset="0"/>
              </a:rPr>
              <a:t>2012</a:t>
            </a:r>
            <a:r>
              <a:rPr lang="ja-JP" altLang="ja-JP" sz="1400" dirty="0">
                <a:ea typeface="ＭＳ 明朝" panose="02020609040205080304" pitchFamily="17" charset="-128"/>
                <a:cs typeface="Times New Roman" panose="02020603050405020304" pitchFamily="18" charset="0"/>
              </a:rPr>
              <a:t>年度の値（</a:t>
            </a:r>
            <a:r>
              <a:rPr lang="en-US" altLang="ja-JP" sz="1400" dirty="0">
                <a:ea typeface="ＭＳ 明朝" panose="02020609040205080304" pitchFamily="17" charset="-128"/>
                <a:cs typeface="Times New Roman" panose="02020603050405020304" pitchFamily="18" charset="0"/>
              </a:rPr>
              <a:t>0.514kg-CO</a:t>
            </a:r>
            <a:r>
              <a:rPr lang="ja-JP" altLang="ja-JP" sz="1400" baseline="-25000" dirty="0">
                <a:ea typeface="ＭＳ 明朝" panose="02020609040205080304" pitchFamily="17" charset="-128"/>
                <a:cs typeface="Times New Roman" panose="02020603050405020304" pitchFamily="18" charset="0"/>
              </a:rPr>
              <a:t>２</a:t>
            </a:r>
            <a:r>
              <a:rPr lang="en-US" altLang="ja-JP" sz="1400" dirty="0">
                <a:ea typeface="ＭＳ 明朝" panose="02020609040205080304" pitchFamily="17" charset="-128"/>
                <a:cs typeface="Times New Roman" panose="02020603050405020304" pitchFamily="18" charset="0"/>
              </a:rPr>
              <a:t>/kWh</a:t>
            </a:r>
            <a:r>
              <a:rPr lang="ja-JP" altLang="ja-JP" sz="1400" dirty="0">
                <a:ea typeface="ＭＳ 明朝" panose="02020609040205080304" pitchFamily="17" charset="-128"/>
                <a:cs typeface="Times New Roman" panose="02020603050405020304" pitchFamily="18" charset="0"/>
              </a:rPr>
              <a:t>）を用いて設定（進行管理にも活用）</a:t>
            </a:r>
            <a:endParaRPr lang="ja-JP" altLang="en-US" sz="1400" dirty="0"/>
          </a:p>
        </p:txBody>
      </p:sp>
      <p:sp>
        <p:nvSpPr>
          <p:cNvPr id="5" name="正方形/長方形 4"/>
          <p:cNvSpPr/>
          <p:nvPr/>
        </p:nvSpPr>
        <p:spPr>
          <a:xfrm>
            <a:off x="1831818" y="7741441"/>
            <a:ext cx="3236784" cy="315407"/>
          </a:xfrm>
          <a:prstGeom prst="rect">
            <a:avLst/>
          </a:prstGeom>
        </p:spPr>
        <p:txBody>
          <a:bodyPr wrap="none">
            <a:spAutoFit/>
          </a:bodyPr>
          <a:lstStyle/>
          <a:p>
            <a:pPr algn="ctr">
              <a:lnSpc>
                <a:spcPct val="115000"/>
              </a:lnSpc>
              <a:spcAft>
                <a:spcPts val="0"/>
              </a:spcAft>
            </a:pPr>
            <a:r>
              <a:rPr lang="ja-JP" altLang="ja-JP" sz="1400" dirty="0">
                <a:latin typeface="Century" panose="02040604050505020304" pitchFamily="18" charset="0"/>
                <a:ea typeface="ＭＳ ゴシック" panose="020B0609070205080204" pitchFamily="49" charset="-128"/>
                <a:cs typeface="Times New Roman" panose="02020603050405020304" pitchFamily="18" charset="0"/>
              </a:rPr>
              <a:t>温室効果ガス排出量の現状と将来予測</a:t>
            </a:r>
            <a:endParaRPr lang="ja-JP" altLang="ja-JP" sz="14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 name="正方形/長方形 8"/>
          <p:cNvSpPr/>
          <p:nvPr/>
        </p:nvSpPr>
        <p:spPr>
          <a:xfrm>
            <a:off x="1221916" y="8095629"/>
            <a:ext cx="6689037" cy="307777"/>
          </a:xfrm>
          <a:prstGeom prst="rect">
            <a:avLst/>
          </a:prstGeom>
        </p:spPr>
        <p:txBody>
          <a:bodyPr wrap="square">
            <a:spAutoFit/>
          </a:bodyPr>
          <a:lstStyle/>
          <a:p>
            <a:r>
              <a:rPr lang="en-US" altLang="ja-JP" sz="1400" dirty="0"/>
              <a:t>※ 1990</a:t>
            </a:r>
            <a:r>
              <a:rPr lang="ja-JP" altLang="en-US" sz="1400" dirty="0"/>
              <a:t>年度、</a:t>
            </a:r>
            <a:r>
              <a:rPr lang="en-US" altLang="ja-JP" sz="1400" dirty="0"/>
              <a:t>2005</a:t>
            </a:r>
            <a:r>
              <a:rPr lang="ja-JP" altLang="en-US" sz="1400" dirty="0"/>
              <a:t>年度の電気の排出係数は各年度の関西電力株式会社の値を使用</a:t>
            </a:r>
          </a:p>
        </p:txBody>
      </p:sp>
      <p:sp>
        <p:nvSpPr>
          <p:cNvPr id="10" name="正方形/長方形 9"/>
          <p:cNvSpPr/>
          <p:nvPr/>
        </p:nvSpPr>
        <p:spPr>
          <a:xfrm>
            <a:off x="7722597" y="3386918"/>
            <a:ext cx="5079003" cy="2049728"/>
          </a:xfrm>
          <a:prstGeom prst="rect">
            <a:avLst/>
          </a:prstGeom>
        </p:spPr>
        <p:txBody>
          <a:bodyPr wrap="square">
            <a:spAutoFit/>
          </a:bodyPr>
          <a:lstStyle/>
          <a:p>
            <a:pPr marL="279400" indent="-139700">
              <a:lnSpc>
                <a:spcPct val="115000"/>
              </a:lnSpc>
              <a:spcAft>
                <a:spcPts val="0"/>
              </a:spcAft>
            </a:pPr>
            <a:r>
              <a:rPr lang="ja-JP" altLang="ja-JP" sz="14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・目標設定に際しては、国の目標や、府の前計画の目標との整合も踏まえ、国による施策及び府独自の施策による削減量を積み上げるフォアキャスティング手法により目標値を定めました。</a:t>
            </a:r>
            <a:endParaRPr lang="ja-JP" altLang="ja-JP" sz="1400" dirty="0">
              <a:latin typeface="Century" panose="02040604050505020304" pitchFamily="18" charset="0"/>
              <a:ea typeface="ＭＳ 明朝" panose="02020609040205080304" pitchFamily="17" charset="-128"/>
              <a:cs typeface="Times New Roman" panose="02020603050405020304" pitchFamily="18" charset="0"/>
            </a:endParaRPr>
          </a:p>
          <a:p>
            <a:pPr marL="279400" indent="-139700">
              <a:lnSpc>
                <a:spcPct val="115000"/>
              </a:lnSpc>
              <a:spcAft>
                <a:spcPts val="0"/>
              </a:spcAft>
            </a:pPr>
            <a:r>
              <a:rPr lang="ja-JP" altLang="ja-JP" sz="14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・電気の排出係数の見通しが明らかでないことや、各主体が行った対策の削減効果を明確にし、対策の進行管理を行うために、排出係数を</a:t>
            </a:r>
            <a:r>
              <a:rPr lang="en-US" altLang="ja-JP" sz="14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2012</a:t>
            </a:r>
            <a:r>
              <a:rPr lang="ja-JP" altLang="ja-JP" sz="14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年度の値で固定して目標値を算出しています。</a:t>
            </a:r>
            <a:endParaRPr lang="ja-JP" altLang="ja-JP" sz="14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14" name="表 13"/>
          <p:cNvGraphicFramePr>
            <a:graphicFrameLocks noGrp="1"/>
          </p:cNvGraphicFramePr>
          <p:nvPr>
            <p:extLst>
              <p:ext uri="{D42A27DB-BD31-4B8C-83A1-F6EECF244321}">
                <p14:modId xmlns:p14="http://schemas.microsoft.com/office/powerpoint/2010/main" val="3113690251"/>
              </p:ext>
            </p:extLst>
          </p:nvPr>
        </p:nvGraphicFramePr>
        <p:xfrm>
          <a:off x="7910953" y="5697343"/>
          <a:ext cx="4754543" cy="2330367"/>
        </p:xfrm>
        <a:graphic>
          <a:graphicData uri="http://schemas.openxmlformats.org/drawingml/2006/table">
            <a:tbl>
              <a:tblPr firstRow="1" firstCol="1" bandRow="1"/>
              <a:tblGrid>
                <a:gridCol w="1570540">
                  <a:extLst>
                    <a:ext uri="{9D8B030D-6E8A-4147-A177-3AD203B41FA5}">
                      <a16:colId xmlns:a16="http://schemas.microsoft.com/office/drawing/2014/main" val="1366994276"/>
                    </a:ext>
                  </a:extLst>
                </a:gridCol>
                <a:gridCol w="3184003">
                  <a:extLst>
                    <a:ext uri="{9D8B030D-6E8A-4147-A177-3AD203B41FA5}">
                      <a16:colId xmlns:a16="http://schemas.microsoft.com/office/drawing/2014/main" val="1758933978"/>
                    </a:ext>
                  </a:extLst>
                </a:gridCol>
              </a:tblGrid>
              <a:tr h="277864">
                <a:tc>
                  <a:txBody>
                    <a:bodyPr/>
                    <a:lstStyle/>
                    <a:p>
                      <a:pPr>
                        <a:lnSpc>
                          <a:spcPct val="115000"/>
                        </a:lnSpc>
                        <a:spcAft>
                          <a:spcPts val="0"/>
                        </a:spcAft>
                      </a:pPr>
                      <a:r>
                        <a:rPr lang="ja-JP" sz="9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温室効果ガスの種類</a:t>
                      </a:r>
                      <a:endParaRPr lang="ja-JP" sz="1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ja-JP" sz="9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用途、排出源</a:t>
                      </a:r>
                      <a:endParaRPr lang="ja-JP" sz="1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2802360525"/>
                  </a:ext>
                </a:extLst>
              </a:tr>
              <a:tr h="277864">
                <a:tc>
                  <a:txBody>
                    <a:bodyPr/>
                    <a:lstStyle/>
                    <a:p>
                      <a:pPr>
                        <a:lnSpc>
                          <a:spcPct val="115000"/>
                        </a:lnSpc>
                        <a:spcAft>
                          <a:spcPts val="0"/>
                        </a:spcAft>
                      </a:pPr>
                      <a:r>
                        <a:rPr lang="ja-JP" sz="9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二酸化炭素（</a:t>
                      </a:r>
                      <a:r>
                        <a:rPr lang="en-US" sz="9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CO</a:t>
                      </a:r>
                      <a:r>
                        <a:rPr lang="ja-JP" sz="900" baseline="-250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２</a:t>
                      </a:r>
                      <a:r>
                        <a:rPr lang="ja-JP" sz="9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endParaRPr lang="ja-JP" sz="1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ja-JP" sz="9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化石燃料の燃焼など</a:t>
                      </a:r>
                      <a:endParaRPr lang="ja-JP" sz="1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3156733"/>
                  </a:ext>
                </a:extLst>
              </a:tr>
              <a:tr h="277864">
                <a:tc>
                  <a:txBody>
                    <a:bodyPr/>
                    <a:lstStyle/>
                    <a:p>
                      <a:pPr>
                        <a:lnSpc>
                          <a:spcPct val="115000"/>
                        </a:lnSpc>
                        <a:spcAft>
                          <a:spcPts val="0"/>
                        </a:spcAft>
                      </a:pPr>
                      <a:r>
                        <a:rPr lang="ja-JP" sz="9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メタン（</a:t>
                      </a:r>
                      <a:r>
                        <a:rPr lang="en-US" sz="9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CH</a:t>
                      </a:r>
                      <a:r>
                        <a:rPr lang="ja-JP" sz="900" baseline="-250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４</a:t>
                      </a:r>
                      <a:r>
                        <a:rPr lang="ja-JP" sz="9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endParaRPr lang="ja-JP" sz="1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ja-JP" sz="9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稲作、家畜の腸内発酵、廃棄物の埋め立てなど</a:t>
                      </a:r>
                      <a:endParaRPr lang="ja-JP" sz="1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4978744"/>
                  </a:ext>
                </a:extLst>
              </a:tr>
              <a:tr h="277864">
                <a:tc>
                  <a:txBody>
                    <a:bodyPr/>
                    <a:lstStyle/>
                    <a:p>
                      <a:pPr>
                        <a:lnSpc>
                          <a:spcPct val="115000"/>
                        </a:lnSpc>
                        <a:spcAft>
                          <a:spcPts val="0"/>
                        </a:spcAft>
                      </a:pPr>
                      <a:r>
                        <a:rPr lang="ja-JP" sz="9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一酸化二窒素 （</a:t>
                      </a:r>
                      <a:r>
                        <a:rPr lang="en-US" sz="9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N</a:t>
                      </a:r>
                      <a:r>
                        <a:rPr lang="ja-JP" sz="900" baseline="-250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２</a:t>
                      </a:r>
                      <a:r>
                        <a:rPr lang="en-US" sz="9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O</a:t>
                      </a:r>
                      <a:r>
                        <a:rPr lang="ja-JP" sz="9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endParaRPr lang="ja-JP" sz="1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ja-JP" sz="9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燃料の燃焼、工業プロセスなど</a:t>
                      </a:r>
                      <a:endParaRPr lang="ja-JP" sz="1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526750"/>
                  </a:ext>
                </a:extLst>
              </a:tr>
              <a:tr h="347715">
                <a:tc>
                  <a:txBody>
                    <a:bodyPr/>
                    <a:lstStyle/>
                    <a:p>
                      <a:pPr>
                        <a:lnSpc>
                          <a:spcPct val="115000"/>
                        </a:lnSpc>
                        <a:spcAft>
                          <a:spcPts val="0"/>
                        </a:spcAft>
                      </a:pPr>
                      <a:r>
                        <a:rPr lang="ja-JP" sz="9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ハイドロフルオロカーボン（</a:t>
                      </a:r>
                      <a:r>
                        <a:rPr lang="en-US" sz="9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HFCs</a:t>
                      </a:r>
                      <a:r>
                        <a:rPr lang="ja-JP" sz="9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endParaRPr lang="ja-JP" sz="1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ja-JP" sz="9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スプレー、エアコンや冷蔵庫などの冷媒、化学物質の製造プロセスなど</a:t>
                      </a:r>
                      <a:endParaRPr lang="ja-JP" sz="1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9022658"/>
                  </a:ext>
                </a:extLst>
              </a:tr>
              <a:tr h="277864">
                <a:tc>
                  <a:txBody>
                    <a:bodyPr/>
                    <a:lstStyle/>
                    <a:p>
                      <a:pPr>
                        <a:lnSpc>
                          <a:spcPct val="115000"/>
                        </a:lnSpc>
                        <a:spcAft>
                          <a:spcPts val="0"/>
                        </a:spcAft>
                      </a:pPr>
                      <a:r>
                        <a:rPr lang="ja-JP" sz="9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パーフルオロカーボン（</a:t>
                      </a:r>
                      <a:r>
                        <a:rPr lang="en-US" sz="9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PFCs</a:t>
                      </a:r>
                      <a:r>
                        <a:rPr lang="ja-JP" sz="9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endParaRPr lang="ja-JP" sz="1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ja-JP" sz="9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半導体の製造プロセスなど</a:t>
                      </a:r>
                      <a:endParaRPr lang="ja-JP" sz="1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4956045"/>
                  </a:ext>
                </a:extLst>
              </a:tr>
              <a:tr h="277864">
                <a:tc>
                  <a:txBody>
                    <a:bodyPr/>
                    <a:lstStyle/>
                    <a:p>
                      <a:pPr>
                        <a:lnSpc>
                          <a:spcPct val="115000"/>
                        </a:lnSpc>
                        <a:spcAft>
                          <a:spcPts val="0"/>
                        </a:spcAft>
                      </a:pPr>
                      <a:r>
                        <a:rPr lang="ja-JP" sz="9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六フッ化硫黄（</a:t>
                      </a:r>
                      <a:r>
                        <a:rPr lang="en-US" sz="9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SF</a:t>
                      </a:r>
                      <a:r>
                        <a:rPr lang="ja-JP" sz="900" baseline="-250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６</a:t>
                      </a:r>
                      <a:r>
                        <a:rPr lang="ja-JP" sz="9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endParaRPr lang="ja-JP" sz="1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ja-JP" sz="9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電気の絶縁体など</a:t>
                      </a:r>
                      <a:endParaRPr lang="ja-JP" sz="1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0090904"/>
                  </a:ext>
                </a:extLst>
              </a:tr>
              <a:tr h="277864">
                <a:tc>
                  <a:txBody>
                    <a:bodyPr/>
                    <a:lstStyle/>
                    <a:p>
                      <a:pPr>
                        <a:lnSpc>
                          <a:spcPct val="115000"/>
                        </a:lnSpc>
                        <a:spcAft>
                          <a:spcPts val="0"/>
                        </a:spcAft>
                      </a:pPr>
                      <a:r>
                        <a:rPr lang="ja-JP" sz="9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三フッ化窒素（</a:t>
                      </a:r>
                      <a:r>
                        <a:rPr lang="en-US" sz="9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NF</a:t>
                      </a:r>
                      <a:r>
                        <a:rPr lang="ja-JP" sz="900" baseline="-250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３</a:t>
                      </a:r>
                      <a:r>
                        <a:rPr lang="ja-JP" sz="9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endParaRPr lang="ja-JP" sz="1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ja-JP" sz="9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半導体・液晶の製造プロセスなど</a:t>
                      </a:r>
                      <a:endParaRPr lang="ja-JP" sz="1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6034331"/>
                  </a:ext>
                </a:extLst>
              </a:tr>
            </a:tbl>
          </a:graphicData>
        </a:graphic>
      </p:graphicFrame>
      <p:sp>
        <p:nvSpPr>
          <p:cNvPr id="16" name="Rectangle 4"/>
          <p:cNvSpPr>
            <a:spLocks noChangeArrowheads="1"/>
          </p:cNvSpPr>
          <p:nvPr/>
        </p:nvSpPr>
        <p:spPr bwMode="auto">
          <a:xfrm>
            <a:off x="0" y="0"/>
            <a:ext cx="1280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7722597" y="5436646"/>
            <a:ext cx="12801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200" b="0" i="0" u="none" strike="noStrike" cap="none" normalizeH="0" baseline="0" dirty="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【計画の対象とする温室効果ガス】</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15" name="テキスト ボックス 14"/>
          <p:cNvSpPr txBox="1"/>
          <p:nvPr/>
        </p:nvSpPr>
        <p:spPr bwMode="white">
          <a:xfrm>
            <a:off x="12274112" y="8905056"/>
            <a:ext cx="424267" cy="478358"/>
          </a:xfrm>
          <a:prstGeom prst="rect">
            <a:avLst/>
          </a:prstGeom>
          <a:solidFill>
            <a:schemeClr val="bg1"/>
          </a:solidFill>
          <a:ln>
            <a:noFill/>
          </a:ln>
        </p:spPr>
        <p:txBody>
          <a:bodyPr wrap="square" rtlCol="0">
            <a:spAutoFit/>
          </a:bodyPr>
          <a:lstStyle/>
          <a:p>
            <a:r>
              <a:rPr kumimoji="1" lang="en-US" altLang="ja-JP" sz="2400" dirty="0" smtClean="0"/>
              <a:t>4</a:t>
            </a:r>
            <a:endParaRPr kumimoji="1" lang="ja-JP" altLang="en-US" sz="2400" dirty="0"/>
          </a:p>
        </p:txBody>
      </p:sp>
      <p:pic>
        <p:nvPicPr>
          <p:cNvPr id="2" name="図 1"/>
          <p:cNvPicPr>
            <a:picLocks noChangeAspect="1"/>
          </p:cNvPicPr>
          <p:nvPr/>
        </p:nvPicPr>
        <p:blipFill>
          <a:blip r:embed="rId3"/>
          <a:stretch>
            <a:fillRect/>
          </a:stretch>
        </p:blipFill>
        <p:spPr>
          <a:xfrm>
            <a:off x="161791" y="3265230"/>
            <a:ext cx="7084166" cy="4584589"/>
          </a:xfrm>
          <a:prstGeom prst="rect">
            <a:avLst/>
          </a:prstGeom>
        </p:spPr>
      </p:pic>
    </p:spTree>
    <p:extLst>
      <p:ext uri="{BB962C8B-B14F-4D97-AF65-F5344CB8AC3E}">
        <p14:creationId xmlns:p14="http://schemas.microsoft.com/office/powerpoint/2010/main" val="2346191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BC782894-1905-47BA-9750-536A13AE156F}"/>
              </a:ext>
            </a:extLst>
          </p:cNvPr>
          <p:cNvSpPr txBox="1">
            <a:spLocks/>
          </p:cNvSpPr>
          <p:nvPr/>
        </p:nvSpPr>
        <p:spPr>
          <a:xfrm>
            <a:off x="43273" y="150706"/>
            <a:ext cx="10639601" cy="555367"/>
          </a:xfrm>
          <a:prstGeom prst="rect">
            <a:avLst/>
          </a:prstGeom>
          <a:solidFill>
            <a:schemeClr val="accent1">
              <a:lumMod val="60000"/>
              <a:lumOff val="40000"/>
            </a:schemeClr>
          </a:solidFill>
        </p:spPr>
        <p:txBody>
          <a:bodyPr vert="horz" lIns="128016" tIns="64008" rIns="128016" bIns="64008" rtlCol="0" anchor="ctr">
            <a:normAutofit fontScale="75000" lnSpcReduction="20000"/>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pPr algn="l"/>
            <a:r>
              <a:rPr lang="ja-JP" altLang="en-US" sz="3600" dirty="0"/>
              <a:t>大阪府域における</a:t>
            </a:r>
            <a:r>
              <a:rPr lang="en-US" altLang="ja-JP" sz="3600" dirty="0"/>
              <a:t>2016</a:t>
            </a:r>
            <a:r>
              <a:rPr lang="ja-JP" altLang="en-US" sz="3600" dirty="0" smtClean="0"/>
              <a:t>年度の温室</a:t>
            </a:r>
            <a:r>
              <a:rPr lang="ja-JP" altLang="en-US" sz="3600" dirty="0"/>
              <a:t>効果ガス排出量について（抜粋</a:t>
            </a:r>
            <a:r>
              <a:rPr lang="ja-JP" altLang="en-US" sz="3600" dirty="0" smtClean="0"/>
              <a:t>）</a:t>
            </a:r>
            <a:endParaRPr lang="ja-JP" altLang="en-US" sz="3600" dirty="0"/>
          </a:p>
        </p:txBody>
      </p:sp>
      <p:sp>
        <p:nvSpPr>
          <p:cNvPr id="7" name="テキスト ボックス 6">
            <a:extLst>
              <a:ext uri="{FF2B5EF4-FFF2-40B4-BE49-F238E27FC236}">
                <a16:creationId xmlns:a16="http://schemas.microsoft.com/office/drawing/2014/main" id="{69519D64-AFB0-416D-96B9-53347D7FBDD5}"/>
              </a:ext>
            </a:extLst>
          </p:cNvPr>
          <p:cNvSpPr txBox="1"/>
          <p:nvPr/>
        </p:nvSpPr>
        <p:spPr>
          <a:xfrm>
            <a:off x="10907396" y="234897"/>
            <a:ext cx="1777463" cy="477054"/>
          </a:xfrm>
          <a:prstGeom prst="rect">
            <a:avLst/>
          </a:prstGeom>
          <a:noFill/>
          <a:ln>
            <a:solidFill>
              <a:schemeClr val="accent1"/>
            </a:solidFill>
          </a:ln>
        </p:spPr>
        <p:txBody>
          <a:bodyPr wrap="square" rtlCol="0">
            <a:spAutoFit/>
          </a:bodyPr>
          <a:lstStyle/>
          <a:p>
            <a:r>
              <a:rPr kumimoji="1" lang="ja-JP" altLang="en-US" dirty="0"/>
              <a:t>資料１－４</a:t>
            </a:r>
          </a:p>
        </p:txBody>
      </p:sp>
      <p:sp>
        <p:nvSpPr>
          <p:cNvPr id="3" name="正方形/長方形 2"/>
          <p:cNvSpPr/>
          <p:nvPr/>
        </p:nvSpPr>
        <p:spPr>
          <a:xfrm>
            <a:off x="269597" y="1344555"/>
            <a:ext cx="7257115" cy="338554"/>
          </a:xfrm>
          <a:prstGeom prst="rect">
            <a:avLst/>
          </a:prstGeom>
        </p:spPr>
        <p:txBody>
          <a:bodyPr wrap="none">
            <a:spAutoFit/>
          </a:bodyPr>
          <a:lstStyle/>
          <a:p>
            <a:pPr algn="just">
              <a:spcAft>
                <a:spcPts val="600"/>
              </a:spcAft>
            </a:pPr>
            <a:r>
              <a:rPr lang="ja-JP" altLang="en-US" sz="1600" b="1" kern="100" dirty="0" smtClean="0">
                <a:latin typeface="Century" panose="02040604050505020304" pitchFamily="18" charset="0"/>
                <a:ea typeface="ＭＳ ゴシック" panose="020B0609070205080204" pitchFamily="49" charset="-128"/>
                <a:cs typeface="Times New Roman" panose="02020603050405020304" pitchFamily="18" charset="0"/>
              </a:rPr>
              <a:t>２．温室</a:t>
            </a:r>
            <a:r>
              <a:rPr lang="ja-JP" altLang="en-US" sz="1600" b="1" kern="100" dirty="0">
                <a:latin typeface="Century" panose="02040604050505020304" pitchFamily="18" charset="0"/>
                <a:ea typeface="ＭＳ ゴシック" panose="020B0609070205080204" pitchFamily="49" charset="-128"/>
                <a:cs typeface="Times New Roman" panose="02020603050405020304" pitchFamily="18" charset="0"/>
              </a:rPr>
              <a:t>効果ガス排出量（電気の排出係数を</a:t>
            </a:r>
            <a:r>
              <a:rPr lang="en-US" altLang="ja-JP" sz="1600" b="1" kern="100" dirty="0">
                <a:latin typeface="Century" panose="02040604050505020304" pitchFamily="18" charset="0"/>
                <a:ea typeface="ＭＳ ゴシック" panose="020B0609070205080204" pitchFamily="49" charset="-128"/>
                <a:cs typeface="Times New Roman" panose="02020603050405020304" pitchFamily="18" charset="0"/>
              </a:rPr>
              <a:t>2012</a:t>
            </a:r>
            <a:r>
              <a:rPr lang="ja-JP" altLang="en-US" sz="1600" b="1" kern="100" dirty="0">
                <a:latin typeface="Century" panose="02040604050505020304" pitchFamily="18" charset="0"/>
                <a:ea typeface="ＭＳ ゴシック" panose="020B0609070205080204" pitchFamily="49" charset="-128"/>
                <a:cs typeface="Times New Roman" panose="02020603050405020304" pitchFamily="18" charset="0"/>
              </a:rPr>
              <a:t>年度の値で固定した場合）</a:t>
            </a:r>
            <a:endPar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9" name="表 8"/>
          <p:cNvGraphicFramePr>
            <a:graphicFrameLocks noGrp="1"/>
          </p:cNvGraphicFramePr>
          <p:nvPr>
            <p:extLst>
              <p:ext uri="{D42A27DB-BD31-4B8C-83A1-F6EECF244321}">
                <p14:modId xmlns:p14="http://schemas.microsoft.com/office/powerpoint/2010/main" val="2588965911"/>
              </p:ext>
            </p:extLst>
          </p:nvPr>
        </p:nvGraphicFramePr>
        <p:xfrm>
          <a:off x="502000" y="1972196"/>
          <a:ext cx="11623682" cy="1967230"/>
        </p:xfrm>
        <a:graphic>
          <a:graphicData uri="http://schemas.openxmlformats.org/drawingml/2006/table">
            <a:tbl>
              <a:tblPr firstRow="1" firstCol="1" bandRow="1"/>
              <a:tblGrid>
                <a:gridCol w="11623682">
                  <a:extLst>
                    <a:ext uri="{9D8B030D-6E8A-4147-A177-3AD203B41FA5}">
                      <a16:colId xmlns:a16="http://schemas.microsoft.com/office/drawing/2014/main" val="1262181209"/>
                    </a:ext>
                  </a:extLst>
                </a:gridCol>
              </a:tblGrid>
              <a:tr h="1900598">
                <a:tc>
                  <a:txBody>
                    <a:bodyPr/>
                    <a:lstStyle/>
                    <a:p>
                      <a:pPr marL="152400" indent="-152400" algn="just">
                        <a:spcAft>
                          <a:spcPts val="0"/>
                        </a:spcAft>
                      </a:pPr>
                      <a:r>
                        <a:rPr lang="ja-JP" sz="1600" kern="100" dirty="0">
                          <a:effectLst/>
                          <a:latin typeface="Century" panose="02040604050505020304" pitchFamily="18" charset="0"/>
                          <a:ea typeface="HG丸ｺﾞｼｯｸM-PRO" panose="020F0600000000000000" pitchFamily="50" charset="-128"/>
                          <a:cs typeface="Times New Roman" panose="02020603050405020304" pitchFamily="18" charset="0"/>
                        </a:rPr>
                        <a:t>○　</a:t>
                      </a:r>
                      <a:r>
                        <a:rPr lang="en-US" sz="1600" kern="100" dirty="0">
                          <a:effectLst/>
                          <a:latin typeface="Century" panose="02040604050505020304" pitchFamily="18" charset="0"/>
                          <a:ea typeface="HG丸ｺﾞｼｯｸM-PRO" panose="020F0600000000000000" pitchFamily="50" charset="-128"/>
                          <a:cs typeface="Times New Roman" panose="02020603050405020304" pitchFamily="18" charset="0"/>
                        </a:rPr>
                        <a:t>2015</a:t>
                      </a:r>
                      <a:r>
                        <a:rPr lang="ja-JP" sz="1600" kern="100" dirty="0">
                          <a:effectLst/>
                          <a:latin typeface="Century" panose="02040604050505020304" pitchFamily="18" charset="0"/>
                          <a:ea typeface="HG丸ｺﾞｼｯｸM-PRO" panose="020F0600000000000000" pitchFamily="50" charset="-128"/>
                          <a:cs typeface="Times New Roman" panose="02020603050405020304" pitchFamily="18" charset="0"/>
                        </a:rPr>
                        <a:t>年３月に策定した「大阪府地球温暖化対策実行計画（区域施策編）」（計画期間：</a:t>
                      </a:r>
                      <a:r>
                        <a:rPr lang="en-US" sz="1600" kern="100" dirty="0">
                          <a:effectLst/>
                          <a:latin typeface="Century" panose="02040604050505020304" pitchFamily="18" charset="0"/>
                          <a:ea typeface="HG丸ｺﾞｼｯｸM-PRO" panose="020F0600000000000000" pitchFamily="50" charset="-128"/>
                          <a:cs typeface="Times New Roman" panose="02020603050405020304" pitchFamily="18" charset="0"/>
                        </a:rPr>
                        <a:t>2015</a:t>
                      </a:r>
                      <a:r>
                        <a:rPr lang="ja-JP" sz="1600" kern="100" dirty="0">
                          <a:effectLst/>
                          <a:latin typeface="Century" panose="02040604050505020304" pitchFamily="18" charset="0"/>
                          <a:ea typeface="HG丸ｺﾞｼｯｸM-PRO" panose="020F0600000000000000" pitchFamily="50" charset="-128"/>
                          <a:cs typeface="Times New Roman" panose="02020603050405020304" pitchFamily="18" charset="0"/>
                        </a:rPr>
                        <a:t>年度～</a:t>
                      </a:r>
                      <a:r>
                        <a:rPr lang="en-US" sz="1600" kern="100" dirty="0">
                          <a:effectLst/>
                          <a:latin typeface="Century" panose="02040604050505020304" pitchFamily="18" charset="0"/>
                          <a:ea typeface="HG丸ｺﾞｼｯｸM-PRO" panose="020F0600000000000000" pitchFamily="50" charset="-128"/>
                          <a:cs typeface="Times New Roman" panose="02020603050405020304" pitchFamily="18" charset="0"/>
                        </a:rPr>
                        <a:t>2020</a:t>
                      </a:r>
                      <a:r>
                        <a:rPr lang="ja-JP" sz="1600" kern="100" dirty="0">
                          <a:effectLst/>
                          <a:latin typeface="Century" panose="02040604050505020304" pitchFamily="18" charset="0"/>
                          <a:ea typeface="HG丸ｺﾞｼｯｸM-PRO" panose="020F0600000000000000" pitchFamily="50" charset="-128"/>
                          <a:cs typeface="Times New Roman" panose="02020603050405020304" pitchFamily="18" charset="0"/>
                        </a:rPr>
                        <a:t>年度）では</a:t>
                      </a:r>
                      <a:r>
                        <a:rPr lang="ja-JP" sz="16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lang="en-US" altLang="ja-JP" sz="16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endParaRPr>
                    </a:p>
                    <a:p>
                      <a:pPr marL="152400" indent="-152400" algn="just">
                        <a:spcAft>
                          <a:spcPts val="0"/>
                        </a:spcAft>
                      </a:pPr>
                      <a:r>
                        <a:rPr lang="ja-JP" altLang="en-US" sz="16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　　</a:t>
                      </a:r>
                      <a:r>
                        <a:rPr lang="ja-JP" sz="16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電気</a:t>
                      </a:r>
                      <a:r>
                        <a:rPr lang="ja-JP" sz="1600" kern="100" dirty="0">
                          <a:effectLst/>
                          <a:latin typeface="Century" panose="02040604050505020304" pitchFamily="18" charset="0"/>
                          <a:ea typeface="HG丸ｺﾞｼｯｸM-PRO" panose="020F0600000000000000" pitchFamily="50" charset="-128"/>
                          <a:cs typeface="Times New Roman" panose="02020603050405020304" pitchFamily="18" charset="0"/>
                        </a:rPr>
                        <a:t>の排出係数の見通しが明らかでないなか、対策の削減効果をもとに計画の進行管理を行えるよう、</a:t>
                      </a:r>
                      <a:r>
                        <a:rPr lang="ja-JP" sz="1600" u="sng" kern="100" dirty="0">
                          <a:effectLst/>
                          <a:latin typeface="Century" panose="02040604050505020304" pitchFamily="18" charset="0"/>
                          <a:ea typeface="HG丸ｺﾞｼｯｸM-PRO" panose="020F0600000000000000" pitchFamily="50" charset="-128"/>
                          <a:cs typeface="Times New Roman" panose="02020603050405020304" pitchFamily="18" charset="0"/>
                        </a:rPr>
                        <a:t>電気の排出</a:t>
                      </a:r>
                      <a:r>
                        <a:rPr lang="ja-JP" sz="1600" u="sng"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係数</a:t>
                      </a:r>
                      <a:endParaRPr lang="en-US" altLang="ja-JP" sz="1600" u="sng" kern="100" dirty="0" smtClean="0">
                        <a:effectLst/>
                        <a:latin typeface="Century" panose="02040604050505020304" pitchFamily="18" charset="0"/>
                        <a:ea typeface="HG丸ｺﾞｼｯｸM-PRO" panose="020F0600000000000000" pitchFamily="50" charset="-128"/>
                        <a:cs typeface="Times New Roman" panose="02020603050405020304" pitchFamily="18" charset="0"/>
                      </a:endParaRPr>
                    </a:p>
                    <a:p>
                      <a:pPr marL="152400" indent="-152400" algn="just">
                        <a:spcAft>
                          <a:spcPts val="0"/>
                        </a:spcAft>
                      </a:pPr>
                      <a:r>
                        <a:rPr lang="ja-JP" altLang="en-US" sz="1600" u="none"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　　</a:t>
                      </a:r>
                      <a:r>
                        <a:rPr lang="ja-JP" sz="1600" u="sng"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は</a:t>
                      </a:r>
                      <a:r>
                        <a:rPr lang="en-US" sz="1600" u="sng" kern="100" dirty="0">
                          <a:effectLst/>
                          <a:latin typeface="Century" panose="02040604050505020304" pitchFamily="18" charset="0"/>
                          <a:ea typeface="HG丸ｺﾞｼｯｸM-PRO" panose="020F0600000000000000" pitchFamily="50" charset="-128"/>
                          <a:cs typeface="Times New Roman" panose="02020603050405020304" pitchFamily="18" charset="0"/>
                        </a:rPr>
                        <a:t>2012</a:t>
                      </a:r>
                      <a:r>
                        <a:rPr lang="ja-JP" sz="1600" u="sng" kern="100" dirty="0">
                          <a:effectLst/>
                          <a:latin typeface="Century" panose="02040604050505020304" pitchFamily="18" charset="0"/>
                          <a:ea typeface="HG丸ｺﾞｼｯｸM-PRO" panose="020F0600000000000000" pitchFamily="50" charset="-128"/>
                          <a:cs typeface="Times New Roman" panose="02020603050405020304" pitchFamily="18" charset="0"/>
                        </a:rPr>
                        <a:t>年度の値のまま変わらない</a:t>
                      </a:r>
                      <a:r>
                        <a:rPr lang="ja-JP" sz="1600" u="sng" kern="100" baseline="30000" dirty="0">
                          <a:effectLst/>
                          <a:latin typeface="Century" panose="02040604050505020304" pitchFamily="18" charset="0"/>
                          <a:ea typeface="HG丸ｺﾞｼｯｸM-PRO" panose="020F0600000000000000" pitchFamily="50" charset="-128"/>
                          <a:cs typeface="Times New Roman" panose="02020603050405020304" pitchFamily="18" charset="0"/>
                        </a:rPr>
                        <a:t>※</a:t>
                      </a:r>
                      <a:r>
                        <a:rPr lang="ja-JP" sz="1600" u="sng" kern="100" dirty="0">
                          <a:effectLst/>
                          <a:latin typeface="Century" panose="02040604050505020304" pitchFamily="18" charset="0"/>
                          <a:ea typeface="HG丸ｺﾞｼｯｸM-PRO" panose="020F0600000000000000" pitchFamily="50" charset="-128"/>
                          <a:cs typeface="Times New Roman" panose="02020603050405020304" pitchFamily="18" charset="0"/>
                        </a:rPr>
                        <a:t>ものとして</a:t>
                      </a:r>
                      <a:r>
                        <a:rPr lang="ja-JP" sz="1600" kern="100" dirty="0">
                          <a:effectLst/>
                          <a:latin typeface="Century" panose="02040604050505020304" pitchFamily="18" charset="0"/>
                          <a:ea typeface="HG丸ｺﾞｼｯｸM-PRO" panose="020F0600000000000000" pitchFamily="50" charset="-128"/>
                          <a:cs typeface="Times New Roman" panose="02020603050405020304" pitchFamily="18" charset="0"/>
                        </a:rPr>
                        <a:t>目標値を設定しています</a:t>
                      </a:r>
                      <a:r>
                        <a:rPr lang="ja-JP" sz="16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lang="en-US" altLang="ja-JP" sz="16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marL="152400" indent="-152400" algn="just">
                        <a:spcAft>
                          <a:spcPts val="0"/>
                        </a:spcAft>
                      </a:pPr>
                      <a:r>
                        <a:rPr lang="ja-JP" altLang="en-US" sz="1600" kern="100" dirty="0" smtClean="0">
                          <a:effectLst/>
                          <a:latin typeface="Century" panose="02040604050505020304" pitchFamily="18" charset="0"/>
                          <a:ea typeface="ＭＳ 明朝" panose="02020609040205080304" pitchFamily="17" charset="-128"/>
                          <a:cs typeface="Times New Roman" panose="02020603050405020304" pitchFamily="18" charset="0"/>
                        </a:rPr>
                        <a:t>　　</a:t>
                      </a:r>
                      <a:endParaRPr lang="en-US" altLang="ja-JP" sz="16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marL="152400" indent="-152400" algn="just">
                        <a:spcAft>
                          <a:spcPts val="0"/>
                        </a:spcAft>
                      </a:pPr>
                      <a:r>
                        <a:rPr lang="ja-JP" altLang="en-US" sz="1600" kern="100" dirty="0" smtClean="0">
                          <a:effectLst/>
                          <a:latin typeface="Century" panose="02040604050505020304" pitchFamily="18" charset="0"/>
                          <a:ea typeface="ＭＳ 明朝" panose="02020609040205080304" pitchFamily="17" charset="-128"/>
                          <a:cs typeface="Times New Roman" panose="02020603050405020304" pitchFamily="18" charset="0"/>
                        </a:rPr>
                        <a:t>　　</a:t>
                      </a:r>
                      <a:r>
                        <a:rPr lang="ja-JP" sz="1600" b="1" u="sng" kern="100" dirty="0" smtClean="0">
                          <a:effectLst/>
                          <a:latin typeface="Century" panose="02040604050505020304" pitchFamily="18" charset="0"/>
                          <a:ea typeface="ＭＳ ゴシック" panose="020B0609070205080204" pitchFamily="49" charset="-128"/>
                          <a:cs typeface="Times New Roman" panose="02020603050405020304" pitchFamily="18" charset="0"/>
                        </a:rPr>
                        <a:t>目標値</a:t>
                      </a:r>
                      <a:r>
                        <a:rPr lang="ja-JP" sz="1600" b="1" u="sng" kern="100" dirty="0">
                          <a:effectLst/>
                          <a:latin typeface="Century" panose="02040604050505020304" pitchFamily="18" charset="0"/>
                          <a:ea typeface="ＭＳ ゴシック" panose="020B0609070205080204" pitchFamily="49" charset="-128"/>
                          <a:cs typeface="Times New Roman" panose="02020603050405020304" pitchFamily="18" charset="0"/>
                        </a:rPr>
                        <a:t>　</a:t>
                      </a:r>
                      <a:r>
                        <a:rPr lang="en-US" sz="1600" b="1" u="sng" kern="100" dirty="0">
                          <a:effectLst/>
                          <a:latin typeface="Century" panose="02040604050505020304" pitchFamily="18" charset="0"/>
                          <a:ea typeface="ＭＳ ゴシック" panose="020B0609070205080204" pitchFamily="49" charset="-128"/>
                          <a:cs typeface="Times New Roman" panose="02020603050405020304" pitchFamily="18" charset="0"/>
                        </a:rPr>
                        <a:t>2020</a:t>
                      </a:r>
                      <a:r>
                        <a:rPr lang="ja-JP" sz="1600" b="1" u="sng" kern="100" dirty="0">
                          <a:effectLst/>
                          <a:latin typeface="Century" panose="02040604050505020304" pitchFamily="18" charset="0"/>
                          <a:ea typeface="ＭＳ ゴシック" panose="020B0609070205080204" pitchFamily="49" charset="-128"/>
                          <a:cs typeface="Times New Roman" panose="02020603050405020304" pitchFamily="18" charset="0"/>
                        </a:rPr>
                        <a:t>年度までに温室効果ガス排出量を</a:t>
                      </a:r>
                      <a:r>
                        <a:rPr lang="en-US" sz="1600" b="1" u="sng" kern="100" dirty="0">
                          <a:effectLst/>
                          <a:latin typeface="Century" panose="02040604050505020304" pitchFamily="18" charset="0"/>
                          <a:ea typeface="ＭＳ ゴシック" panose="020B0609070205080204" pitchFamily="49" charset="-128"/>
                          <a:cs typeface="Times New Roman" panose="02020603050405020304" pitchFamily="18" charset="0"/>
                        </a:rPr>
                        <a:t>2005</a:t>
                      </a:r>
                      <a:r>
                        <a:rPr lang="ja-JP" sz="1600" b="1" u="sng" kern="100" dirty="0">
                          <a:effectLst/>
                          <a:latin typeface="Century" panose="02040604050505020304" pitchFamily="18" charset="0"/>
                          <a:ea typeface="ＭＳ ゴシック" panose="020B0609070205080204" pitchFamily="49" charset="-128"/>
                          <a:cs typeface="Times New Roman" panose="02020603050405020304" pitchFamily="18" charset="0"/>
                        </a:rPr>
                        <a:t>年度比で７％削減</a:t>
                      </a:r>
                      <a:endParaRPr lang="ja-JP" sz="1600" b="1" u="sng"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52400" indent="-152400" algn="just">
                        <a:spcBef>
                          <a:spcPts val="600"/>
                        </a:spcBef>
                        <a:spcAft>
                          <a:spcPts val="0"/>
                        </a:spcAft>
                      </a:pPr>
                      <a:r>
                        <a:rPr lang="ja-JP" sz="1600" kern="100" dirty="0">
                          <a:effectLst/>
                          <a:latin typeface="Century" panose="02040604050505020304" pitchFamily="18" charset="0"/>
                          <a:ea typeface="HG丸ｺﾞｼｯｸM-PRO" panose="020F0600000000000000" pitchFamily="50" charset="-128"/>
                          <a:cs typeface="Times New Roman" panose="02020603050405020304" pitchFamily="18" charset="0"/>
                        </a:rPr>
                        <a:t>○　</a:t>
                      </a:r>
                      <a:r>
                        <a:rPr lang="en-US" sz="1600" u="sng" kern="100" dirty="0">
                          <a:effectLst/>
                          <a:latin typeface="Century" panose="02040604050505020304" pitchFamily="18" charset="0"/>
                          <a:ea typeface="HG丸ｺﾞｼｯｸM-PRO" panose="020F0600000000000000" pitchFamily="50" charset="-128"/>
                          <a:cs typeface="Times New Roman" panose="02020603050405020304" pitchFamily="18" charset="0"/>
                        </a:rPr>
                        <a:t>2012</a:t>
                      </a:r>
                      <a:r>
                        <a:rPr lang="ja-JP" sz="1600" u="sng" kern="100" dirty="0">
                          <a:effectLst/>
                          <a:latin typeface="Century" panose="02040604050505020304" pitchFamily="18" charset="0"/>
                          <a:ea typeface="HG丸ｺﾞｼｯｸM-PRO" panose="020F0600000000000000" pitchFamily="50" charset="-128"/>
                          <a:cs typeface="Times New Roman" panose="02020603050405020304" pitchFamily="18" charset="0"/>
                        </a:rPr>
                        <a:t>年度の電気の排出係数を用いて算定</a:t>
                      </a:r>
                      <a:r>
                        <a:rPr lang="ja-JP" sz="1600" kern="100" dirty="0">
                          <a:effectLst/>
                          <a:latin typeface="Century" panose="02040604050505020304" pitchFamily="18" charset="0"/>
                          <a:ea typeface="HG丸ｺﾞｼｯｸM-PRO" panose="020F0600000000000000" pitchFamily="50" charset="-128"/>
                          <a:cs typeface="Times New Roman" panose="02020603050405020304" pitchFamily="18" charset="0"/>
                        </a:rPr>
                        <a:t>した</a:t>
                      </a:r>
                      <a:r>
                        <a:rPr lang="en-US" sz="1600" kern="100" dirty="0">
                          <a:effectLst/>
                          <a:latin typeface="Century" panose="02040604050505020304" pitchFamily="18" charset="0"/>
                          <a:ea typeface="HG丸ｺﾞｼｯｸM-PRO" panose="020F0600000000000000" pitchFamily="50" charset="-128"/>
                          <a:cs typeface="Times New Roman" panose="02020603050405020304" pitchFamily="18" charset="0"/>
                        </a:rPr>
                        <a:t>2016</a:t>
                      </a:r>
                      <a:r>
                        <a:rPr lang="ja-JP" sz="1600" kern="100" dirty="0">
                          <a:effectLst/>
                          <a:latin typeface="Century" panose="02040604050505020304" pitchFamily="18" charset="0"/>
                          <a:ea typeface="HG丸ｺﾞｼｯｸM-PRO" panose="020F0600000000000000" pitchFamily="50" charset="-128"/>
                          <a:cs typeface="Times New Roman" panose="02020603050405020304" pitchFamily="18" charset="0"/>
                        </a:rPr>
                        <a:t>年度の温室効果ガス排出量は</a:t>
                      </a:r>
                      <a:r>
                        <a:rPr lang="en-US" sz="1600" u="sng" kern="100" dirty="0">
                          <a:effectLst/>
                          <a:latin typeface="Century" panose="02040604050505020304" pitchFamily="18" charset="0"/>
                          <a:ea typeface="HG丸ｺﾞｼｯｸM-PRO" panose="020F0600000000000000" pitchFamily="50" charset="-128"/>
                          <a:cs typeface="Times New Roman" panose="02020603050405020304" pitchFamily="18" charset="0"/>
                        </a:rPr>
                        <a:t>5,642</a:t>
                      </a:r>
                      <a:r>
                        <a:rPr lang="ja-JP" sz="1600" u="sng" kern="100" dirty="0">
                          <a:effectLst/>
                          <a:latin typeface="Century" panose="02040604050505020304" pitchFamily="18" charset="0"/>
                          <a:ea typeface="HG丸ｺﾞｼｯｸM-PRO" panose="020F0600000000000000" pitchFamily="50" charset="-128"/>
                          <a:cs typeface="Times New Roman" panose="02020603050405020304" pitchFamily="18" charset="0"/>
                        </a:rPr>
                        <a:t>万トン</a:t>
                      </a:r>
                      <a:r>
                        <a:rPr lang="ja-JP" sz="1600" kern="100" dirty="0">
                          <a:effectLst/>
                          <a:latin typeface="Century" panose="02040604050505020304" pitchFamily="18" charset="0"/>
                          <a:ea typeface="HG丸ｺﾞｼｯｸM-PRO" panose="020F0600000000000000" pitchFamily="50" charset="-128"/>
                          <a:cs typeface="Times New Roman" panose="02020603050405020304" pitchFamily="18" charset="0"/>
                        </a:rPr>
                        <a:t>であり、</a:t>
                      </a:r>
                      <a:r>
                        <a:rPr lang="ja-JP" sz="1600" u="sng" kern="100" dirty="0">
                          <a:effectLst/>
                          <a:latin typeface="Century" panose="02040604050505020304" pitchFamily="18" charset="0"/>
                          <a:ea typeface="HG丸ｺﾞｼｯｸM-PRO" panose="020F0600000000000000" pitchFamily="50" charset="-128"/>
                          <a:cs typeface="Times New Roman" panose="02020603050405020304" pitchFamily="18" charset="0"/>
                        </a:rPr>
                        <a:t>前年度比で</a:t>
                      </a:r>
                      <a:r>
                        <a:rPr lang="en-US" sz="1600" u="sng" kern="100" dirty="0">
                          <a:effectLst/>
                          <a:latin typeface="Century" panose="02040604050505020304" pitchFamily="18" charset="0"/>
                          <a:ea typeface="HG丸ｺﾞｼｯｸM-PRO" panose="020F0600000000000000" pitchFamily="50" charset="-128"/>
                          <a:cs typeface="Times New Roman" panose="02020603050405020304" pitchFamily="18" charset="0"/>
                        </a:rPr>
                        <a:t>2.5</a:t>
                      </a:r>
                      <a:r>
                        <a:rPr lang="ja-JP" sz="1600" u="sng" kern="100" dirty="0">
                          <a:effectLst/>
                          <a:latin typeface="Century" panose="02040604050505020304" pitchFamily="18" charset="0"/>
                          <a:ea typeface="HG丸ｺﾞｼｯｸM-PRO" panose="020F0600000000000000" pitchFamily="50" charset="-128"/>
                          <a:cs typeface="Times New Roman" panose="02020603050405020304" pitchFamily="18" charset="0"/>
                        </a:rPr>
                        <a:t>％</a:t>
                      </a:r>
                      <a:r>
                        <a:rPr lang="ja-JP" sz="1600" u="sng"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増</a:t>
                      </a:r>
                      <a:endParaRPr lang="en-US" altLang="ja-JP" sz="1600" u="sng" kern="100" dirty="0" smtClean="0">
                        <a:effectLst/>
                        <a:latin typeface="Century" panose="02040604050505020304" pitchFamily="18" charset="0"/>
                        <a:ea typeface="HG丸ｺﾞｼｯｸM-PRO" panose="020F0600000000000000" pitchFamily="50" charset="-128"/>
                        <a:cs typeface="Times New Roman" panose="02020603050405020304" pitchFamily="18" charset="0"/>
                      </a:endParaRPr>
                    </a:p>
                    <a:p>
                      <a:pPr marL="152400" indent="-152400" algn="just">
                        <a:spcBef>
                          <a:spcPts val="600"/>
                        </a:spcBef>
                        <a:spcAft>
                          <a:spcPts val="0"/>
                        </a:spcAft>
                      </a:pPr>
                      <a:r>
                        <a:rPr lang="ja-JP" altLang="en-US" sz="1600" u="none"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　　</a:t>
                      </a:r>
                      <a:r>
                        <a:rPr lang="ja-JP" sz="1600" u="sng"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加</a:t>
                      </a:r>
                      <a:r>
                        <a:rPr lang="ja-JP" sz="1600" u="sng" kern="100" dirty="0">
                          <a:effectLst/>
                          <a:latin typeface="Century" panose="02040604050505020304" pitchFamily="18" charset="0"/>
                          <a:ea typeface="HG丸ｺﾞｼｯｸM-PRO" panose="020F0600000000000000" pitchFamily="50" charset="-128"/>
                          <a:cs typeface="Times New Roman" panose="02020603050405020304" pitchFamily="18" charset="0"/>
                        </a:rPr>
                        <a:t>、</a:t>
                      </a:r>
                      <a:r>
                        <a:rPr lang="ja-JP" sz="1600" kern="100" dirty="0">
                          <a:effectLst/>
                          <a:latin typeface="Century" panose="02040604050505020304" pitchFamily="18" charset="0"/>
                          <a:ea typeface="HG丸ｺﾞｼｯｸM-PRO" panose="020F0600000000000000" pitchFamily="50" charset="-128"/>
                          <a:cs typeface="Times New Roman" panose="02020603050405020304" pitchFamily="18" charset="0"/>
                        </a:rPr>
                        <a:t>計画の基準年度である</a:t>
                      </a:r>
                      <a:r>
                        <a:rPr lang="en-US" sz="1600" u="sng" kern="100" dirty="0">
                          <a:effectLst/>
                          <a:latin typeface="Century" panose="02040604050505020304" pitchFamily="18" charset="0"/>
                          <a:ea typeface="HG丸ｺﾞｼｯｸM-PRO" panose="020F0600000000000000" pitchFamily="50" charset="-128"/>
                          <a:cs typeface="Times New Roman" panose="02020603050405020304" pitchFamily="18" charset="0"/>
                        </a:rPr>
                        <a:t>2005</a:t>
                      </a:r>
                      <a:r>
                        <a:rPr lang="ja-JP" sz="1600" u="sng" kern="100" dirty="0">
                          <a:effectLst/>
                          <a:latin typeface="Century" panose="02040604050505020304" pitchFamily="18" charset="0"/>
                          <a:ea typeface="HG丸ｺﾞｼｯｸM-PRO" panose="020F0600000000000000" pitchFamily="50" charset="-128"/>
                          <a:cs typeface="Times New Roman" panose="02020603050405020304" pitchFamily="18" charset="0"/>
                        </a:rPr>
                        <a:t>年度比で</a:t>
                      </a:r>
                      <a:r>
                        <a:rPr lang="en-US" sz="1600" u="sng" kern="100" dirty="0">
                          <a:effectLst/>
                          <a:latin typeface="Century" panose="02040604050505020304" pitchFamily="18" charset="0"/>
                          <a:ea typeface="HG丸ｺﾞｼｯｸM-PRO" panose="020F0600000000000000" pitchFamily="50" charset="-128"/>
                          <a:cs typeface="Times New Roman" panose="02020603050405020304" pitchFamily="18" charset="0"/>
                        </a:rPr>
                        <a:t>0.7</a:t>
                      </a:r>
                      <a:r>
                        <a:rPr lang="ja-JP" sz="1600" u="sng" kern="100" dirty="0">
                          <a:effectLst/>
                          <a:latin typeface="Century" panose="02040604050505020304" pitchFamily="18" charset="0"/>
                          <a:ea typeface="HG丸ｺﾞｼｯｸM-PRO" panose="020F0600000000000000" pitchFamily="50" charset="-128"/>
                          <a:cs typeface="Times New Roman" panose="02020603050405020304" pitchFamily="18" charset="0"/>
                        </a:rPr>
                        <a:t>％増加しています</a:t>
                      </a:r>
                      <a:r>
                        <a:rPr lang="ja-JP" sz="1600" kern="100" dirty="0">
                          <a:effectLst/>
                          <a:latin typeface="Century" panose="02040604050505020304" pitchFamily="18" charset="0"/>
                          <a:ea typeface="HG丸ｺﾞｼｯｸM-PRO" panose="020F0600000000000000" pitchFamily="50" charset="-128"/>
                          <a:cs typeface="Times New Roman" panose="02020603050405020304" pitchFamily="18" charset="0"/>
                        </a:rPr>
                        <a:t>（表２、図２）。</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539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9285576"/>
                  </a:ext>
                </a:extLst>
              </a:tr>
            </a:tbl>
          </a:graphicData>
        </a:graphic>
      </p:graphicFrame>
      <p:sp>
        <p:nvSpPr>
          <p:cNvPr id="10" name="正方形/長方形 9"/>
          <p:cNvSpPr/>
          <p:nvPr/>
        </p:nvSpPr>
        <p:spPr>
          <a:xfrm>
            <a:off x="6188708" y="3886382"/>
            <a:ext cx="5904181" cy="307777"/>
          </a:xfrm>
          <a:prstGeom prst="rect">
            <a:avLst/>
          </a:prstGeom>
        </p:spPr>
        <p:txBody>
          <a:bodyPr wrap="none">
            <a:spAutoFit/>
          </a:bodyPr>
          <a:lstStyle/>
          <a:p>
            <a:pPr algn="r">
              <a:spcAft>
                <a:spcPts val="0"/>
              </a:spcAft>
            </a:pP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※本資料では、電気の排出係数を</a:t>
            </a:r>
            <a:r>
              <a:rPr lang="en-US" altLang="ja-JP" sz="1400" kern="100" dirty="0">
                <a:latin typeface="Century" panose="02040604050505020304" pitchFamily="18" charset="0"/>
                <a:ea typeface="ＭＳ 明朝" panose="02020609040205080304" pitchFamily="17" charset="-128"/>
                <a:cs typeface="Times New Roman" panose="02020603050405020304" pitchFamily="18" charset="0"/>
              </a:rPr>
              <a:t>2012</a:t>
            </a: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年度の値で「固定」といいます</a:t>
            </a:r>
            <a:r>
              <a:rPr lang="ja-JP" altLang="ja-JP" sz="900" kern="100" dirty="0">
                <a:latin typeface="Century" panose="02040604050505020304" pitchFamily="18" charset="0"/>
                <a:ea typeface="ＭＳ 明朝" panose="02020609040205080304" pitchFamily="17" charset="-128"/>
                <a:cs typeface="Times New Roman" panose="02020603050405020304" pitchFamily="18" charset="0"/>
              </a:rPr>
              <a:t>。</a:t>
            </a:r>
            <a:endPar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 name="正方形/長方形 10"/>
          <p:cNvSpPr/>
          <p:nvPr/>
        </p:nvSpPr>
        <p:spPr>
          <a:xfrm>
            <a:off x="474126" y="4292532"/>
            <a:ext cx="7007047" cy="307777"/>
          </a:xfrm>
          <a:prstGeom prst="rect">
            <a:avLst/>
          </a:prstGeom>
        </p:spPr>
        <p:txBody>
          <a:bodyPr wrap="none">
            <a:spAutoFit/>
          </a:bodyPr>
          <a:lstStyle/>
          <a:p>
            <a:pPr algn="ctr">
              <a:spcBef>
                <a:spcPts val="600"/>
              </a:spcBef>
              <a:spcAft>
                <a:spcPts val="0"/>
              </a:spcAft>
            </a:pPr>
            <a:r>
              <a:rPr lang="ja-JP" altLang="ja-JP" sz="1400" b="1" kern="100" dirty="0">
                <a:latin typeface="Century" panose="02040604050505020304" pitchFamily="18" charset="0"/>
                <a:ea typeface="ＭＳ ゴシック" panose="020B0609070205080204" pitchFamily="49" charset="-128"/>
                <a:cs typeface="Times New Roman" panose="02020603050405020304" pitchFamily="18" charset="0"/>
              </a:rPr>
              <a:t>表２　大阪府域における温室効果ガス排出量の推移（電気の排出係数</a:t>
            </a:r>
            <a:r>
              <a:rPr lang="en-US" altLang="ja-JP" sz="1400" b="1" kern="100" dirty="0">
                <a:latin typeface="Century" panose="02040604050505020304" pitchFamily="18" charset="0"/>
                <a:ea typeface="ＭＳ ゴシック" panose="020B0609070205080204" pitchFamily="49" charset="-128"/>
                <a:cs typeface="Times New Roman" panose="02020603050405020304" pitchFamily="18" charset="0"/>
              </a:rPr>
              <a:t>2012</a:t>
            </a:r>
            <a:r>
              <a:rPr lang="ja-JP" altLang="ja-JP" sz="1400" b="1" kern="100" dirty="0">
                <a:latin typeface="Century" panose="02040604050505020304" pitchFamily="18" charset="0"/>
                <a:ea typeface="ＭＳ ゴシック" panose="020B0609070205080204" pitchFamily="49" charset="-128"/>
                <a:cs typeface="Times New Roman" panose="02020603050405020304" pitchFamily="18" charset="0"/>
              </a:rPr>
              <a:t>年度固定</a:t>
            </a:r>
            <a:r>
              <a:rPr lang="ja-JP" altLang="ja-JP" sz="1100" b="1" kern="100" dirty="0">
                <a:latin typeface="Century" panose="02040604050505020304" pitchFamily="18" charset="0"/>
                <a:ea typeface="ＭＳ ゴシック" panose="020B0609070205080204" pitchFamily="49" charset="-128"/>
                <a:cs typeface="Times New Roman" panose="02020603050405020304" pitchFamily="18" charset="0"/>
              </a:rPr>
              <a:t>）</a:t>
            </a:r>
            <a:endPar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7" name="正方形/長方形 26"/>
          <p:cNvSpPr/>
          <p:nvPr/>
        </p:nvSpPr>
        <p:spPr>
          <a:xfrm>
            <a:off x="7526712" y="8762509"/>
            <a:ext cx="4314001" cy="838691"/>
          </a:xfrm>
          <a:prstGeom prst="rect">
            <a:avLst/>
          </a:prstGeom>
        </p:spPr>
        <p:txBody>
          <a:bodyPr wrap="none">
            <a:spAutoFit/>
          </a:bodyPr>
          <a:lstStyle/>
          <a:p>
            <a:pPr algn="ctr">
              <a:spcBef>
                <a:spcPts val="600"/>
              </a:spcBef>
              <a:spcAft>
                <a:spcPts val="0"/>
              </a:spcAft>
            </a:pPr>
            <a:r>
              <a:rPr lang="ja-JP" altLang="en-US" sz="1400" b="1" kern="100" dirty="0" smtClean="0">
                <a:latin typeface="Century" panose="02040604050505020304" pitchFamily="18" charset="0"/>
                <a:ea typeface="ＭＳ ゴシック" panose="020B0609070205080204" pitchFamily="49" charset="-128"/>
                <a:cs typeface="Times New Roman" panose="02020603050405020304" pitchFamily="18" charset="0"/>
              </a:rPr>
              <a:t>図２　大阪府域における温室効果ガス排出量</a:t>
            </a:r>
            <a:r>
              <a:rPr lang="ja-JP" altLang="en-US" sz="1400" b="1" kern="100" dirty="0">
                <a:latin typeface="Century" panose="02040604050505020304" pitchFamily="18" charset="0"/>
                <a:ea typeface="ＭＳ ゴシック" panose="020B0609070205080204" pitchFamily="49" charset="-128"/>
                <a:cs typeface="Times New Roman" panose="02020603050405020304" pitchFamily="18" charset="0"/>
              </a:rPr>
              <a:t>の</a:t>
            </a:r>
            <a:r>
              <a:rPr lang="ja-JP" altLang="en-US" sz="1400" b="1" kern="100" dirty="0" smtClean="0">
                <a:latin typeface="Century" panose="02040604050505020304" pitchFamily="18" charset="0"/>
                <a:ea typeface="ＭＳ ゴシック" panose="020B0609070205080204" pitchFamily="49" charset="-128"/>
                <a:cs typeface="Times New Roman" panose="02020603050405020304" pitchFamily="18" charset="0"/>
              </a:rPr>
              <a:t>推移</a:t>
            </a:r>
            <a:endParaRPr lang="en-US" altLang="ja-JP" sz="1400" b="1" kern="100" dirty="0" smtClean="0">
              <a:latin typeface="Century" panose="02040604050505020304" pitchFamily="18" charset="0"/>
              <a:ea typeface="ＭＳ ゴシック" panose="020B0609070205080204" pitchFamily="49" charset="-128"/>
              <a:cs typeface="Times New Roman" panose="02020603050405020304" pitchFamily="18" charset="0"/>
            </a:endParaRPr>
          </a:p>
          <a:p>
            <a:pPr algn="ctr">
              <a:spcBef>
                <a:spcPts val="600"/>
              </a:spcBef>
              <a:spcAft>
                <a:spcPts val="0"/>
              </a:spcAft>
            </a:pPr>
            <a:r>
              <a:rPr lang="ja-JP" altLang="en-US" sz="1400" b="1" kern="100" dirty="0" smtClean="0">
                <a:latin typeface="Century" panose="02040604050505020304" pitchFamily="18" charset="0"/>
                <a:ea typeface="ＭＳ ゴシック" panose="020B0609070205080204" pitchFamily="49" charset="-128"/>
                <a:cs typeface="Times New Roman" panose="02020603050405020304" pitchFamily="18" charset="0"/>
              </a:rPr>
              <a:t>（</a:t>
            </a:r>
            <a:r>
              <a:rPr lang="ja-JP" altLang="en-US" sz="1400" b="1" kern="100" dirty="0">
                <a:latin typeface="Century" panose="02040604050505020304" pitchFamily="18" charset="0"/>
                <a:ea typeface="ＭＳ ゴシック" panose="020B0609070205080204" pitchFamily="49" charset="-128"/>
                <a:cs typeface="Times New Roman" panose="02020603050405020304" pitchFamily="18" charset="0"/>
              </a:rPr>
              <a:t>電気の排出係数</a:t>
            </a:r>
            <a:r>
              <a:rPr lang="en-US" altLang="ja-JP" sz="1400" b="1" kern="100" dirty="0">
                <a:latin typeface="Century" panose="02040604050505020304" pitchFamily="18" charset="0"/>
                <a:ea typeface="ＭＳ ゴシック" panose="020B0609070205080204" pitchFamily="49" charset="-128"/>
                <a:cs typeface="Times New Roman" panose="02020603050405020304" pitchFamily="18" charset="0"/>
              </a:rPr>
              <a:t>2012</a:t>
            </a:r>
            <a:r>
              <a:rPr lang="ja-JP" altLang="en-US" sz="1400" b="1" kern="100" dirty="0">
                <a:latin typeface="Century" panose="02040604050505020304" pitchFamily="18" charset="0"/>
                <a:ea typeface="ＭＳ ゴシック" panose="020B0609070205080204" pitchFamily="49" charset="-128"/>
                <a:cs typeface="Times New Roman" panose="02020603050405020304" pitchFamily="18" charset="0"/>
              </a:rPr>
              <a:t>年度固定）</a:t>
            </a:r>
          </a:p>
          <a:p>
            <a:pPr algn="ctr">
              <a:spcBef>
                <a:spcPts val="600"/>
              </a:spcBef>
              <a:spcAft>
                <a:spcPts val="0"/>
              </a:spcAft>
            </a:pPr>
            <a:endPar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 name="テキスト ボックス 12"/>
          <p:cNvSpPr txBox="1"/>
          <p:nvPr/>
        </p:nvSpPr>
        <p:spPr bwMode="white">
          <a:xfrm>
            <a:off x="12317492" y="8927878"/>
            <a:ext cx="424267" cy="478358"/>
          </a:xfrm>
          <a:prstGeom prst="rect">
            <a:avLst/>
          </a:prstGeom>
          <a:solidFill>
            <a:schemeClr val="bg1"/>
          </a:solidFill>
          <a:ln>
            <a:noFill/>
          </a:ln>
        </p:spPr>
        <p:txBody>
          <a:bodyPr wrap="square" rtlCol="0">
            <a:spAutoFit/>
          </a:bodyPr>
          <a:lstStyle/>
          <a:p>
            <a:r>
              <a:rPr kumimoji="1" lang="en-US" altLang="ja-JP" sz="2400" dirty="0" smtClean="0"/>
              <a:t>5</a:t>
            </a:r>
            <a:endParaRPr kumimoji="1" lang="ja-JP" altLang="en-US" sz="2400" dirty="0"/>
          </a:p>
        </p:txBody>
      </p:sp>
      <p:pic>
        <p:nvPicPr>
          <p:cNvPr id="2" name="図 1"/>
          <p:cNvPicPr>
            <a:picLocks noChangeAspect="1"/>
          </p:cNvPicPr>
          <p:nvPr/>
        </p:nvPicPr>
        <p:blipFill>
          <a:blip r:embed="rId3"/>
          <a:stretch>
            <a:fillRect/>
          </a:stretch>
        </p:blipFill>
        <p:spPr>
          <a:xfrm>
            <a:off x="474126" y="4796585"/>
            <a:ext cx="6114818" cy="3785944"/>
          </a:xfrm>
          <a:prstGeom prst="rect">
            <a:avLst/>
          </a:prstGeom>
        </p:spPr>
      </p:pic>
      <p:pic>
        <p:nvPicPr>
          <p:cNvPr id="4" name="図 3"/>
          <p:cNvPicPr>
            <a:picLocks noChangeAspect="1"/>
          </p:cNvPicPr>
          <p:nvPr/>
        </p:nvPicPr>
        <p:blipFill>
          <a:blip r:embed="rId4"/>
          <a:stretch>
            <a:fillRect/>
          </a:stretch>
        </p:blipFill>
        <p:spPr>
          <a:xfrm>
            <a:off x="6617395" y="5531375"/>
            <a:ext cx="5688061" cy="3517697"/>
          </a:xfrm>
          <a:prstGeom prst="rect">
            <a:avLst/>
          </a:prstGeom>
        </p:spPr>
      </p:pic>
    </p:spTree>
    <p:extLst>
      <p:ext uri="{BB962C8B-B14F-4D97-AF65-F5344CB8AC3E}">
        <p14:creationId xmlns:p14="http://schemas.microsoft.com/office/powerpoint/2010/main" val="2460402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p:nvPr/>
        </p:nvPicPr>
        <p:blipFill>
          <a:blip r:embed="rId3">
            <a:extLst>
              <a:ext uri="{28A0092B-C50C-407E-A947-70E740481C1C}">
                <a14:useLocalDpi xmlns:a14="http://schemas.microsoft.com/office/drawing/2010/main" val="0"/>
              </a:ext>
            </a:extLst>
          </a:blip>
          <a:srcRect/>
          <a:stretch>
            <a:fillRect/>
          </a:stretch>
        </p:blipFill>
        <p:spPr bwMode="auto">
          <a:xfrm>
            <a:off x="627071" y="3300641"/>
            <a:ext cx="11281813" cy="2400055"/>
          </a:xfrm>
          <a:prstGeom prst="rect">
            <a:avLst/>
          </a:prstGeom>
          <a:noFill/>
          <a:extLst/>
        </p:spPr>
      </p:pic>
      <p:sp>
        <p:nvSpPr>
          <p:cNvPr id="3" name="正方形/長方形 2"/>
          <p:cNvSpPr/>
          <p:nvPr/>
        </p:nvSpPr>
        <p:spPr>
          <a:xfrm>
            <a:off x="136104" y="895506"/>
            <a:ext cx="2252540" cy="338554"/>
          </a:xfrm>
          <a:prstGeom prst="rect">
            <a:avLst/>
          </a:prstGeom>
        </p:spPr>
        <p:txBody>
          <a:bodyPr wrap="none">
            <a:spAutoFit/>
          </a:bodyPr>
          <a:lstStyle/>
          <a:p>
            <a:pPr algn="just">
              <a:spcAft>
                <a:spcPts val="0"/>
              </a:spcAft>
            </a:pPr>
            <a:r>
              <a:rPr lang="ja-JP" altLang="ja-JP" sz="1600" b="1" kern="100" dirty="0">
                <a:latin typeface="Century" panose="02040604050505020304" pitchFamily="18" charset="0"/>
                <a:ea typeface="ＭＳ ゴシック" panose="020B0609070205080204" pitchFamily="49" charset="-128"/>
                <a:cs typeface="Times New Roman" panose="02020603050405020304" pitchFamily="18" charset="0"/>
              </a:rPr>
              <a:t>３．エネルギー消費量</a:t>
            </a:r>
            <a:endPar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 name="正方形/長方形 12"/>
          <p:cNvSpPr/>
          <p:nvPr/>
        </p:nvSpPr>
        <p:spPr>
          <a:xfrm>
            <a:off x="-242065" y="3170744"/>
            <a:ext cx="6400800" cy="338554"/>
          </a:xfrm>
          <a:prstGeom prst="rect">
            <a:avLst/>
          </a:prstGeom>
        </p:spPr>
        <p:txBody>
          <a:bodyPr>
            <a:spAutoFit/>
          </a:bodyPr>
          <a:lstStyle/>
          <a:p>
            <a:pPr algn="ctr">
              <a:spcAft>
                <a:spcPts val="0"/>
              </a:spcAft>
            </a:pPr>
            <a:r>
              <a:rPr lang="ja-JP" altLang="ja-JP" sz="1600" kern="100" dirty="0">
                <a:latin typeface="Century" panose="02040604050505020304" pitchFamily="18" charset="0"/>
                <a:ea typeface="ＭＳ ゴシック" panose="020B0609070205080204" pitchFamily="49" charset="-128"/>
                <a:cs typeface="Times New Roman" panose="02020603050405020304" pitchFamily="18" charset="0"/>
              </a:rPr>
              <a:t>表３　大阪府域におけるエネルギー消費量の推移</a:t>
            </a:r>
            <a:endPar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17" name="表 16"/>
          <p:cNvGraphicFramePr>
            <a:graphicFrameLocks noGrp="1"/>
          </p:cNvGraphicFramePr>
          <p:nvPr>
            <p:extLst>
              <p:ext uri="{D42A27DB-BD31-4B8C-83A1-F6EECF244321}">
                <p14:modId xmlns:p14="http://schemas.microsoft.com/office/powerpoint/2010/main" val="1969336926"/>
              </p:ext>
            </p:extLst>
          </p:nvPr>
        </p:nvGraphicFramePr>
        <p:xfrm>
          <a:off x="725429" y="1298301"/>
          <a:ext cx="11281813" cy="930910"/>
        </p:xfrm>
        <a:graphic>
          <a:graphicData uri="http://schemas.openxmlformats.org/drawingml/2006/table">
            <a:tbl>
              <a:tblPr firstRow="1" firstCol="1" bandRow="1"/>
              <a:tblGrid>
                <a:gridCol w="11281813">
                  <a:extLst>
                    <a:ext uri="{9D8B030D-6E8A-4147-A177-3AD203B41FA5}">
                      <a16:colId xmlns:a16="http://schemas.microsoft.com/office/drawing/2014/main" val="3918039860"/>
                    </a:ext>
                  </a:extLst>
                </a:gridCol>
              </a:tblGrid>
              <a:tr h="902244">
                <a:tc>
                  <a:txBody>
                    <a:bodyPr/>
                    <a:lstStyle/>
                    <a:p>
                      <a:pPr marL="152400" indent="-152400" algn="just">
                        <a:spcAft>
                          <a:spcPts val="0"/>
                        </a:spcAft>
                      </a:pPr>
                      <a:r>
                        <a:rPr lang="ja-JP" sz="1800" kern="100" dirty="0">
                          <a:effectLst/>
                          <a:latin typeface="Century" panose="02040604050505020304" pitchFamily="18" charset="0"/>
                          <a:ea typeface="HG丸ｺﾞｼｯｸM-PRO" panose="020F0600000000000000" pitchFamily="50" charset="-128"/>
                          <a:cs typeface="Times New Roman" panose="02020603050405020304" pitchFamily="18" charset="0"/>
                        </a:rPr>
                        <a:t>○　</a:t>
                      </a:r>
                      <a:r>
                        <a:rPr lang="en-US" sz="1800" kern="100" dirty="0">
                          <a:effectLst/>
                          <a:latin typeface="Century" panose="02040604050505020304" pitchFamily="18" charset="0"/>
                          <a:ea typeface="HG丸ｺﾞｼｯｸM-PRO" panose="020F0600000000000000" pitchFamily="50" charset="-128"/>
                          <a:cs typeface="Times New Roman" panose="02020603050405020304" pitchFamily="18" charset="0"/>
                        </a:rPr>
                        <a:t>2016</a:t>
                      </a:r>
                      <a:r>
                        <a:rPr lang="ja-JP" sz="1800" kern="100" dirty="0">
                          <a:effectLst/>
                          <a:latin typeface="Century" panose="02040604050505020304" pitchFamily="18" charset="0"/>
                          <a:ea typeface="HG丸ｺﾞｼｯｸM-PRO" panose="020F0600000000000000" pitchFamily="50" charset="-128"/>
                          <a:cs typeface="Times New Roman" panose="02020603050405020304" pitchFamily="18" charset="0"/>
                        </a:rPr>
                        <a:t>年度のエネルギー消費量は</a:t>
                      </a:r>
                      <a:r>
                        <a:rPr lang="en-US" sz="1800" kern="100" dirty="0">
                          <a:effectLst/>
                          <a:latin typeface="Century" panose="02040604050505020304" pitchFamily="18" charset="0"/>
                          <a:ea typeface="HG丸ｺﾞｼｯｸM-PRO" panose="020F0600000000000000" pitchFamily="50" charset="-128"/>
                          <a:cs typeface="Times New Roman" panose="02020603050405020304" pitchFamily="18" charset="0"/>
                        </a:rPr>
                        <a:t>595PJ</a:t>
                      </a:r>
                      <a:r>
                        <a:rPr lang="ja-JP" sz="1800" kern="100" dirty="0">
                          <a:effectLst/>
                          <a:latin typeface="Century" panose="02040604050505020304" pitchFamily="18" charset="0"/>
                          <a:ea typeface="HG丸ｺﾞｼｯｸM-PRO" panose="020F0600000000000000" pitchFamily="50" charset="-128"/>
                          <a:cs typeface="Times New Roman" panose="02020603050405020304" pitchFamily="18" charset="0"/>
                        </a:rPr>
                        <a:t>（ペタジュール）</a:t>
                      </a:r>
                      <a:r>
                        <a:rPr lang="ja-JP" sz="1800" kern="100" baseline="30000" dirty="0">
                          <a:effectLst/>
                          <a:latin typeface="Century" panose="02040604050505020304" pitchFamily="18" charset="0"/>
                          <a:ea typeface="HG丸ｺﾞｼｯｸM-PRO" panose="020F0600000000000000" pitchFamily="50" charset="-128"/>
                          <a:cs typeface="Times New Roman" panose="02020603050405020304" pitchFamily="18" charset="0"/>
                        </a:rPr>
                        <a:t>※</a:t>
                      </a:r>
                      <a:r>
                        <a:rPr lang="ja-JP" sz="1800" kern="100" dirty="0">
                          <a:effectLst/>
                          <a:latin typeface="Century" panose="02040604050505020304" pitchFamily="18" charset="0"/>
                          <a:ea typeface="HG丸ｺﾞｼｯｸM-PRO" panose="020F0600000000000000" pitchFamily="50" charset="-128"/>
                          <a:cs typeface="Times New Roman" panose="02020603050405020304" pitchFamily="18" charset="0"/>
                        </a:rPr>
                        <a:t>であり、前年度比で</a:t>
                      </a:r>
                      <a:r>
                        <a:rPr lang="en-US" sz="1800" kern="100" dirty="0">
                          <a:effectLst/>
                          <a:latin typeface="Century" panose="02040604050505020304" pitchFamily="18" charset="0"/>
                          <a:ea typeface="HG丸ｺﾞｼｯｸM-PRO" panose="020F0600000000000000" pitchFamily="50" charset="-128"/>
                          <a:cs typeface="Times New Roman" panose="02020603050405020304" pitchFamily="18" charset="0"/>
                        </a:rPr>
                        <a:t>2.4</a:t>
                      </a:r>
                      <a:r>
                        <a:rPr lang="ja-JP" sz="1800" kern="100" dirty="0">
                          <a:effectLst/>
                          <a:latin typeface="Century" panose="02040604050505020304" pitchFamily="18" charset="0"/>
                          <a:ea typeface="HG丸ｺﾞｼｯｸM-PRO" panose="020F0600000000000000" pitchFamily="50" charset="-128"/>
                          <a:cs typeface="Times New Roman" panose="02020603050405020304" pitchFamily="18" charset="0"/>
                        </a:rPr>
                        <a:t>％増加しましたが</a:t>
                      </a:r>
                      <a:r>
                        <a:rPr lang="ja-JP" sz="18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lang="en-US" altLang="ja-JP" sz="18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endParaRPr>
                    </a:p>
                    <a:p>
                      <a:pPr marL="152400" indent="-152400" algn="just">
                        <a:spcAft>
                          <a:spcPts val="0"/>
                        </a:spcAft>
                      </a:pPr>
                      <a:r>
                        <a:rPr lang="ja-JP" altLang="en-US" sz="18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　　</a:t>
                      </a:r>
                      <a:r>
                        <a:rPr lang="en-US" sz="18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2005</a:t>
                      </a:r>
                      <a:r>
                        <a:rPr lang="ja-JP" sz="1800" kern="100" dirty="0">
                          <a:effectLst/>
                          <a:latin typeface="Century" panose="02040604050505020304" pitchFamily="18" charset="0"/>
                          <a:ea typeface="HG丸ｺﾞｼｯｸM-PRO" panose="020F0600000000000000" pitchFamily="50" charset="-128"/>
                          <a:cs typeface="Times New Roman" panose="02020603050405020304" pitchFamily="18" charset="0"/>
                        </a:rPr>
                        <a:t>年度比では</a:t>
                      </a:r>
                      <a:r>
                        <a:rPr lang="en-US" sz="1800" kern="100" dirty="0">
                          <a:effectLst/>
                          <a:latin typeface="Century" panose="02040604050505020304" pitchFamily="18" charset="0"/>
                          <a:ea typeface="HG丸ｺﾞｼｯｸM-PRO" panose="020F0600000000000000" pitchFamily="50" charset="-128"/>
                          <a:cs typeface="Times New Roman" panose="02020603050405020304" pitchFamily="18" charset="0"/>
                        </a:rPr>
                        <a:t>16.7</a:t>
                      </a:r>
                      <a:r>
                        <a:rPr lang="ja-JP" sz="1800" kern="100" dirty="0">
                          <a:effectLst/>
                          <a:latin typeface="Century" panose="02040604050505020304" pitchFamily="18" charset="0"/>
                          <a:ea typeface="HG丸ｺﾞｼｯｸM-PRO" panose="020F0600000000000000" pitchFamily="50" charset="-128"/>
                          <a:cs typeface="Times New Roman" panose="02020603050405020304" pitchFamily="18" charset="0"/>
                        </a:rPr>
                        <a:t>％の減少となっています（表３）。</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sz="1800" kern="100" dirty="0">
                          <a:effectLst/>
                          <a:latin typeface="Century" panose="02040604050505020304" pitchFamily="18" charset="0"/>
                          <a:ea typeface="HG丸ｺﾞｼｯｸM-PRO" panose="020F0600000000000000" pitchFamily="50" charset="-128"/>
                          <a:cs typeface="Times New Roman" panose="02020603050405020304" pitchFamily="18" charset="0"/>
                        </a:rPr>
                        <a:t>○　家庭、業務、産業、運輸部門のいずれも、</a:t>
                      </a:r>
                      <a:r>
                        <a:rPr lang="en-US" sz="1800" kern="100" dirty="0">
                          <a:effectLst/>
                          <a:latin typeface="Century" panose="02040604050505020304" pitchFamily="18" charset="0"/>
                          <a:ea typeface="HG丸ｺﾞｼｯｸM-PRO" panose="020F0600000000000000" pitchFamily="50" charset="-128"/>
                          <a:cs typeface="Times New Roman" panose="02020603050405020304" pitchFamily="18" charset="0"/>
                        </a:rPr>
                        <a:t>2005</a:t>
                      </a:r>
                      <a:r>
                        <a:rPr lang="ja-JP" sz="1800" kern="100" dirty="0">
                          <a:effectLst/>
                          <a:latin typeface="Century" panose="02040604050505020304" pitchFamily="18" charset="0"/>
                          <a:ea typeface="HG丸ｺﾞｼｯｸM-PRO" panose="020F0600000000000000" pitchFamily="50" charset="-128"/>
                          <a:cs typeface="Times New Roman" panose="02020603050405020304" pitchFamily="18" charset="0"/>
                        </a:rPr>
                        <a:t>年度から減少傾向にあります（図３）</a:t>
                      </a:r>
                      <a:r>
                        <a:rPr lang="ja-JP" sz="1200" kern="100" dirty="0">
                          <a:effectLst/>
                          <a:latin typeface="Century" panose="02040604050505020304" pitchFamily="18" charset="0"/>
                          <a:ea typeface="HG丸ｺﾞｼｯｸM-PRO" panose="020F0600000000000000" pitchFamily="50" charset="-128"/>
                          <a:cs typeface="Times New Roman" panose="02020603050405020304" pitchFamily="18" charset="0"/>
                        </a:rPr>
                        <a:t>。</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539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2050441"/>
                  </a:ext>
                </a:extLst>
              </a:tr>
            </a:tbl>
          </a:graphicData>
        </a:graphic>
      </p:graphicFrame>
      <p:sp>
        <p:nvSpPr>
          <p:cNvPr id="18" name="正方形/長方形 17"/>
          <p:cNvSpPr/>
          <p:nvPr/>
        </p:nvSpPr>
        <p:spPr>
          <a:xfrm>
            <a:off x="512195" y="2218993"/>
            <a:ext cx="6207627" cy="529030"/>
          </a:xfrm>
          <a:prstGeom prst="rect">
            <a:avLst/>
          </a:prstGeom>
        </p:spPr>
        <p:txBody>
          <a:bodyPr wrap="square">
            <a:spAutoFit/>
          </a:bodyPr>
          <a:lstStyle/>
          <a:p>
            <a:pPr marL="247650" marR="133350" indent="-114300" algn="just">
              <a:spcAft>
                <a:spcPts val="0"/>
              </a:spcAft>
            </a:pPr>
            <a:r>
              <a:rPr lang="ja-JP" altLang="ja-JP" sz="1400" kern="100" dirty="0">
                <a:latin typeface="Century" panose="02040604050505020304" pitchFamily="18" charset="0"/>
                <a:ea typeface="HG丸ｺﾞｼｯｸM-PRO" panose="020F0600000000000000" pitchFamily="50" charset="-128"/>
                <a:cs typeface="Times New Roman" panose="02020603050405020304" pitchFamily="18" charset="0"/>
              </a:rPr>
              <a:t>※Ｊ（ジュール）はエネルギーの単位。</a:t>
            </a:r>
            <a:r>
              <a:rPr lang="en-US" altLang="ja-JP" sz="1400" kern="100" dirty="0">
                <a:latin typeface="Century" panose="02040604050505020304" pitchFamily="18" charset="0"/>
                <a:ea typeface="HG丸ｺﾞｼｯｸM-PRO" panose="020F0600000000000000" pitchFamily="50" charset="-128"/>
                <a:cs typeface="Times New Roman" panose="02020603050405020304" pitchFamily="18" charset="0"/>
              </a:rPr>
              <a:t>PJ</a:t>
            </a:r>
            <a:r>
              <a:rPr lang="ja-JP" altLang="ja-JP" sz="1400" kern="100" dirty="0">
                <a:latin typeface="Century" panose="02040604050505020304" pitchFamily="18" charset="0"/>
                <a:ea typeface="HG丸ｺﾞｼｯｸM-PRO" panose="020F0600000000000000" pitchFamily="50" charset="-128"/>
                <a:cs typeface="Times New Roman" panose="02020603050405020304" pitchFamily="18" charset="0"/>
              </a:rPr>
              <a:t>（ペタジュール）は</a:t>
            </a:r>
            <a:r>
              <a:rPr lang="en-US" altLang="ja-JP" sz="1400" kern="100" dirty="0">
                <a:latin typeface="Century" panose="02040604050505020304" pitchFamily="18" charset="0"/>
                <a:ea typeface="HG丸ｺﾞｼｯｸM-PRO" panose="020F0600000000000000" pitchFamily="50" charset="-128"/>
                <a:cs typeface="Times New Roman" panose="02020603050405020304" pitchFamily="18" charset="0"/>
              </a:rPr>
              <a:t>10</a:t>
            </a:r>
            <a:r>
              <a:rPr lang="en-US" altLang="ja-JP" sz="1400" kern="100" baseline="30000" dirty="0">
                <a:latin typeface="Century" panose="02040604050505020304" pitchFamily="18" charset="0"/>
                <a:ea typeface="HG丸ｺﾞｼｯｸM-PRO" panose="020F0600000000000000" pitchFamily="50" charset="-128"/>
                <a:cs typeface="Times New Roman" panose="02020603050405020304" pitchFamily="18" charset="0"/>
              </a:rPr>
              <a:t>15</a:t>
            </a:r>
            <a:r>
              <a:rPr lang="en-US" altLang="ja-JP" sz="1400" kern="100" dirty="0">
                <a:latin typeface="Century" panose="02040604050505020304" pitchFamily="18" charset="0"/>
                <a:ea typeface="HG丸ｺﾞｼｯｸM-PRO" panose="020F0600000000000000" pitchFamily="50" charset="-128"/>
                <a:cs typeface="Times New Roman" panose="02020603050405020304" pitchFamily="18" charset="0"/>
              </a:rPr>
              <a:t>J</a:t>
            </a:r>
            <a:r>
              <a:rPr lang="ja-JP" altLang="ja-JP" sz="1400" kern="100" dirty="0" err="1">
                <a:latin typeface="Century" panose="02040604050505020304" pitchFamily="18" charset="0"/>
                <a:ea typeface="HG丸ｺﾞｼｯｸM-PRO" panose="020F0600000000000000" pitchFamily="50" charset="-128"/>
                <a:cs typeface="Times New Roman" panose="02020603050405020304" pitchFamily="18" charset="0"/>
              </a:rPr>
              <a:t>、</a:t>
            </a:r>
            <a:r>
              <a:rPr lang="en-US" altLang="ja-JP" sz="1400" kern="100" dirty="0">
                <a:latin typeface="Century" panose="02040604050505020304" pitchFamily="18" charset="0"/>
                <a:ea typeface="HG丸ｺﾞｼｯｸM-PRO" panose="020F0600000000000000" pitchFamily="50" charset="-128"/>
                <a:cs typeface="Times New Roman" panose="02020603050405020304" pitchFamily="18" charset="0"/>
              </a:rPr>
              <a:t>GJ</a:t>
            </a:r>
            <a:r>
              <a:rPr lang="ja-JP" altLang="ja-JP" sz="1400" kern="100" dirty="0">
                <a:latin typeface="Century" panose="02040604050505020304" pitchFamily="18" charset="0"/>
                <a:ea typeface="HG丸ｺﾞｼｯｸM-PRO" panose="020F0600000000000000" pitchFamily="50" charset="-128"/>
                <a:cs typeface="Times New Roman" panose="02020603050405020304" pitchFamily="18" charset="0"/>
              </a:rPr>
              <a:t>（ギガジュール）は</a:t>
            </a:r>
            <a:r>
              <a:rPr lang="en-US" altLang="ja-JP" sz="1400" kern="100" dirty="0">
                <a:latin typeface="Century" panose="02040604050505020304" pitchFamily="18" charset="0"/>
                <a:ea typeface="HG丸ｺﾞｼｯｸM-PRO" panose="020F0600000000000000" pitchFamily="50" charset="-128"/>
                <a:cs typeface="Times New Roman" panose="02020603050405020304" pitchFamily="18" charset="0"/>
              </a:rPr>
              <a:t>10</a:t>
            </a:r>
            <a:r>
              <a:rPr lang="en-US" altLang="ja-JP" sz="1400" kern="100" baseline="30000" dirty="0">
                <a:latin typeface="Century" panose="02040604050505020304" pitchFamily="18" charset="0"/>
                <a:ea typeface="HG丸ｺﾞｼｯｸM-PRO" panose="020F0600000000000000" pitchFamily="50" charset="-128"/>
                <a:cs typeface="Times New Roman" panose="02020603050405020304" pitchFamily="18" charset="0"/>
              </a:rPr>
              <a:t>9</a:t>
            </a:r>
            <a:r>
              <a:rPr lang="en-US" altLang="ja-JP" sz="1400" kern="100" dirty="0">
                <a:latin typeface="Century" panose="02040604050505020304" pitchFamily="18" charset="0"/>
                <a:ea typeface="HG丸ｺﾞｼｯｸM-PRO" panose="020F0600000000000000" pitchFamily="50" charset="-128"/>
                <a:cs typeface="Times New Roman" panose="02020603050405020304" pitchFamily="18" charset="0"/>
              </a:rPr>
              <a:t>J</a:t>
            </a:r>
            <a:r>
              <a:rPr lang="ja-JP" altLang="ja-JP" sz="1400" kern="100" dirty="0" err="1">
                <a:latin typeface="Century" panose="02040604050505020304" pitchFamily="18" charset="0"/>
                <a:ea typeface="HG丸ｺﾞｼｯｸM-PRO" panose="020F0600000000000000" pitchFamily="50" charset="-128"/>
                <a:cs typeface="Times New Roman" panose="02020603050405020304" pitchFamily="18" charset="0"/>
              </a:rPr>
              <a:t>、</a:t>
            </a:r>
            <a:r>
              <a:rPr lang="en-US" altLang="ja-JP" sz="1400" kern="100" dirty="0">
                <a:latin typeface="Century" panose="02040604050505020304" pitchFamily="18" charset="0"/>
                <a:ea typeface="HG丸ｺﾞｼｯｸM-PRO" panose="020F0600000000000000" pitchFamily="50" charset="-128"/>
                <a:cs typeface="Times New Roman" panose="02020603050405020304" pitchFamily="18" charset="0"/>
              </a:rPr>
              <a:t>MJ</a:t>
            </a:r>
            <a:r>
              <a:rPr lang="ja-JP" altLang="ja-JP" sz="1400" kern="100" dirty="0">
                <a:latin typeface="Century" panose="02040604050505020304" pitchFamily="18" charset="0"/>
                <a:ea typeface="HG丸ｺﾞｼｯｸM-PRO" panose="020F0600000000000000" pitchFamily="50" charset="-128"/>
                <a:cs typeface="Times New Roman" panose="02020603050405020304" pitchFamily="18" charset="0"/>
              </a:rPr>
              <a:t>（メガジュール）は</a:t>
            </a:r>
            <a:r>
              <a:rPr lang="en-US" altLang="ja-JP" sz="1400" kern="100" dirty="0">
                <a:latin typeface="Century" panose="02040604050505020304" pitchFamily="18" charset="0"/>
                <a:ea typeface="HG丸ｺﾞｼｯｸM-PRO" panose="020F0600000000000000" pitchFamily="50" charset="-128"/>
                <a:cs typeface="Times New Roman" panose="02020603050405020304" pitchFamily="18" charset="0"/>
              </a:rPr>
              <a:t>10</a:t>
            </a:r>
            <a:r>
              <a:rPr lang="en-US" altLang="ja-JP" sz="1400" kern="100" baseline="30000" dirty="0">
                <a:latin typeface="Century" panose="02040604050505020304" pitchFamily="18" charset="0"/>
                <a:ea typeface="HG丸ｺﾞｼｯｸM-PRO" panose="020F0600000000000000" pitchFamily="50" charset="-128"/>
                <a:cs typeface="Times New Roman" panose="02020603050405020304" pitchFamily="18" charset="0"/>
              </a:rPr>
              <a:t>6</a:t>
            </a:r>
            <a:r>
              <a:rPr lang="en-US" altLang="ja-JP" sz="1400" kern="100" dirty="0">
                <a:latin typeface="Century" panose="02040604050505020304" pitchFamily="18" charset="0"/>
                <a:ea typeface="HG丸ｺﾞｼｯｸM-PRO" panose="020F0600000000000000" pitchFamily="50" charset="-128"/>
                <a:cs typeface="Times New Roman" panose="02020603050405020304" pitchFamily="18" charset="0"/>
              </a:rPr>
              <a:t>J</a:t>
            </a:r>
            <a:r>
              <a:rPr lang="ja-JP" altLang="ja-JP" sz="1400" kern="100" dirty="0">
                <a:latin typeface="Century" panose="02040604050505020304" pitchFamily="18" charset="0"/>
                <a:ea typeface="HG丸ｺﾞｼｯｸM-PRO" panose="020F0600000000000000" pitchFamily="50" charset="-128"/>
                <a:cs typeface="Times New Roman" panose="02020603050405020304" pitchFamily="18" charset="0"/>
              </a:rPr>
              <a:t>を表す。</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9" name="図 18"/>
          <p:cNvPicPr/>
          <p:nvPr/>
        </p:nvPicPr>
        <p:blipFill>
          <a:blip r:embed="rId4"/>
          <a:stretch>
            <a:fillRect/>
          </a:stretch>
        </p:blipFill>
        <p:spPr>
          <a:xfrm>
            <a:off x="1066391" y="5906264"/>
            <a:ext cx="8051872" cy="2911709"/>
          </a:xfrm>
          <a:prstGeom prst="rect">
            <a:avLst/>
          </a:prstGeom>
        </p:spPr>
      </p:pic>
      <p:sp>
        <p:nvSpPr>
          <p:cNvPr id="20" name="正方形/長方形 19"/>
          <p:cNvSpPr/>
          <p:nvPr/>
        </p:nvSpPr>
        <p:spPr>
          <a:xfrm>
            <a:off x="8212251" y="8594686"/>
            <a:ext cx="4134465" cy="307777"/>
          </a:xfrm>
          <a:prstGeom prst="rect">
            <a:avLst/>
          </a:prstGeom>
        </p:spPr>
        <p:txBody>
          <a:bodyPr wrap="none">
            <a:spAutoFit/>
          </a:bodyPr>
          <a:lstStyle/>
          <a:p>
            <a:pPr algn="ctr">
              <a:spcAft>
                <a:spcPts val="0"/>
              </a:spcAft>
            </a:pPr>
            <a:r>
              <a:rPr lang="ja-JP" altLang="ja-JP" sz="1400" b="1" kern="100" dirty="0">
                <a:latin typeface="Century" panose="02040604050505020304" pitchFamily="18" charset="0"/>
                <a:ea typeface="ＭＳ ゴシック" panose="020B0609070205080204" pitchFamily="49" charset="-128"/>
                <a:cs typeface="Times New Roman" panose="02020603050405020304" pitchFamily="18" charset="0"/>
              </a:rPr>
              <a:t>図３　大阪府域におけるエネルギー消費量の推移</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 name="テキスト ボックス 10"/>
          <p:cNvSpPr txBox="1"/>
          <p:nvPr/>
        </p:nvSpPr>
        <p:spPr bwMode="white">
          <a:xfrm>
            <a:off x="12252779" y="9099922"/>
            <a:ext cx="424267" cy="478358"/>
          </a:xfrm>
          <a:prstGeom prst="rect">
            <a:avLst/>
          </a:prstGeom>
          <a:solidFill>
            <a:schemeClr val="bg1"/>
          </a:solidFill>
          <a:ln>
            <a:noFill/>
          </a:ln>
        </p:spPr>
        <p:txBody>
          <a:bodyPr wrap="square" rtlCol="0">
            <a:spAutoFit/>
          </a:bodyPr>
          <a:lstStyle/>
          <a:p>
            <a:r>
              <a:rPr kumimoji="1" lang="en-US" altLang="ja-JP" sz="2400" dirty="0" smtClean="0"/>
              <a:t>6</a:t>
            </a:r>
            <a:endParaRPr kumimoji="1" lang="ja-JP" altLang="en-US" sz="2400" dirty="0"/>
          </a:p>
        </p:txBody>
      </p:sp>
    </p:spTree>
    <p:extLst>
      <p:ext uri="{BB962C8B-B14F-4D97-AF65-F5344CB8AC3E}">
        <p14:creationId xmlns:p14="http://schemas.microsoft.com/office/powerpoint/2010/main" val="3497394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90E154E6-8352-485F-BA2A-4C876DB65CF8}"/>
              </a:ext>
            </a:extLst>
          </p:cNvPr>
          <p:cNvSpPr txBox="1">
            <a:spLocks/>
          </p:cNvSpPr>
          <p:nvPr/>
        </p:nvSpPr>
        <p:spPr>
          <a:xfrm>
            <a:off x="620713" y="777169"/>
            <a:ext cx="12154958" cy="2154483"/>
          </a:xfrm>
          <a:prstGeom prst="rect">
            <a:avLst/>
          </a:prstGeom>
        </p:spPr>
        <p:txBody>
          <a:bodyPr vert="horz" lIns="128016" tIns="64008" rIns="128016" bIns="64008"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2520"/>
              </a:lnSpc>
            </a:pPr>
            <a:r>
              <a:rPr lang="ja-JP" altLang="en-US" sz="1960" dirty="0">
                <a:latin typeface="メイリオ" panose="020B0604030504040204" pitchFamily="50" charset="-128"/>
                <a:ea typeface="メイリオ" panose="020B0604030504040204" pitchFamily="50" charset="-128"/>
              </a:rPr>
              <a:t>　</a:t>
            </a:r>
            <a:r>
              <a:rPr lang="ja-JP" altLang="en-US" sz="1800" dirty="0">
                <a:latin typeface="メイリオ" panose="020B0604030504040204" pitchFamily="50" charset="-128"/>
                <a:ea typeface="メイリオ" panose="020B0604030504040204" pitchFamily="50" charset="-128"/>
              </a:rPr>
              <a:t>大阪府域では、地球温暖化とヒートアイランド現象により、この</a:t>
            </a:r>
            <a:r>
              <a:rPr lang="en-US" altLang="ja-JP" sz="1800" dirty="0">
                <a:latin typeface="メイリオ" panose="020B0604030504040204" pitchFamily="50" charset="-128"/>
                <a:ea typeface="メイリオ" panose="020B0604030504040204" pitchFamily="50" charset="-128"/>
              </a:rPr>
              <a:t>100</a:t>
            </a:r>
            <a:r>
              <a:rPr lang="ja-JP" altLang="en-US" sz="1800" dirty="0">
                <a:latin typeface="メイリオ" panose="020B0604030504040204" pitchFamily="50" charset="-128"/>
                <a:ea typeface="メイリオ" panose="020B0604030504040204" pitchFamily="50" charset="-128"/>
              </a:rPr>
              <a:t>年間に年平均約</a:t>
            </a:r>
            <a:r>
              <a:rPr lang="en-US" altLang="ja-JP" sz="1800" dirty="0">
                <a:latin typeface="メイリオ" panose="020B0604030504040204" pitchFamily="50" charset="-128"/>
                <a:ea typeface="メイリオ" panose="020B0604030504040204" pitchFamily="50" charset="-128"/>
              </a:rPr>
              <a:t>2.1℃</a:t>
            </a:r>
            <a:r>
              <a:rPr lang="ja-JP" altLang="en-US" sz="1800" dirty="0">
                <a:latin typeface="メイリオ" panose="020B0604030504040204" pitchFamily="50" charset="-128"/>
                <a:ea typeface="メイリオ" panose="020B0604030504040204" pitchFamily="50" charset="-128"/>
              </a:rPr>
              <a:t>の気温の上昇</a:t>
            </a:r>
            <a:endParaRPr lang="en-US" altLang="ja-JP" sz="1800" dirty="0">
              <a:latin typeface="メイリオ" panose="020B0604030504040204" pitchFamily="50" charset="-128"/>
              <a:ea typeface="メイリオ" panose="020B0604030504040204" pitchFamily="50" charset="-128"/>
            </a:endParaRPr>
          </a:p>
          <a:p>
            <a:pPr>
              <a:lnSpc>
                <a:spcPts val="2520"/>
              </a:lnSpc>
            </a:pPr>
            <a:r>
              <a:rPr lang="ja-JP" altLang="en-US" sz="1800" dirty="0">
                <a:latin typeface="メイリオ" panose="020B0604030504040204" pitchFamily="50" charset="-128"/>
                <a:ea typeface="メイリオ" panose="020B0604030504040204" pitchFamily="50" charset="-128"/>
              </a:rPr>
              <a:t>　がみられ、真夏日や熱帯夜の日数も増加傾向であるため、大阪府では温暖化を緩和して快適で住みよい</a:t>
            </a:r>
            <a:endParaRPr lang="en-US" altLang="ja-JP" sz="1800" dirty="0">
              <a:latin typeface="メイリオ" panose="020B0604030504040204" pitchFamily="50" charset="-128"/>
              <a:ea typeface="メイリオ" panose="020B0604030504040204" pitchFamily="50" charset="-128"/>
            </a:endParaRPr>
          </a:p>
          <a:p>
            <a:pPr>
              <a:lnSpc>
                <a:spcPts val="2520"/>
              </a:lnSpc>
            </a:pPr>
            <a:r>
              <a:rPr lang="ja-JP" altLang="en-US" sz="1800" dirty="0">
                <a:latin typeface="メイリオ" panose="020B0604030504040204" pitchFamily="50" charset="-128"/>
                <a:ea typeface="メイリオ" panose="020B0604030504040204" pitchFamily="50" charset="-128"/>
              </a:rPr>
              <a:t>　まちづくりを進めることを目的として、地球温暖化・ヒートアイランド対策の制度化について、</a:t>
            </a:r>
            <a:r>
              <a:rPr lang="en-US" altLang="ja-JP" sz="1800" dirty="0">
                <a:latin typeface="メイリオ" panose="020B0604030504040204" pitchFamily="50" charset="-128"/>
                <a:ea typeface="メイリオ" panose="020B0604030504040204" pitchFamily="50" charset="-128"/>
              </a:rPr>
              <a:t>2004</a:t>
            </a:r>
            <a:r>
              <a:rPr lang="ja-JP" altLang="en-US" sz="1800" dirty="0">
                <a:latin typeface="メイリオ" panose="020B0604030504040204" pitchFamily="50" charset="-128"/>
                <a:ea typeface="メイリオ" panose="020B0604030504040204" pitchFamily="50" charset="-128"/>
              </a:rPr>
              <a:t>年</a:t>
            </a:r>
            <a:endParaRPr lang="en-US" altLang="ja-JP" sz="1800" dirty="0">
              <a:latin typeface="メイリオ" panose="020B0604030504040204" pitchFamily="50" charset="-128"/>
              <a:ea typeface="メイリオ" panose="020B0604030504040204" pitchFamily="50" charset="-128"/>
            </a:endParaRPr>
          </a:p>
          <a:p>
            <a:pPr>
              <a:lnSpc>
                <a:spcPts val="2520"/>
              </a:lnSpc>
            </a:pPr>
            <a:r>
              <a:rPr lang="ja-JP" altLang="en-US" sz="1800" dirty="0">
                <a:latin typeface="メイリオ" panose="020B0604030504040204" pitchFamily="50" charset="-128"/>
                <a:ea typeface="メイリオ" panose="020B0604030504040204" pitchFamily="50" charset="-128"/>
              </a:rPr>
              <a:t>　</a:t>
            </a:r>
            <a:r>
              <a:rPr lang="en-US" altLang="ja-JP" sz="1800" dirty="0">
                <a:latin typeface="メイリオ" panose="020B0604030504040204" pitchFamily="50" charset="-128"/>
                <a:ea typeface="メイリオ" panose="020B0604030504040204" pitchFamily="50" charset="-128"/>
              </a:rPr>
              <a:t>5</a:t>
            </a:r>
            <a:r>
              <a:rPr lang="ja-JP" altLang="en-US" sz="1800" dirty="0">
                <a:latin typeface="メイリオ" panose="020B0604030504040204" pitchFamily="50" charset="-128"/>
                <a:ea typeface="メイリオ" panose="020B0604030504040204" pitchFamily="50" charset="-128"/>
              </a:rPr>
              <a:t>月に大阪府環境審議会に諮問を行い、</a:t>
            </a:r>
            <a:r>
              <a:rPr lang="en-US" altLang="ja-JP" sz="1800" dirty="0">
                <a:latin typeface="メイリオ" panose="020B0604030504040204" pitchFamily="50" charset="-128"/>
                <a:ea typeface="メイリオ" panose="020B0604030504040204" pitchFamily="50" charset="-128"/>
              </a:rPr>
              <a:t>2005</a:t>
            </a:r>
            <a:r>
              <a:rPr lang="ja-JP" altLang="en-US" sz="1800" dirty="0">
                <a:latin typeface="メイリオ" panose="020B0604030504040204" pitchFamily="50" charset="-128"/>
                <a:ea typeface="メイリオ" panose="020B0604030504040204" pitchFamily="50" charset="-128"/>
              </a:rPr>
              <a:t>年</a:t>
            </a:r>
            <a:r>
              <a:rPr lang="en-US" altLang="ja-JP" sz="1800" dirty="0">
                <a:latin typeface="メイリオ" panose="020B0604030504040204" pitchFamily="50" charset="-128"/>
                <a:ea typeface="メイリオ" panose="020B0604030504040204" pitchFamily="50" charset="-128"/>
              </a:rPr>
              <a:t>5</a:t>
            </a:r>
            <a:r>
              <a:rPr lang="ja-JP" altLang="en-US" sz="1800" dirty="0">
                <a:latin typeface="メイリオ" panose="020B0604030504040204" pitchFamily="50" charset="-128"/>
                <a:ea typeface="メイリオ" panose="020B0604030504040204" pitchFamily="50" charset="-128"/>
              </a:rPr>
              <a:t>月に答申を得た。</a:t>
            </a:r>
            <a:br>
              <a:rPr lang="ja-JP" altLang="en-US" sz="1800" dirty="0">
                <a:latin typeface="メイリオ" panose="020B0604030504040204" pitchFamily="50" charset="-128"/>
                <a:ea typeface="メイリオ" panose="020B0604030504040204" pitchFamily="50" charset="-128"/>
              </a:rPr>
            </a:br>
            <a:r>
              <a:rPr lang="ja-JP" altLang="en-US" sz="1800" dirty="0">
                <a:latin typeface="メイリオ" panose="020B0604030504040204" pitchFamily="50" charset="-128"/>
                <a:ea typeface="メイリオ" panose="020B0604030504040204" pitchFamily="50" charset="-128"/>
              </a:rPr>
              <a:t>　大阪府は、この答申に基づき、</a:t>
            </a:r>
            <a:r>
              <a:rPr lang="ja-JP" altLang="en-US" sz="1800" u="sng" dirty="0">
                <a:solidFill>
                  <a:srgbClr val="FF0000"/>
                </a:solidFill>
                <a:latin typeface="メイリオ" panose="020B0604030504040204" pitchFamily="50" charset="-128"/>
                <a:ea typeface="メイリオ" panose="020B0604030504040204" pitchFamily="50" charset="-128"/>
              </a:rPr>
              <a:t>建築物の環境配慮制度等を定めた「大阪府温暖化の防止等に関する条</a:t>
            </a:r>
            <a:endParaRPr lang="en-US" altLang="ja-JP" sz="1800" u="sng" dirty="0">
              <a:solidFill>
                <a:srgbClr val="FF0000"/>
              </a:solidFill>
              <a:latin typeface="メイリオ" panose="020B0604030504040204" pitchFamily="50" charset="-128"/>
              <a:ea typeface="メイリオ" panose="020B0604030504040204" pitchFamily="50" charset="-128"/>
            </a:endParaRPr>
          </a:p>
          <a:p>
            <a:pPr>
              <a:lnSpc>
                <a:spcPts val="2520"/>
              </a:lnSpc>
            </a:pPr>
            <a:r>
              <a:rPr lang="ja-JP" altLang="en-US" sz="1800" u="sng" dirty="0">
                <a:solidFill>
                  <a:srgbClr val="FF0000"/>
                </a:solidFill>
                <a:latin typeface="メイリオ" panose="020B0604030504040204" pitchFamily="50" charset="-128"/>
                <a:ea typeface="メイリオ" panose="020B0604030504040204" pitchFamily="50" charset="-128"/>
              </a:rPr>
              <a:t>　例」（以下、「条例」）を</a:t>
            </a:r>
            <a:r>
              <a:rPr lang="en-US" altLang="ja-JP" sz="1800" u="sng" dirty="0">
                <a:solidFill>
                  <a:srgbClr val="FF0000"/>
                </a:solidFill>
                <a:latin typeface="メイリオ" panose="020B0604030504040204" pitchFamily="50" charset="-128"/>
                <a:ea typeface="メイリオ" panose="020B0604030504040204" pitchFamily="50" charset="-128"/>
              </a:rPr>
              <a:t>2006</a:t>
            </a:r>
            <a:r>
              <a:rPr lang="ja-JP" altLang="en-US" sz="1800" u="sng" dirty="0">
                <a:solidFill>
                  <a:srgbClr val="FF0000"/>
                </a:solidFill>
                <a:latin typeface="メイリオ" panose="020B0604030504040204" pitchFamily="50" charset="-128"/>
                <a:ea typeface="メイリオ" panose="020B0604030504040204" pitchFamily="50" charset="-128"/>
              </a:rPr>
              <a:t>年</a:t>
            </a:r>
            <a:r>
              <a:rPr lang="en-US" altLang="ja-JP" sz="1800" u="sng" dirty="0">
                <a:solidFill>
                  <a:srgbClr val="FF0000"/>
                </a:solidFill>
                <a:latin typeface="メイリオ" panose="020B0604030504040204" pitchFamily="50" charset="-128"/>
                <a:ea typeface="メイリオ" panose="020B0604030504040204" pitchFamily="50" charset="-128"/>
              </a:rPr>
              <a:t>4</a:t>
            </a:r>
            <a:r>
              <a:rPr lang="ja-JP" altLang="en-US" sz="1800" u="sng" dirty="0">
                <a:solidFill>
                  <a:srgbClr val="FF0000"/>
                </a:solidFill>
                <a:latin typeface="メイリオ" panose="020B0604030504040204" pitchFamily="50" charset="-128"/>
                <a:ea typeface="メイリオ" panose="020B0604030504040204" pitchFamily="50" charset="-128"/>
              </a:rPr>
              <a:t>月</a:t>
            </a:r>
            <a:r>
              <a:rPr lang="en-US" altLang="ja-JP" sz="1800" u="sng" dirty="0">
                <a:solidFill>
                  <a:srgbClr val="FF0000"/>
                </a:solidFill>
                <a:latin typeface="メイリオ" panose="020B0604030504040204" pitchFamily="50" charset="-128"/>
                <a:ea typeface="メイリオ" panose="020B0604030504040204" pitchFamily="50" charset="-128"/>
              </a:rPr>
              <a:t>1</a:t>
            </a:r>
            <a:r>
              <a:rPr lang="ja-JP" altLang="en-US" sz="1800" u="sng" dirty="0">
                <a:solidFill>
                  <a:srgbClr val="FF0000"/>
                </a:solidFill>
                <a:latin typeface="メイリオ" panose="020B0604030504040204" pitchFamily="50" charset="-128"/>
                <a:ea typeface="メイリオ" panose="020B0604030504040204" pitchFamily="50" charset="-128"/>
              </a:rPr>
              <a:t>日から施行（</a:t>
            </a:r>
            <a:r>
              <a:rPr lang="en-US" altLang="ja-JP" sz="1800" u="sng" dirty="0">
                <a:solidFill>
                  <a:srgbClr val="FF0000"/>
                </a:solidFill>
                <a:latin typeface="メイリオ" panose="020B0604030504040204" pitchFamily="50" charset="-128"/>
                <a:ea typeface="メイリオ" panose="020B0604030504040204" pitchFamily="50" charset="-128"/>
              </a:rPr>
              <a:t>2005</a:t>
            </a:r>
            <a:r>
              <a:rPr lang="ja-JP" altLang="en-US" sz="1800" u="sng" dirty="0">
                <a:solidFill>
                  <a:srgbClr val="FF0000"/>
                </a:solidFill>
                <a:latin typeface="メイリオ" panose="020B0604030504040204" pitchFamily="50" charset="-128"/>
                <a:ea typeface="メイリオ" panose="020B0604030504040204" pitchFamily="50" charset="-128"/>
              </a:rPr>
              <a:t>年</a:t>
            </a:r>
            <a:r>
              <a:rPr lang="en-US" altLang="ja-JP" sz="1800" u="sng" dirty="0">
                <a:solidFill>
                  <a:srgbClr val="FF0000"/>
                </a:solidFill>
                <a:latin typeface="メイリオ" panose="020B0604030504040204" pitchFamily="50" charset="-128"/>
                <a:ea typeface="メイリオ" panose="020B0604030504040204" pitchFamily="50" charset="-128"/>
              </a:rPr>
              <a:t>10</a:t>
            </a:r>
            <a:r>
              <a:rPr lang="ja-JP" altLang="en-US" sz="1800" u="sng" dirty="0">
                <a:solidFill>
                  <a:srgbClr val="FF0000"/>
                </a:solidFill>
                <a:latin typeface="メイリオ" panose="020B0604030504040204" pitchFamily="50" charset="-128"/>
                <a:ea typeface="メイリオ" panose="020B0604030504040204" pitchFamily="50" charset="-128"/>
              </a:rPr>
              <a:t>月</a:t>
            </a:r>
            <a:r>
              <a:rPr lang="en-US" altLang="ja-JP" sz="1800" u="sng" dirty="0">
                <a:solidFill>
                  <a:srgbClr val="FF0000"/>
                </a:solidFill>
                <a:latin typeface="メイリオ" panose="020B0604030504040204" pitchFamily="50" charset="-128"/>
                <a:ea typeface="メイリオ" panose="020B0604030504040204" pitchFamily="50" charset="-128"/>
              </a:rPr>
              <a:t>28</a:t>
            </a:r>
            <a:r>
              <a:rPr lang="ja-JP" altLang="en-US" sz="1800" u="sng" dirty="0">
                <a:solidFill>
                  <a:srgbClr val="FF0000"/>
                </a:solidFill>
                <a:latin typeface="メイリオ" panose="020B0604030504040204" pitchFamily="50" charset="-128"/>
                <a:ea typeface="メイリオ" panose="020B0604030504040204" pitchFamily="50" charset="-128"/>
              </a:rPr>
              <a:t>日公布）</a:t>
            </a:r>
            <a:r>
              <a:rPr lang="ja-JP" altLang="en-US" sz="1800" dirty="0">
                <a:latin typeface="メイリオ" panose="020B0604030504040204" pitchFamily="50" charset="-128"/>
                <a:ea typeface="メイリオ" panose="020B0604030504040204" pitchFamily="50" charset="-128"/>
              </a:rPr>
              <a:t>した。</a:t>
            </a:r>
            <a:br>
              <a:rPr lang="ja-JP" altLang="en-US" sz="1800" dirty="0">
                <a:latin typeface="メイリオ" panose="020B0604030504040204" pitchFamily="50" charset="-128"/>
                <a:ea typeface="メイリオ" panose="020B0604030504040204" pitchFamily="50" charset="-128"/>
              </a:rPr>
            </a:br>
            <a:r>
              <a:rPr lang="ja-JP" altLang="en-US" sz="1800" dirty="0">
                <a:latin typeface="メイリオ" panose="020B0604030504040204" pitchFamily="50" charset="-128"/>
                <a:ea typeface="メイリオ" panose="020B0604030504040204" pitchFamily="50" charset="-128"/>
              </a:rPr>
              <a:t>　条例に基づく</a:t>
            </a:r>
            <a:r>
              <a:rPr lang="ja-JP" altLang="en-US" sz="1800" dirty="0">
                <a:solidFill>
                  <a:srgbClr val="FF0000"/>
                </a:solidFill>
                <a:latin typeface="メイリオ" panose="020B0604030504040204" pitchFamily="50" charset="-128"/>
                <a:ea typeface="メイリオ" panose="020B0604030504040204" pitchFamily="50" charset="-128"/>
              </a:rPr>
              <a:t>建築物の環境配慮に係る主な取組みは以下のとおり</a:t>
            </a:r>
            <a:r>
              <a:rPr lang="ja-JP" altLang="en-US" sz="1800" dirty="0">
                <a:latin typeface="メイリオ" panose="020B0604030504040204" pitchFamily="50" charset="-128"/>
                <a:ea typeface="メイリオ" panose="020B0604030504040204" pitchFamily="50" charset="-128"/>
              </a:rPr>
              <a:t>。</a:t>
            </a:r>
            <a:endParaRPr lang="en-US" altLang="ja-JP" sz="1800" dirty="0">
              <a:latin typeface="メイリオ" panose="020B0604030504040204" pitchFamily="50" charset="-128"/>
              <a:ea typeface="メイリオ" panose="020B0604030504040204" pitchFamily="50" charset="-128"/>
            </a:endParaRPr>
          </a:p>
        </p:txBody>
      </p:sp>
      <p:sp>
        <p:nvSpPr>
          <p:cNvPr id="11" name="角丸四角形 10"/>
          <p:cNvSpPr/>
          <p:nvPr/>
        </p:nvSpPr>
        <p:spPr>
          <a:xfrm>
            <a:off x="47471" y="3043179"/>
            <a:ext cx="6209732" cy="453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r>
              <a:rPr lang="ja-JP" altLang="en-US" sz="2240" dirty="0">
                <a:solidFill>
                  <a:schemeClr val="tx1"/>
                </a:solidFill>
                <a:latin typeface="メイリオ" panose="020B0604030504040204" pitchFamily="50" charset="-128"/>
                <a:ea typeface="メイリオ" panose="020B0604030504040204" pitchFamily="50" charset="-128"/>
              </a:rPr>
              <a:t>（１）</a:t>
            </a:r>
            <a:r>
              <a:rPr lang="ja-JP" altLang="en-US" sz="2240" b="1" dirty="0">
                <a:solidFill>
                  <a:srgbClr val="FF0000"/>
                </a:solidFill>
                <a:latin typeface="メイリオ" panose="020B0604030504040204" pitchFamily="50" charset="-128"/>
                <a:ea typeface="メイリオ" panose="020B0604030504040204" pitchFamily="50" charset="-128"/>
              </a:rPr>
              <a:t>建築物環境計画書の届出</a:t>
            </a:r>
          </a:p>
        </p:txBody>
      </p:sp>
      <p:sp>
        <p:nvSpPr>
          <p:cNvPr id="15" name="テキスト ボックス 14"/>
          <p:cNvSpPr txBox="1"/>
          <p:nvPr/>
        </p:nvSpPr>
        <p:spPr>
          <a:xfrm>
            <a:off x="3265829" y="4912017"/>
            <a:ext cx="3315407" cy="324704"/>
          </a:xfrm>
          <a:prstGeom prst="rect">
            <a:avLst/>
          </a:prstGeom>
          <a:noFill/>
        </p:spPr>
        <p:txBody>
          <a:bodyPr wrap="square" rtlCol="0">
            <a:spAutoFit/>
          </a:bodyPr>
          <a:lstStyle/>
          <a:p>
            <a:pPr marL="403200" indent="-352800" algn="just">
              <a:lnSpc>
                <a:spcPts val="1820"/>
              </a:lnSpc>
              <a:spcBef>
                <a:spcPts val="840"/>
              </a:spcBef>
            </a:pPr>
            <a:r>
              <a:rPr lang="ja-JP" altLang="en-US" sz="1540" kern="100" dirty="0">
                <a:latin typeface="メイリオ" panose="020B0604030504040204" pitchFamily="50" charset="-128"/>
                <a:ea typeface="メイリオ" panose="020B0604030504040204" pitchFamily="50" charset="-128"/>
                <a:cs typeface="Times New Roman"/>
              </a:rPr>
              <a:t>届出対象</a:t>
            </a:r>
            <a:r>
              <a:rPr lang="en-US" altLang="ja-JP" sz="1540" kern="100" dirty="0">
                <a:latin typeface="メイリオ" panose="020B0604030504040204" pitchFamily="50" charset="-128"/>
                <a:ea typeface="メイリオ" panose="020B0604030504040204" pitchFamily="50" charset="-128"/>
                <a:cs typeface="Times New Roman"/>
              </a:rPr>
              <a:t>5,000</a:t>
            </a:r>
            <a:r>
              <a:rPr lang="ja-JP" altLang="en-US" sz="1540" kern="100" dirty="0">
                <a:latin typeface="メイリオ" panose="020B0604030504040204" pitchFamily="50" charset="-128"/>
                <a:ea typeface="メイリオ" panose="020B0604030504040204" pitchFamily="50" charset="-128"/>
                <a:cs typeface="Times New Roman"/>
              </a:rPr>
              <a:t>㎡超</a:t>
            </a:r>
            <a:endParaRPr lang="en-US" altLang="ja-JP" sz="1540" kern="100" dirty="0">
              <a:latin typeface="メイリオ" panose="020B0604030504040204" pitchFamily="50" charset="-128"/>
              <a:ea typeface="メイリオ" panose="020B0604030504040204" pitchFamily="50" charset="-128"/>
              <a:cs typeface="Times New Roman"/>
            </a:endParaRPr>
          </a:p>
        </p:txBody>
      </p:sp>
      <p:sp>
        <p:nvSpPr>
          <p:cNvPr id="16" name="テキスト ボックス 15"/>
          <p:cNvSpPr txBox="1"/>
          <p:nvPr/>
        </p:nvSpPr>
        <p:spPr>
          <a:xfrm>
            <a:off x="7840960" y="4956082"/>
            <a:ext cx="3293472" cy="324704"/>
          </a:xfrm>
          <a:prstGeom prst="rect">
            <a:avLst/>
          </a:prstGeom>
          <a:noFill/>
        </p:spPr>
        <p:txBody>
          <a:bodyPr wrap="square" rtlCol="0">
            <a:spAutoFit/>
          </a:bodyPr>
          <a:lstStyle/>
          <a:p>
            <a:pPr marL="403200" indent="-352800" algn="just">
              <a:lnSpc>
                <a:spcPts val="1820"/>
              </a:lnSpc>
              <a:spcBef>
                <a:spcPts val="840"/>
              </a:spcBef>
            </a:pPr>
            <a:r>
              <a:rPr lang="ja-JP" altLang="en-US" sz="1540" kern="100" dirty="0">
                <a:latin typeface="メイリオ" panose="020B0604030504040204" pitchFamily="50" charset="-128"/>
                <a:ea typeface="メイリオ" panose="020B0604030504040204" pitchFamily="50" charset="-128"/>
                <a:cs typeface="Times New Roman"/>
              </a:rPr>
              <a:t>届出対象</a:t>
            </a:r>
            <a:r>
              <a:rPr lang="en-US" altLang="ja-JP" sz="1540" kern="100" dirty="0">
                <a:latin typeface="メイリオ" panose="020B0604030504040204" pitchFamily="50" charset="-128"/>
                <a:ea typeface="メイリオ" panose="020B0604030504040204" pitchFamily="50" charset="-128"/>
                <a:cs typeface="Times New Roman"/>
              </a:rPr>
              <a:t>2,000</a:t>
            </a:r>
            <a:r>
              <a:rPr lang="ja-JP" altLang="en-US" sz="1540" kern="100" dirty="0">
                <a:latin typeface="メイリオ" panose="020B0604030504040204" pitchFamily="50" charset="-128"/>
                <a:ea typeface="メイリオ" panose="020B0604030504040204" pitchFamily="50" charset="-128"/>
                <a:cs typeface="Times New Roman"/>
              </a:rPr>
              <a:t>㎡以上</a:t>
            </a:r>
            <a:endParaRPr lang="en-US" altLang="ja-JP" sz="1540" kern="100" dirty="0">
              <a:latin typeface="メイリオ" panose="020B0604030504040204" pitchFamily="50" charset="-128"/>
              <a:ea typeface="メイリオ" panose="020B0604030504040204" pitchFamily="50" charset="-128"/>
              <a:cs typeface="Times New Roman"/>
            </a:endParaRPr>
          </a:p>
        </p:txBody>
      </p:sp>
      <p:sp>
        <p:nvSpPr>
          <p:cNvPr id="22" name="テキスト ボックス 21"/>
          <p:cNvSpPr txBox="1"/>
          <p:nvPr/>
        </p:nvSpPr>
        <p:spPr>
          <a:xfrm>
            <a:off x="3599239" y="9247192"/>
            <a:ext cx="6772618" cy="330090"/>
          </a:xfrm>
          <a:prstGeom prst="rect">
            <a:avLst/>
          </a:prstGeom>
          <a:noFill/>
        </p:spPr>
        <p:txBody>
          <a:bodyPr wrap="square" rtlCol="0">
            <a:spAutoFit/>
          </a:bodyPr>
          <a:lstStyle/>
          <a:p>
            <a:pPr marL="403200" indent="-352800" algn="just">
              <a:lnSpc>
                <a:spcPts val="1820"/>
              </a:lnSpc>
              <a:spcBef>
                <a:spcPts val="840"/>
              </a:spcBef>
            </a:pPr>
            <a:r>
              <a:rPr lang="ja-JP" altLang="en-US" sz="1680" b="1" kern="100" dirty="0">
                <a:latin typeface="メイリオ" panose="020B0604030504040204" pitchFamily="50" charset="-128"/>
                <a:ea typeface="メイリオ" panose="020B0604030504040204" pitchFamily="50" charset="-128"/>
                <a:cs typeface="Times New Roman"/>
              </a:rPr>
              <a:t>府域における建築物環境計画書届出件数の推移</a:t>
            </a:r>
            <a:endParaRPr lang="en-US" altLang="ja-JP" sz="1680" b="1" kern="100" dirty="0">
              <a:latin typeface="メイリオ" panose="020B0604030504040204" pitchFamily="50" charset="-128"/>
              <a:ea typeface="メイリオ" panose="020B0604030504040204" pitchFamily="50" charset="-128"/>
              <a:cs typeface="Times New Roman"/>
            </a:endParaRPr>
          </a:p>
        </p:txBody>
      </p:sp>
      <p:cxnSp>
        <p:nvCxnSpPr>
          <p:cNvPr id="24" name="直線矢印コネクタ 23"/>
          <p:cNvCxnSpPr/>
          <p:nvPr/>
        </p:nvCxnSpPr>
        <p:spPr>
          <a:xfrm>
            <a:off x="6517513" y="5272181"/>
            <a:ext cx="5060906" cy="51512"/>
          </a:xfrm>
          <a:prstGeom prst="straightConnector1">
            <a:avLst/>
          </a:prstGeom>
          <a:ln w="158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11578419" y="5078151"/>
            <a:ext cx="0" cy="3880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1730176" y="5236721"/>
            <a:ext cx="4787337" cy="35460"/>
          </a:xfrm>
          <a:prstGeom prst="straightConnector1">
            <a:avLst/>
          </a:prstGeom>
          <a:ln w="158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1667624" y="5060421"/>
            <a:ext cx="0" cy="3880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6517513" y="5032949"/>
            <a:ext cx="0" cy="388059"/>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0731574" y="247725"/>
            <a:ext cx="1693689" cy="477054"/>
          </a:xfrm>
          <a:prstGeom prst="rect">
            <a:avLst/>
          </a:prstGeom>
          <a:solidFill>
            <a:schemeClr val="bg1"/>
          </a:solidFill>
          <a:ln>
            <a:solidFill>
              <a:schemeClr val="tx1"/>
            </a:solidFill>
          </a:ln>
        </p:spPr>
        <p:txBody>
          <a:bodyPr wrap="square" rtlCol="0">
            <a:spAutoFit/>
          </a:bodyPr>
          <a:lstStyle/>
          <a:p>
            <a:r>
              <a:rPr lang="ja-JP" altLang="en-US" b="1" dirty="0"/>
              <a:t>資料１－５</a:t>
            </a:r>
          </a:p>
        </p:txBody>
      </p:sp>
      <p:sp>
        <p:nvSpPr>
          <p:cNvPr id="18" name="コンテンツ プレースホルダー 3">
            <a:extLst>
              <a:ext uri="{FF2B5EF4-FFF2-40B4-BE49-F238E27FC236}">
                <a16:creationId xmlns:a16="http://schemas.microsoft.com/office/drawing/2014/main" id="{BC574EF9-7DC8-49F0-A65A-F107495290E4}"/>
              </a:ext>
            </a:extLst>
          </p:cNvPr>
          <p:cNvSpPr>
            <a:spLocks noGrp="1"/>
          </p:cNvSpPr>
          <p:nvPr>
            <p:ph sz="half" idx="1"/>
          </p:nvPr>
        </p:nvSpPr>
        <p:spPr>
          <a:xfrm>
            <a:off x="-1" y="3550795"/>
            <a:ext cx="12514408" cy="1120503"/>
          </a:xfrm>
        </p:spPr>
        <p:txBody>
          <a:bodyPr>
            <a:noAutofit/>
          </a:bodyPr>
          <a:lstStyle/>
          <a:p>
            <a:pPr marL="0" indent="0">
              <a:lnSpc>
                <a:spcPts val="2660"/>
              </a:lnSpc>
              <a:spcBef>
                <a:spcPts val="0"/>
              </a:spcBef>
              <a:buNone/>
            </a:pPr>
            <a:r>
              <a:rPr lang="ja-JP" altLang="en-US" sz="1960" b="1" dirty="0">
                <a:latin typeface="メイリオ" panose="020B0604030504040204" pitchFamily="50" charset="-128"/>
                <a:ea typeface="メイリオ" panose="020B0604030504040204" pitchFamily="50" charset="-128"/>
              </a:rPr>
              <a:t>　○一定規模以上の延べ面積の</a:t>
            </a:r>
            <a:r>
              <a:rPr lang="ja-JP" altLang="en-US" sz="1960" b="1" dirty="0" smtClean="0">
                <a:latin typeface="メイリオ" panose="020B0604030504040204" pitchFamily="50" charset="-128"/>
                <a:ea typeface="メイリオ" panose="020B0604030504040204" pitchFamily="50" charset="-128"/>
              </a:rPr>
              <a:t>建築物（新築等）について</a:t>
            </a:r>
            <a:r>
              <a:rPr lang="ja-JP" altLang="en-US" sz="1960"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建築物環境計画書の届出を</a:t>
            </a:r>
            <a:r>
              <a:rPr lang="ja-JP" altLang="en-US" sz="2000" b="1" dirty="0" smtClean="0">
                <a:latin typeface="メイリオ" panose="020B0604030504040204" pitchFamily="50" charset="-128"/>
                <a:ea typeface="メイリオ" panose="020B0604030504040204" pitchFamily="50" charset="-128"/>
              </a:rPr>
              <a:t>義務化</a:t>
            </a:r>
            <a:endParaRPr lang="ja-JP" altLang="en-US" sz="2000" b="1" dirty="0">
              <a:latin typeface="メイリオ" panose="020B0604030504040204" pitchFamily="50" charset="-128"/>
              <a:ea typeface="メイリオ" panose="020B0604030504040204" pitchFamily="50" charset="-128"/>
            </a:endParaRPr>
          </a:p>
          <a:p>
            <a:pPr marL="0" indent="0">
              <a:lnSpc>
                <a:spcPts val="2660"/>
              </a:lnSpc>
              <a:spcBef>
                <a:spcPts val="0"/>
              </a:spcBef>
              <a:buNone/>
            </a:pPr>
            <a:r>
              <a:rPr lang="ja-JP" altLang="en-US" sz="1960" dirty="0">
                <a:latin typeface="メイリオ" panose="020B0604030504040204" pitchFamily="50" charset="-128"/>
                <a:ea typeface="メイリオ" panose="020B0604030504040204" pitchFamily="50" charset="-128"/>
              </a:rPr>
              <a:t>　　 </a:t>
            </a:r>
            <a:r>
              <a:rPr lang="ja-JP" altLang="en-US" sz="1680" dirty="0">
                <a:latin typeface="メイリオ" panose="020B0604030504040204" pitchFamily="50" charset="-128"/>
                <a:ea typeface="メイリオ" panose="020B0604030504040204" pitchFamily="50" charset="-128"/>
              </a:rPr>
              <a:t>・</a:t>
            </a:r>
            <a:r>
              <a:rPr lang="ja-JP" altLang="en-US" sz="1680" b="1" dirty="0">
                <a:solidFill>
                  <a:srgbClr val="FF0000"/>
                </a:solidFill>
                <a:latin typeface="メイリオ" panose="020B0604030504040204" pitchFamily="50" charset="-128"/>
                <a:ea typeface="メイリオ" panose="020B0604030504040204" pitchFamily="50" charset="-128"/>
              </a:rPr>
              <a:t>延べ面積</a:t>
            </a:r>
            <a:r>
              <a:rPr lang="en-US" altLang="ja-JP" sz="1680" b="1" dirty="0">
                <a:solidFill>
                  <a:srgbClr val="FF0000"/>
                </a:solidFill>
                <a:latin typeface="メイリオ" panose="020B0604030504040204" pitchFamily="50" charset="-128"/>
                <a:ea typeface="メイリオ" panose="020B0604030504040204" pitchFamily="50" charset="-128"/>
              </a:rPr>
              <a:t>5,000</a:t>
            </a:r>
            <a:r>
              <a:rPr lang="en-US" altLang="ja-JP" sz="1680" b="1" dirty="0" smtClean="0">
                <a:solidFill>
                  <a:srgbClr val="FF0000"/>
                </a:solidFill>
                <a:latin typeface="メイリオ" panose="020B0604030504040204" pitchFamily="50" charset="-128"/>
                <a:ea typeface="メイリオ" panose="020B0604030504040204" pitchFamily="50" charset="-128"/>
              </a:rPr>
              <a:t>㎡</a:t>
            </a:r>
            <a:r>
              <a:rPr lang="ja-JP" altLang="en-US" sz="1680" b="1" dirty="0">
                <a:solidFill>
                  <a:srgbClr val="FF0000"/>
                </a:solidFill>
                <a:latin typeface="メイリオ" panose="020B0604030504040204" pitchFamily="50" charset="-128"/>
                <a:ea typeface="メイリオ" panose="020B0604030504040204" pitchFamily="50" charset="-128"/>
              </a:rPr>
              <a:t>超</a:t>
            </a:r>
            <a:r>
              <a:rPr lang="ja-JP" altLang="en-US" sz="1680" b="1" dirty="0" smtClean="0">
                <a:solidFill>
                  <a:srgbClr val="FF0000"/>
                </a:solidFill>
                <a:latin typeface="メイリオ" panose="020B0604030504040204" pitchFamily="50" charset="-128"/>
                <a:ea typeface="メイリオ" panose="020B0604030504040204" pitchFamily="50" charset="-128"/>
              </a:rPr>
              <a:t>（</a:t>
            </a:r>
            <a:r>
              <a:rPr lang="en-US" altLang="ja-JP" sz="1680" b="1" dirty="0">
                <a:solidFill>
                  <a:srgbClr val="FF0000"/>
                </a:solidFill>
                <a:latin typeface="メイリオ" panose="020B0604030504040204" pitchFamily="50" charset="-128"/>
                <a:ea typeface="メイリオ" panose="020B0604030504040204" pitchFamily="50" charset="-128"/>
              </a:rPr>
              <a:t>2006</a:t>
            </a:r>
            <a:r>
              <a:rPr lang="ja-JP" altLang="en-US" sz="1680" b="1" dirty="0">
                <a:solidFill>
                  <a:srgbClr val="FF0000"/>
                </a:solidFill>
                <a:latin typeface="メイリオ" panose="020B0604030504040204" pitchFamily="50" charset="-128"/>
                <a:ea typeface="メイリオ" panose="020B0604030504040204" pitchFamily="50" charset="-128"/>
              </a:rPr>
              <a:t>年</a:t>
            </a:r>
            <a:r>
              <a:rPr lang="en-US" altLang="ja-JP" sz="1680" b="1" dirty="0">
                <a:solidFill>
                  <a:srgbClr val="FF0000"/>
                </a:solidFill>
                <a:latin typeface="メイリオ" panose="020B0604030504040204" pitchFamily="50" charset="-128"/>
                <a:ea typeface="メイリオ" panose="020B0604030504040204" pitchFamily="50" charset="-128"/>
              </a:rPr>
              <a:t>4</a:t>
            </a:r>
            <a:r>
              <a:rPr lang="ja-JP" altLang="en-US" sz="1680" b="1" dirty="0">
                <a:solidFill>
                  <a:srgbClr val="FF0000"/>
                </a:solidFill>
                <a:latin typeface="メイリオ" panose="020B0604030504040204" pitchFamily="50" charset="-128"/>
                <a:ea typeface="メイリオ" panose="020B0604030504040204" pitchFamily="50" charset="-128"/>
              </a:rPr>
              <a:t>月～）</a:t>
            </a:r>
          </a:p>
          <a:p>
            <a:pPr marL="0" indent="0">
              <a:lnSpc>
                <a:spcPts val="2660"/>
              </a:lnSpc>
              <a:spcBef>
                <a:spcPts val="0"/>
              </a:spcBef>
              <a:buNone/>
            </a:pPr>
            <a:r>
              <a:rPr lang="ja-JP" altLang="en-US" sz="1680" b="1" dirty="0">
                <a:solidFill>
                  <a:srgbClr val="FF0000"/>
                </a:solidFill>
                <a:latin typeface="メイリオ" panose="020B0604030504040204" pitchFamily="50" charset="-128"/>
                <a:ea typeface="メイリオ" panose="020B0604030504040204" pitchFamily="50" charset="-128"/>
              </a:rPr>
              <a:t>　　  ・延べ面積を</a:t>
            </a:r>
            <a:r>
              <a:rPr lang="en-US" altLang="ja-JP" sz="1680" b="1" dirty="0">
                <a:solidFill>
                  <a:srgbClr val="FF0000"/>
                </a:solidFill>
                <a:latin typeface="メイリオ" panose="020B0604030504040204" pitchFamily="50" charset="-128"/>
                <a:ea typeface="メイリオ" panose="020B0604030504040204" pitchFamily="50" charset="-128"/>
              </a:rPr>
              <a:t>2,000㎡</a:t>
            </a:r>
            <a:r>
              <a:rPr lang="ja-JP" altLang="en-US" sz="1680" b="1" dirty="0">
                <a:solidFill>
                  <a:srgbClr val="FF0000"/>
                </a:solidFill>
                <a:latin typeface="メイリオ" panose="020B0604030504040204" pitchFamily="50" charset="-128"/>
                <a:ea typeface="メイリオ" panose="020B0604030504040204" pitchFamily="50" charset="-128"/>
              </a:rPr>
              <a:t>以上に引き下げ（</a:t>
            </a:r>
            <a:r>
              <a:rPr lang="en-US" altLang="ja-JP" sz="1680" b="1" dirty="0" smtClean="0">
                <a:solidFill>
                  <a:srgbClr val="FF0000"/>
                </a:solidFill>
                <a:latin typeface="メイリオ" panose="020B0604030504040204" pitchFamily="50" charset="-128"/>
                <a:ea typeface="メイリオ" panose="020B0604030504040204" pitchFamily="50" charset="-128"/>
              </a:rPr>
              <a:t>2012</a:t>
            </a:r>
            <a:r>
              <a:rPr lang="ja-JP" altLang="en-US" sz="1680" b="1" dirty="0" smtClean="0">
                <a:solidFill>
                  <a:srgbClr val="FF0000"/>
                </a:solidFill>
                <a:latin typeface="メイリオ" panose="020B0604030504040204" pitchFamily="50" charset="-128"/>
                <a:ea typeface="メイリオ" panose="020B0604030504040204" pitchFamily="50" charset="-128"/>
              </a:rPr>
              <a:t>年</a:t>
            </a:r>
            <a:r>
              <a:rPr lang="en-US" altLang="ja-JP" sz="1680" b="1" dirty="0">
                <a:solidFill>
                  <a:srgbClr val="FF0000"/>
                </a:solidFill>
                <a:latin typeface="メイリオ" panose="020B0604030504040204" pitchFamily="50" charset="-128"/>
                <a:ea typeface="メイリオ" panose="020B0604030504040204" pitchFamily="50" charset="-128"/>
              </a:rPr>
              <a:t>7</a:t>
            </a:r>
            <a:r>
              <a:rPr lang="ja-JP" altLang="en-US" sz="1680" b="1" dirty="0" smtClean="0">
                <a:solidFill>
                  <a:srgbClr val="FF0000"/>
                </a:solidFill>
                <a:latin typeface="メイリオ" panose="020B0604030504040204" pitchFamily="50" charset="-128"/>
                <a:ea typeface="メイリオ" panose="020B0604030504040204" pitchFamily="50" charset="-128"/>
              </a:rPr>
              <a:t>月</a:t>
            </a:r>
            <a:r>
              <a:rPr lang="ja-JP" altLang="en-US" sz="1680" b="1" dirty="0">
                <a:solidFill>
                  <a:srgbClr val="FF0000"/>
                </a:solidFill>
                <a:latin typeface="メイリオ" panose="020B0604030504040204" pitchFamily="50" charset="-128"/>
                <a:ea typeface="メイリオ" panose="020B0604030504040204" pitchFamily="50" charset="-128"/>
              </a:rPr>
              <a:t>～）</a:t>
            </a:r>
          </a:p>
          <a:p>
            <a:pPr marL="0" indent="0">
              <a:lnSpc>
                <a:spcPts val="1120"/>
              </a:lnSpc>
              <a:spcBef>
                <a:spcPts val="0"/>
              </a:spcBef>
              <a:buNone/>
            </a:pPr>
            <a:endParaRPr lang="ja-JP" altLang="en-US" sz="1960" b="1" dirty="0">
              <a:latin typeface="メイリオ" panose="020B0604030504040204" pitchFamily="50" charset="-128"/>
              <a:ea typeface="メイリオ" panose="020B0604030504040204" pitchFamily="50" charset="-128"/>
            </a:endParaRPr>
          </a:p>
          <a:p>
            <a:pPr marL="0" indent="0">
              <a:lnSpc>
                <a:spcPts val="2520"/>
              </a:lnSpc>
              <a:spcBef>
                <a:spcPts val="0"/>
              </a:spcBef>
              <a:buNone/>
            </a:pPr>
            <a:r>
              <a:rPr lang="ja-JP" altLang="en-US" sz="1960" b="1" dirty="0">
                <a:latin typeface="メイリオ" panose="020B0604030504040204" pitchFamily="50" charset="-128"/>
                <a:ea typeface="メイリオ" panose="020B0604030504040204" pitchFamily="50" charset="-128"/>
              </a:rPr>
              <a:t>  </a:t>
            </a:r>
          </a:p>
        </p:txBody>
      </p:sp>
      <p:sp>
        <p:nvSpPr>
          <p:cNvPr id="17" name="タイトル 1">
            <a:extLst>
              <a:ext uri="{FF2B5EF4-FFF2-40B4-BE49-F238E27FC236}">
                <a16:creationId xmlns:a16="http://schemas.microsoft.com/office/drawing/2014/main" id="{4D07AD91-B96D-4437-9C4D-4C230E89D291}"/>
              </a:ext>
            </a:extLst>
          </p:cNvPr>
          <p:cNvSpPr>
            <a:spLocks noGrp="1"/>
          </p:cNvSpPr>
          <p:nvPr>
            <p:ph type="title"/>
          </p:nvPr>
        </p:nvSpPr>
        <p:spPr>
          <a:xfrm>
            <a:off x="69393" y="125246"/>
            <a:ext cx="4960642" cy="560958"/>
          </a:xfrm>
          <a:solidFill>
            <a:schemeClr val="accent1">
              <a:lumMod val="60000"/>
              <a:lumOff val="40000"/>
            </a:schemeClr>
          </a:solidFill>
        </p:spPr>
        <p:txBody>
          <a:bodyPr>
            <a:normAutofit/>
          </a:bodyPr>
          <a:lstStyle/>
          <a:p>
            <a:pPr algn="l"/>
            <a:r>
              <a:rPr lang="ja-JP" altLang="en-US" sz="2400" dirty="0" smtClean="0"/>
              <a:t>建築物の環境配慮制度について</a:t>
            </a:r>
            <a:endParaRPr kumimoji="1" lang="ja-JP" altLang="en-US" sz="2400" dirty="0"/>
          </a:p>
        </p:txBody>
      </p:sp>
      <p:sp>
        <p:nvSpPr>
          <p:cNvPr id="21" name="テキスト ボックス 20"/>
          <p:cNvSpPr txBox="1"/>
          <p:nvPr/>
        </p:nvSpPr>
        <p:spPr bwMode="white">
          <a:xfrm>
            <a:off x="12302273" y="9008013"/>
            <a:ext cx="424267" cy="478358"/>
          </a:xfrm>
          <a:prstGeom prst="rect">
            <a:avLst/>
          </a:prstGeom>
          <a:solidFill>
            <a:schemeClr val="bg1"/>
          </a:solidFill>
          <a:ln>
            <a:noFill/>
          </a:ln>
        </p:spPr>
        <p:txBody>
          <a:bodyPr wrap="square" rtlCol="0">
            <a:spAutoFit/>
          </a:bodyPr>
          <a:lstStyle/>
          <a:p>
            <a:r>
              <a:rPr kumimoji="1" lang="en-US" altLang="ja-JP" sz="2400" dirty="0" smtClean="0"/>
              <a:t>7</a:t>
            </a:r>
            <a:endParaRPr kumimoji="1" lang="ja-JP" altLang="en-US" sz="2400" dirty="0"/>
          </a:p>
        </p:txBody>
      </p:sp>
      <p:pic>
        <p:nvPicPr>
          <p:cNvPr id="3" name="図 2"/>
          <p:cNvPicPr>
            <a:picLocks noChangeAspect="1"/>
          </p:cNvPicPr>
          <p:nvPr/>
        </p:nvPicPr>
        <p:blipFill>
          <a:blip r:embed="rId3"/>
          <a:stretch>
            <a:fillRect/>
          </a:stretch>
        </p:blipFill>
        <p:spPr>
          <a:xfrm>
            <a:off x="-439960" y="5592688"/>
            <a:ext cx="12564945" cy="3584759"/>
          </a:xfrm>
          <a:prstGeom prst="rect">
            <a:avLst/>
          </a:prstGeom>
        </p:spPr>
      </p:pic>
    </p:spTree>
    <p:extLst>
      <p:ext uri="{BB962C8B-B14F-4D97-AF65-F5344CB8AC3E}">
        <p14:creationId xmlns:p14="http://schemas.microsoft.com/office/powerpoint/2010/main" val="2792607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ー 3">
            <a:extLst>
              <a:ext uri="{FF2B5EF4-FFF2-40B4-BE49-F238E27FC236}">
                <a16:creationId xmlns:a16="http://schemas.microsoft.com/office/drawing/2014/main" id="{BC574EF9-7DC8-49F0-A65A-F107495290E4}"/>
              </a:ext>
            </a:extLst>
          </p:cNvPr>
          <p:cNvSpPr>
            <a:spLocks noGrp="1"/>
          </p:cNvSpPr>
          <p:nvPr>
            <p:ph sz="half" idx="1"/>
          </p:nvPr>
        </p:nvSpPr>
        <p:spPr>
          <a:xfrm>
            <a:off x="19697" y="820578"/>
            <a:ext cx="12514408" cy="478688"/>
          </a:xfrm>
        </p:spPr>
        <p:txBody>
          <a:bodyPr>
            <a:noAutofit/>
          </a:bodyPr>
          <a:lstStyle/>
          <a:p>
            <a:pPr marL="0" indent="0">
              <a:lnSpc>
                <a:spcPts val="2520"/>
              </a:lnSpc>
              <a:spcBef>
                <a:spcPts val="0"/>
              </a:spcBef>
              <a:buNone/>
            </a:pPr>
            <a:r>
              <a:rPr lang="ja-JP" altLang="en-US" sz="1960" b="1" dirty="0">
                <a:latin typeface="メイリオ" panose="020B0604030504040204" pitchFamily="50" charset="-128"/>
                <a:ea typeface="メイリオ" panose="020B0604030504040204" pitchFamily="50" charset="-128"/>
              </a:rPr>
              <a:t>　○一定規模以上の延べ面積の</a:t>
            </a:r>
            <a:r>
              <a:rPr lang="ja-JP" altLang="en-US" sz="1960" b="1" dirty="0" smtClean="0">
                <a:latin typeface="メイリオ" panose="020B0604030504040204" pitchFamily="50" charset="-128"/>
                <a:ea typeface="メイリオ" panose="020B0604030504040204" pitchFamily="50" charset="-128"/>
              </a:rPr>
              <a:t>建築物</a:t>
            </a:r>
            <a:r>
              <a:rPr lang="ja-JP" altLang="en-US" sz="1960" b="1" dirty="0">
                <a:latin typeface="メイリオ" panose="020B0604030504040204" pitchFamily="50" charset="-128"/>
                <a:ea typeface="メイリオ" panose="020B0604030504040204" pitchFamily="50" charset="-128"/>
              </a:rPr>
              <a:t>（</a:t>
            </a:r>
            <a:r>
              <a:rPr lang="ja-JP" altLang="en-US" sz="1960" b="1" dirty="0" smtClean="0">
                <a:latin typeface="メイリオ" panose="020B0604030504040204" pitchFamily="50" charset="-128"/>
                <a:ea typeface="メイリオ" panose="020B0604030504040204" pitchFamily="50" charset="-128"/>
              </a:rPr>
              <a:t>新築等）について</a:t>
            </a:r>
            <a:r>
              <a:rPr lang="ja-JP" altLang="en-US" sz="1960" b="1" dirty="0">
                <a:latin typeface="メイリオ" panose="020B0604030504040204" pitchFamily="50" charset="-128"/>
                <a:ea typeface="メイリオ" panose="020B0604030504040204" pitchFamily="50" charset="-128"/>
              </a:rPr>
              <a:t>、条例で定める基準への適合を義務化</a:t>
            </a:r>
            <a:endParaRPr lang="en-US" altLang="ja-JP" sz="1960" b="1" dirty="0">
              <a:latin typeface="メイリオ" panose="020B0604030504040204" pitchFamily="50" charset="-128"/>
              <a:ea typeface="メイリオ" panose="020B0604030504040204" pitchFamily="50" charset="-128"/>
            </a:endParaRPr>
          </a:p>
          <a:p>
            <a:pPr marL="0" indent="0">
              <a:lnSpc>
                <a:spcPts val="1120"/>
              </a:lnSpc>
              <a:spcBef>
                <a:spcPts val="0"/>
              </a:spcBef>
              <a:buNone/>
            </a:pPr>
            <a:endParaRPr lang="ja-JP" altLang="en-US" sz="1960" b="1" dirty="0">
              <a:latin typeface="メイリオ" panose="020B0604030504040204" pitchFamily="50" charset="-128"/>
              <a:ea typeface="メイリオ" panose="020B0604030504040204" pitchFamily="50" charset="-128"/>
            </a:endParaRPr>
          </a:p>
          <a:p>
            <a:pPr marL="0" indent="0">
              <a:lnSpc>
                <a:spcPts val="2520"/>
              </a:lnSpc>
              <a:spcBef>
                <a:spcPts val="0"/>
              </a:spcBef>
              <a:buNone/>
            </a:pPr>
            <a:r>
              <a:rPr lang="ja-JP" altLang="en-US" sz="1960" b="1" dirty="0">
                <a:latin typeface="メイリオ" panose="020B0604030504040204" pitchFamily="50" charset="-128"/>
                <a:ea typeface="メイリオ" panose="020B0604030504040204" pitchFamily="50" charset="-128"/>
              </a:rPr>
              <a:t>  </a:t>
            </a:r>
          </a:p>
        </p:txBody>
      </p:sp>
      <p:sp>
        <p:nvSpPr>
          <p:cNvPr id="9" name="角丸四角形 8"/>
          <p:cNvSpPr/>
          <p:nvPr/>
        </p:nvSpPr>
        <p:spPr>
          <a:xfrm>
            <a:off x="33556" y="387886"/>
            <a:ext cx="6209732" cy="453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r>
              <a:rPr lang="ja-JP" altLang="en-US" sz="2240" dirty="0">
                <a:solidFill>
                  <a:schemeClr val="tx1"/>
                </a:solidFill>
                <a:latin typeface="メイリオ" panose="020B0604030504040204" pitchFamily="50" charset="-128"/>
                <a:ea typeface="メイリオ" panose="020B0604030504040204" pitchFamily="50" charset="-128"/>
              </a:rPr>
              <a:t>（２）</a:t>
            </a:r>
            <a:r>
              <a:rPr lang="ja-JP" altLang="en-US" sz="2240" b="1" dirty="0">
                <a:solidFill>
                  <a:srgbClr val="FF0000"/>
                </a:solidFill>
                <a:latin typeface="メイリオ" panose="020B0604030504040204" pitchFamily="50" charset="-128"/>
                <a:ea typeface="メイリオ" panose="020B0604030504040204" pitchFamily="50" charset="-128"/>
              </a:rPr>
              <a:t>条例で定める基準への適合</a:t>
            </a:r>
          </a:p>
        </p:txBody>
      </p:sp>
      <p:sp>
        <p:nvSpPr>
          <p:cNvPr id="6" name="コンテンツ プレースホルダー 3">
            <a:extLst>
              <a:ext uri="{FF2B5EF4-FFF2-40B4-BE49-F238E27FC236}">
                <a16:creationId xmlns:a16="http://schemas.microsoft.com/office/drawing/2014/main" id="{BC574EF9-7DC8-49F0-A65A-F107495290E4}"/>
              </a:ext>
            </a:extLst>
          </p:cNvPr>
          <p:cNvSpPr>
            <a:spLocks noGrp="1"/>
          </p:cNvSpPr>
          <p:nvPr>
            <p:ph sz="half" idx="1"/>
          </p:nvPr>
        </p:nvSpPr>
        <p:spPr>
          <a:xfrm>
            <a:off x="229282" y="1218981"/>
            <a:ext cx="12304823" cy="3018884"/>
          </a:xfrm>
          <a:ln>
            <a:solidFill>
              <a:schemeClr val="tx1"/>
            </a:solidFill>
          </a:ln>
        </p:spPr>
        <p:txBody>
          <a:bodyPr>
            <a:noAutofit/>
          </a:bodyPr>
          <a:lstStyle/>
          <a:p>
            <a:pPr marL="0" indent="0">
              <a:lnSpc>
                <a:spcPts val="2520"/>
              </a:lnSpc>
              <a:spcBef>
                <a:spcPts val="0"/>
              </a:spcBef>
              <a:buNone/>
            </a:pPr>
            <a:r>
              <a:rPr lang="ja-JP" altLang="en-US" sz="1960" b="1" dirty="0">
                <a:latin typeface="メイリオ" panose="020B0604030504040204" pitchFamily="50" charset="-128"/>
                <a:ea typeface="メイリオ" panose="020B0604030504040204" pitchFamily="50" charset="-128"/>
              </a:rPr>
              <a:t> （対象建築物）</a:t>
            </a:r>
          </a:p>
          <a:p>
            <a:pPr marL="0" indent="0">
              <a:lnSpc>
                <a:spcPts val="2520"/>
              </a:lnSpc>
              <a:spcBef>
                <a:spcPts val="0"/>
              </a:spcBef>
              <a:buNone/>
            </a:pPr>
            <a:r>
              <a:rPr lang="ja-JP" altLang="en-US" sz="1960" dirty="0">
                <a:latin typeface="メイリオ" panose="020B0604030504040204" pitchFamily="50" charset="-128"/>
                <a:ea typeface="メイリオ" panose="020B0604030504040204" pitchFamily="50" charset="-128"/>
              </a:rPr>
              <a:t>　 ・非住宅：延べ面積</a:t>
            </a:r>
            <a:r>
              <a:rPr lang="en-US" altLang="ja-JP" sz="1960" dirty="0">
                <a:latin typeface="メイリオ" panose="020B0604030504040204" pitchFamily="50" charset="-128"/>
                <a:ea typeface="メイリオ" panose="020B0604030504040204" pitchFamily="50" charset="-128"/>
              </a:rPr>
              <a:t>10,000㎡</a:t>
            </a:r>
            <a:r>
              <a:rPr lang="ja-JP" altLang="en-US" sz="1960" dirty="0">
                <a:latin typeface="メイリオ" panose="020B0604030504040204" pitchFamily="50" charset="-128"/>
                <a:ea typeface="メイリオ" panose="020B0604030504040204" pitchFamily="50" charset="-128"/>
              </a:rPr>
              <a:t>以上（</a:t>
            </a:r>
            <a:r>
              <a:rPr lang="en-US" altLang="ja-JP" sz="1960" dirty="0">
                <a:latin typeface="メイリオ" panose="020B0604030504040204" pitchFamily="50" charset="-128"/>
                <a:ea typeface="メイリオ" panose="020B0604030504040204" pitchFamily="50" charset="-128"/>
              </a:rPr>
              <a:t>2015</a:t>
            </a:r>
            <a:r>
              <a:rPr lang="ja-JP" altLang="en-US" sz="1960" dirty="0">
                <a:latin typeface="メイリオ" panose="020B0604030504040204" pitchFamily="50" charset="-128"/>
                <a:ea typeface="メイリオ" panose="020B0604030504040204" pitchFamily="50" charset="-128"/>
              </a:rPr>
              <a:t>年</a:t>
            </a:r>
            <a:r>
              <a:rPr lang="en-US" altLang="ja-JP" sz="1960" dirty="0">
                <a:latin typeface="メイリオ" panose="020B0604030504040204" pitchFamily="50" charset="-128"/>
                <a:ea typeface="メイリオ" panose="020B0604030504040204" pitchFamily="50" charset="-128"/>
              </a:rPr>
              <a:t>4</a:t>
            </a:r>
            <a:r>
              <a:rPr lang="ja-JP" altLang="en-US" sz="1960" dirty="0">
                <a:latin typeface="メイリオ" panose="020B0604030504040204" pitchFamily="50" charset="-128"/>
                <a:ea typeface="メイリオ" panose="020B0604030504040204" pitchFamily="50" charset="-128"/>
              </a:rPr>
              <a:t>月～）　 ⇒延べ面積</a:t>
            </a:r>
            <a:r>
              <a:rPr lang="en-US" altLang="ja-JP" sz="1960" dirty="0">
                <a:latin typeface="メイリオ" panose="020B0604030504040204" pitchFamily="50" charset="-128"/>
                <a:ea typeface="メイリオ" panose="020B0604030504040204" pitchFamily="50" charset="-128"/>
              </a:rPr>
              <a:t>2,000㎡</a:t>
            </a:r>
            <a:r>
              <a:rPr lang="ja-JP" altLang="en-US" sz="1960" dirty="0">
                <a:latin typeface="メイリオ" panose="020B0604030504040204" pitchFamily="50" charset="-128"/>
                <a:ea typeface="メイリオ" panose="020B0604030504040204" pitchFamily="50" charset="-128"/>
              </a:rPr>
              <a:t>以上（</a:t>
            </a:r>
            <a:r>
              <a:rPr lang="en-US" altLang="ja-JP" sz="1960" dirty="0">
                <a:latin typeface="メイリオ" panose="020B0604030504040204" pitchFamily="50" charset="-128"/>
                <a:ea typeface="メイリオ" panose="020B0604030504040204" pitchFamily="50" charset="-128"/>
              </a:rPr>
              <a:t>2018</a:t>
            </a:r>
            <a:r>
              <a:rPr lang="ja-JP" altLang="en-US" sz="1960" dirty="0">
                <a:latin typeface="メイリオ" panose="020B0604030504040204" pitchFamily="50" charset="-128"/>
                <a:ea typeface="メイリオ" panose="020B0604030504040204" pitchFamily="50" charset="-128"/>
              </a:rPr>
              <a:t>年</a:t>
            </a:r>
            <a:r>
              <a:rPr lang="en-US" altLang="ja-JP" sz="1960" dirty="0">
                <a:latin typeface="メイリオ" panose="020B0604030504040204" pitchFamily="50" charset="-128"/>
                <a:ea typeface="メイリオ" panose="020B0604030504040204" pitchFamily="50" charset="-128"/>
              </a:rPr>
              <a:t>4</a:t>
            </a:r>
            <a:r>
              <a:rPr lang="ja-JP" altLang="en-US" sz="1960" dirty="0">
                <a:latin typeface="メイリオ" panose="020B0604030504040204" pitchFamily="50" charset="-128"/>
                <a:ea typeface="メイリオ" panose="020B0604030504040204" pitchFamily="50" charset="-128"/>
              </a:rPr>
              <a:t>月～）</a:t>
            </a:r>
          </a:p>
          <a:p>
            <a:pPr marL="0" indent="0">
              <a:lnSpc>
                <a:spcPts val="2520"/>
              </a:lnSpc>
              <a:spcBef>
                <a:spcPts val="0"/>
              </a:spcBef>
              <a:buNone/>
            </a:pPr>
            <a:r>
              <a:rPr lang="ja-JP" altLang="en-US" sz="1960" dirty="0">
                <a:latin typeface="メイリオ" panose="020B0604030504040204" pitchFamily="50" charset="-128"/>
                <a:ea typeface="メイリオ" panose="020B0604030504040204" pitchFamily="50" charset="-128"/>
              </a:rPr>
              <a:t>　 ・住　宅：延べ面積</a:t>
            </a:r>
            <a:r>
              <a:rPr lang="en-US" altLang="ja-JP" sz="1960" dirty="0">
                <a:latin typeface="メイリオ" panose="020B0604030504040204" pitchFamily="50" charset="-128"/>
                <a:ea typeface="メイリオ" panose="020B0604030504040204" pitchFamily="50" charset="-128"/>
              </a:rPr>
              <a:t>10,000㎡</a:t>
            </a:r>
            <a:r>
              <a:rPr lang="ja-JP" altLang="en-US" sz="1960" dirty="0">
                <a:latin typeface="メイリオ" panose="020B0604030504040204" pitchFamily="50" charset="-128"/>
                <a:ea typeface="メイリオ" panose="020B0604030504040204" pitchFamily="50" charset="-128"/>
              </a:rPr>
              <a:t>以上かつ高さ</a:t>
            </a:r>
            <a:r>
              <a:rPr lang="en-US" altLang="ja-JP" sz="1960" dirty="0">
                <a:latin typeface="メイリオ" panose="020B0604030504040204" pitchFamily="50" charset="-128"/>
                <a:ea typeface="メイリオ" panose="020B0604030504040204" pitchFamily="50" charset="-128"/>
              </a:rPr>
              <a:t>60</a:t>
            </a:r>
            <a:r>
              <a:rPr lang="ja-JP" altLang="en-US" sz="1960" dirty="0">
                <a:latin typeface="メイリオ" panose="020B0604030504040204" pitchFamily="50" charset="-128"/>
                <a:ea typeface="メイリオ" panose="020B0604030504040204" pitchFamily="50" charset="-128"/>
              </a:rPr>
              <a:t>ｍ超（</a:t>
            </a:r>
            <a:r>
              <a:rPr lang="en-US" altLang="ja-JP" sz="1960" dirty="0">
                <a:latin typeface="メイリオ" panose="020B0604030504040204" pitchFamily="50" charset="-128"/>
                <a:ea typeface="メイリオ" panose="020B0604030504040204" pitchFamily="50" charset="-128"/>
              </a:rPr>
              <a:t>2018</a:t>
            </a:r>
            <a:r>
              <a:rPr lang="ja-JP" altLang="en-US" sz="1960" dirty="0">
                <a:latin typeface="メイリオ" panose="020B0604030504040204" pitchFamily="50" charset="-128"/>
                <a:ea typeface="メイリオ" panose="020B0604030504040204" pitchFamily="50" charset="-128"/>
              </a:rPr>
              <a:t>年</a:t>
            </a:r>
            <a:r>
              <a:rPr lang="en-US" altLang="ja-JP" sz="1960" dirty="0">
                <a:latin typeface="メイリオ" panose="020B0604030504040204" pitchFamily="50" charset="-128"/>
                <a:ea typeface="メイリオ" panose="020B0604030504040204" pitchFamily="50" charset="-128"/>
              </a:rPr>
              <a:t>4</a:t>
            </a:r>
            <a:r>
              <a:rPr lang="ja-JP" altLang="en-US" sz="1960" dirty="0">
                <a:latin typeface="メイリオ" panose="020B0604030504040204" pitchFamily="50" charset="-128"/>
                <a:ea typeface="メイリオ" panose="020B0604030504040204" pitchFamily="50" charset="-128"/>
              </a:rPr>
              <a:t>月～）</a:t>
            </a:r>
          </a:p>
          <a:p>
            <a:pPr marL="0" indent="0">
              <a:lnSpc>
                <a:spcPts val="1120"/>
              </a:lnSpc>
              <a:spcBef>
                <a:spcPts val="0"/>
              </a:spcBef>
              <a:buNone/>
            </a:pPr>
            <a:r>
              <a:rPr lang="ja-JP" altLang="en-US" sz="1960" dirty="0">
                <a:latin typeface="メイリオ" panose="020B0604030504040204" pitchFamily="50" charset="-128"/>
                <a:ea typeface="メイリオ" panose="020B0604030504040204" pitchFamily="50" charset="-128"/>
              </a:rPr>
              <a:t>　</a:t>
            </a:r>
            <a:endParaRPr lang="en-US" altLang="ja-JP" sz="1960" dirty="0">
              <a:latin typeface="メイリオ" panose="020B0604030504040204" pitchFamily="50" charset="-128"/>
              <a:ea typeface="メイリオ" panose="020B0604030504040204" pitchFamily="50" charset="-128"/>
            </a:endParaRPr>
          </a:p>
          <a:p>
            <a:pPr marL="0" indent="0">
              <a:lnSpc>
                <a:spcPts val="2520"/>
              </a:lnSpc>
              <a:spcBef>
                <a:spcPts val="0"/>
              </a:spcBef>
              <a:buNone/>
            </a:pPr>
            <a:r>
              <a:rPr lang="en-US" altLang="ja-JP" sz="1960" b="1" dirty="0">
                <a:latin typeface="メイリオ" panose="020B0604030504040204" pitchFamily="50" charset="-128"/>
                <a:ea typeface="メイリオ" panose="020B0604030504040204" pitchFamily="50" charset="-128"/>
              </a:rPr>
              <a:t> </a:t>
            </a:r>
            <a:r>
              <a:rPr lang="ja-JP" altLang="en-US" sz="1960" b="1" dirty="0">
                <a:latin typeface="メイリオ" panose="020B0604030504040204" pitchFamily="50" charset="-128"/>
                <a:ea typeface="メイリオ" panose="020B0604030504040204" pitchFamily="50" charset="-128"/>
              </a:rPr>
              <a:t>（基準）</a:t>
            </a:r>
            <a:endParaRPr lang="en-US" altLang="ja-JP" sz="1960" b="1" dirty="0">
              <a:latin typeface="メイリオ" panose="020B0604030504040204" pitchFamily="50" charset="-128"/>
              <a:ea typeface="メイリオ" panose="020B0604030504040204" pitchFamily="50" charset="-128"/>
            </a:endParaRPr>
          </a:p>
          <a:p>
            <a:pPr marL="0" indent="0">
              <a:lnSpc>
                <a:spcPts val="2520"/>
              </a:lnSpc>
              <a:spcBef>
                <a:spcPts val="0"/>
              </a:spcBef>
              <a:buNone/>
            </a:pPr>
            <a:r>
              <a:rPr lang="en-US" altLang="ja-JP" sz="1960" b="1" dirty="0">
                <a:latin typeface="メイリオ" panose="020B0604030504040204" pitchFamily="50" charset="-128"/>
                <a:ea typeface="メイリオ" panose="020B0604030504040204" pitchFamily="50" charset="-128"/>
              </a:rPr>
              <a:t>    </a:t>
            </a:r>
            <a:r>
              <a:rPr lang="ja-JP" altLang="en-US" sz="1960" dirty="0">
                <a:latin typeface="メイリオ" panose="020B0604030504040204" pitchFamily="50" charset="-128"/>
                <a:ea typeface="メイリオ" panose="020B0604030504040204" pitchFamily="50" charset="-128"/>
              </a:rPr>
              <a:t>・断熱・日射遮蔽性能を求める外皮の基準</a:t>
            </a:r>
            <a:endParaRPr lang="en-US" altLang="ja-JP" sz="1960" dirty="0">
              <a:latin typeface="メイリオ" panose="020B0604030504040204" pitchFamily="50" charset="-128"/>
              <a:ea typeface="メイリオ" panose="020B0604030504040204" pitchFamily="50" charset="-128"/>
            </a:endParaRPr>
          </a:p>
          <a:p>
            <a:pPr marL="0" indent="0">
              <a:lnSpc>
                <a:spcPts val="1960"/>
              </a:lnSpc>
              <a:spcBef>
                <a:spcPts val="0"/>
              </a:spcBef>
              <a:buNone/>
            </a:pPr>
            <a:r>
              <a:rPr lang="en-US" altLang="ja-JP" sz="1960" dirty="0">
                <a:latin typeface="メイリオ" panose="020B0604030504040204" pitchFamily="50" charset="-128"/>
                <a:ea typeface="メイリオ" panose="020B0604030504040204" pitchFamily="50" charset="-128"/>
              </a:rPr>
              <a:t>    </a:t>
            </a:r>
            <a:r>
              <a:rPr lang="ja-JP" altLang="en-US" sz="1960" dirty="0">
                <a:latin typeface="メイリオ" panose="020B0604030504040204" pitchFamily="50" charset="-128"/>
                <a:ea typeface="メイリオ" panose="020B0604030504040204" pitchFamily="50" charset="-128"/>
              </a:rPr>
              <a:t>　 </a:t>
            </a:r>
            <a:r>
              <a:rPr lang="ja-JP" altLang="en-US" sz="1540" dirty="0">
                <a:latin typeface="メイリオ" panose="020B0604030504040204" pitchFamily="50" charset="-128"/>
                <a:ea typeface="メイリオ" panose="020B0604030504040204" pitchFamily="50" charset="-128"/>
              </a:rPr>
              <a:t>建築物</a:t>
            </a:r>
            <a:r>
              <a:rPr lang="ja-JP" altLang="en-US" sz="1540" dirty="0" smtClean="0">
                <a:latin typeface="メイリオ" panose="020B0604030504040204" pitchFamily="50" charset="-128"/>
                <a:ea typeface="メイリオ" panose="020B0604030504040204" pitchFamily="50" charset="-128"/>
              </a:rPr>
              <a:t>の外壁</a:t>
            </a:r>
            <a:r>
              <a:rPr lang="ja-JP" altLang="en-US" sz="1540" dirty="0">
                <a:latin typeface="メイリオ" panose="020B0604030504040204" pitchFamily="50" charset="-128"/>
                <a:ea typeface="メイリオ" panose="020B0604030504040204" pitchFamily="50" charset="-128"/>
              </a:rPr>
              <a:t>や</a:t>
            </a:r>
            <a:r>
              <a:rPr lang="ja-JP" altLang="en-US" sz="1540" dirty="0" smtClean="0">
                <a:latin typeface="メイリオ" panose="020B0604030504040204" pitchFamily="50" charset="-128"/>
                <a:ea typeface="メイリオ" panose="020B0604030504040204" pitchFamily="50" charset="-128"/>
              </a:rPr>
              <a:t>窓等を</a:t>
            </a:r>
            <a:r>
              <a:rPr lang="ja-JP" altLang="en-US" sz="1540" dirty="0">
                <a:latin typeface="メイリオ" panose="020B0604030504040204" pitchFamily="50" charset="-128"/>
                <a:ea typeface="メイリオ" panose="020B0604030504040204" pitchFamily="50" charset="-128"/>
              </a:rPr>
              <a:t>通しての</a:t>
            </a:r>
            <a:r>
              <a:rPr lang="ja-JP" altLang="en-US" sz="1540" dirty="0" smtClean="0">
                <a:latin typeface="メイリオ" panose="020B0604030504040204" pitchFamily="50" charset="-128"/>
                <a:ea typeface="メイリオ" panose="020B0604030504040204" pitchFamily="50" charset="-128"/>
              </a:rPr>
              <a:t>熱損失</a:t>
            </a:r>
            <a:r>
              <a:rPr lang="ja-JP" altLang="en-US" sz="1540" dirty="0">
                <a:latin typeface="メイリオ" panose="020B0604030504040204" pitchFamily="50" charset="-128"/>
                <a:ea typeface="メイリオ" panose="020B0604030504040204" pitchFamily="50" charset="-128"/>
              </a:rPr>
              <a:t>の防止についての基準</a:t>
            </a:r>
            <a:endParaRPr lang="ja-JP" altLang="en-US" sz="1960" dirty="0">
              <a:latin typeface="メイリオ" panose="020B0604030504040204" pitchFamily="50" charset="-128"/>
              <a:ea typeface="メイリオ" panose="020B0604030504040204" pitchFamily="50" charset="-128"/>
            </a:endParaRPr>
          </a:p>
          <a:p>
            <a:pPr marL="0" indent="0">
              <a:lnSpc>
                <a:spcPts val="2520"/>
              </a:lnSpc>
              <a:spcBef>
                <a:spcPts val="0"/>
              </a:spcBef>
              <a:buNone/>
            </a:pPr>
            <a:r>
              <a:rPr lang="ja-JP" altLang="en-US" sz="1960" dirty="0">
                <a:latin typeface="メイリオ" panose="020B0604030504040204" pitchFamily="50" charset="-128"/>
                <a:ea typeface="メイリオ" panose="020B0604030504040204" pitchFamily="50" charset="-128"/>
              </a:rPr>
              <a:t>    ・建築設備の一次エネルギー消費量基準</a:t>
            </a:r>
            <a:endParaRPr lang="en-US" altLang="ja-JP" sz="1960" dirty="0">
              <a:latin typeface="メイリオ" panose="020B0604030504040204" pitchFamily="50" charset="-128"/>
              <a:ea typeface="メイリオ" panose="020B0604030504040204" pitchFamily="50" charset="-128"/>
            </a:endParaRPr>
          </a:p>
          <a:p>
            <a:pPr marL="0" indent="0">
              <a:lnSpc>
                <a:spcPts val="1960"/>
              </a:lnSpc>
              <a:spcBef>
                <a:spcPts val="0"/>
              </a:spcBef>
              <a:buNone/>
            </a:pPr>
            <a:r>
              <a:rPr lang="en-US" altLang="ja-JP" sz="1960" dirty="0">
                <a:latin typeface="メイリオ" panose="020B0604030504040204" pitchFamily="50" charset="-128"/>
                <a:ea typeface="メイリオ" panose="020B0604030504040204" pitchFamily="50" charset="-128"/>
              </a:rPr>
              <a:t>     </a:t>
            </a:r>
            <a:r>
              <a:rPr lang="ja-JP" altLang="en-US" sz="1960" dirty="0">
                <a:latin typeface="メイリオ" panose="020B0604030504040204" pitchFamily="50" charset="-128"/>
                <a:ea typeface="メイリオ" panose="020B0604030504040204" pitchFamily="50" charset="-128"/>
              </a:rPr>
              <a:t>   </a:t>
            </a:r>
            <a:r>
              <a:rPr lang="ja-JP" altLang="en-US" sz="1540" dirty="0">
                <a:latin typeface="メイリオ" panose="020B0604030504040204" pitchFamily="50" charset="-128"/>
                <a:ea typeface="メイリオ" panose="020B0604030504040204" pitchFamily="50" charset="-128"/>
              </a:rPr>
              <a:t>建築物に設ける空気調和設備等に係るエネルギーの効率的利用についての基準</a:t>
            </a:r>
            <a:endParaRPr lang="ja-JP" altLang="en-US" sz="1960" dirty="0">
              <a:latin typeface="メイリオ" panose="020B0604030504040204" pitchFamily="50" charset="-128"/>
              <a:ea typeface="メイリオ" panose="020B0604030504040204" pitchFamily="50" charset="-128"/>
            </a:endParaRPr>
          </a:p>
          <a:p>
            <a:pPr marL="0" indent="0">
              <a:lnSpc>
                <a:spcPts val="2520"/>
              </a:lnSpc>
              <a:spcBef>
                <a:spcPts val="0"/>
              </a:spcBef>
              <a:buNone/>
            </a:pPr>
            <a:r>
              <a:rPr lang="ja-JP" altLang="en-US" sz="1960" dirty="0">
                <a:latin typeface="メイリオ" panose="020B0604030504040204" pitchFamily="50" charset="-128"/>
                <a:ea typeface="メイリオ" panose="020B0604030504040204" pitchFamily="50" charset="-128"/>
              </a:rPr>
              <a:t>　　</a:t>
            </a:r>
            <a:r>
              <a:rPr lang="ja-JP" altLang="en-US" sz="1540" dirty="0">
                <a:latin typeface="メイリオ" panose="020B0604030504040204" pitchFamily="50" charset="-128"/>
                <a:ea typeface="メイリオ" panose="020B0604030504040204" pitchFamily="50" charset="-128"/>
              </a:rPr>
              <a:t>  </a:t>
            </a:r>
            <a:r>
              <a:rPr lang="en-US" altLang="ja-JP" sz="1540" dirty="0">
                <a:latin typeface="メイリオ" panose="020B0604030504040204" pitchFamily="50" charset="-128"/>
                <a:ea typeface="メイリオ" panose="020B0604030504040204" pitchFamily="50" charset="-128"/>
              </a:rPr>
              <a:t>※ </a:t>
            </a:r>
            <a:r>
              <a:rPr lang="ja-JP" altLang="en-US" sz="1540" dirty="0">
                <a:latin typeface="メイリオ" panose="020B0604030504040204" pitchFamily="50" charset="-128"/>
                <a:ea typeface="メイリオ" panose="020B0604030504040204" pitchFamily="50" charset="-128"/>
              </a:rPr>
              <a:t>建築物省エネ法では、非住宅の一次エネルギー消費量基準のみが義務化</a:t>
            </a:r>
            <a:endParaRPr lang="ja-JP" altLang="en-US" sz="1960" dirty="0">
              <a:latin typeface="メイリオ" panose="020B0604030504040204" pitchFamily="50" charset="-128"/>
              <a:ea typeface="メイリオ" panose="020B0604030504040204" pitchFamily="50" charset="-128"/>
            </a:endParaRPr>
          </a:p>
        </p:txBody>
      </p:sp>
      <p:graphicFrame>
        <p:nvGraphicFramePr>
          <p:cNvPr id="7" name="表 6">
            <a:extLst>
              <a:ext uri="{FF2B5EF4-FFF2-40B4-BE49-F238E27FC236}">
                <a16:creationId xmlns:a16="http://schemas.microsoft.com/office/drawing/2014/main" id="{051B8B5E-35DD-4A8E-8D3A-09FEE231FB09}"/>
              </a:ext>
            </a:extLst>
          </p:cNvPr>
          <p:cNvGraphicFramePr>
            <a:graphicFrameLocks noGrp="1"/>
          </p:cNvGraphicFramePr>
          <p:nvPr>
            <p:extLst>
              <p:ext uri="{D42A27DB-BD31-4B8C-83A1-F6EECF244321}">
                <p14:modId xmlns:p14="http://schemas.microsoft.com/office/powerpoint/2010/main" val="2357398164"/>
              </p:ext>
            </p:extLst>
          </p:nvPr>
        </p:nvGraphicFramePr>
        <p:xfrm>
          <a:off x="981094" y="5012792"/>
          <a:ext cx="10748298" cy="4104292"/>
        </p:xfrm>
        <a:graphic>
          <a:graphicData uri="http://schemas.openxmlformats.org/drawingml/2006/table">
            <a:tbl>
              <a:tblPr firstRow="1" bandRow="1"/>
              <a:tblGrid>
                <a:gridCol w="883282">
                  <a:extLst>
                    <a:ext uri="{9D8B030D-6E8A-4147-A177-3AD203B41FA5}">
                      <a16:colId xmlns:a16="http://schemas.microsoft.com/office/drawing/2014/main" val="20000"/>
                    </a:ext>
                  </a:extLst>
                </a:gridCol>
                <a:gridCol w="2327999">
                  <a:extLst>
                    <a:ext uri="{9D8B030D-6E8A-4147-A177-3AD203B41FA5}">
                      <a16:colId xmlns:a16="http://schemas.microsoft.com/office/drawing/2014/main" val="20001"/>
                    </a:ext>
                  </a:extLst>
                </a:gridCol>
                <a:gridCol w="3323407">
                  <a:extLst>
                    <a:ext uri="{9D8B030D-6E8A-4147-A177-3AD203B41FA5}">
                      <a16:colId xmlns:a16="http://schemas.microsoft.com/office/drawing/2014/main" val="20002"/>
                    </a:ext>
                  </a:extLst>
                </a:gridCol>
                <a:gridCol w="4213610">
                  <a:extLst>
                    <a:ext uri="{9D8B030D-6E8A-4147-A177-3AD203B41FA5}">
                      <a16:colId xmlns:a16="http://schemas.microsoft.com/office/drawing/2014/main" val="20003"/>
                    </a:ext>
                  </a:extLst>
                </a:gridCol>
              </a:tblGrid>
              <a:tr h="691926">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800" dirty="0">
                          <a:latin typeface="メイリオ" panose="020B0604030504040204" pitchFamily="50" charset="-128"/>
                          <a:ea typeface="メイリオ" panose="020B0604030504040204" pitchFamily="50" charset="-128"/>
                        </a:rPr>
                        <a:t>用途</a:t>
                      </a:r>
                    </a:p>
                  </a:txBody>
                  <a:tcPr marL="44823" marR="44823" marT="22418" marB="22418"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800" dirty="0" smtClean="0">
                          <a:latin typeface="メイリオ" panose="020B0604030504040204" pitchFamily="50" charset="-128"/>
                          <a:ea typeface="メイリオ" panose="020B0604030504040204" pitchFamily="50" charset="-128"/>
                        </a:rPr>
                        <a:t>延べ面積</a:t>
                      </a:r>
                      <a:endParaRPr kumimoji="1" lang="en-US" altLang="ja-JP" sz="1800" dirty="0">
                        <a:latin typeface="メイリオ" panose="020B0604030504040204" pitchFamily="50" charset="-128"/>
                        <a:ea typeface="メイリオ" panose="020B0604030504040204" pitchFamily="50" charset="-128"/>
                      </a:endParaRPr>
                    </a:p>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の合計</a:t>
                      </a:r>
                    </a:p>
                  </a:txBody>
                  <a:tcPr marL="44823" marR="44823" marT="22418" marB="224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lang="ja-JP" altLang="en-US" sz="1800" dirty="0">
                          <a:solidFill>
                            <a:prstClr val="black"/>
                          </a:solidFill>
                          <a:latin typeface="メイリオ" panose="020B0604030504040204" pitchFamily="50" charset="-128"/>
                          <a:ea typeface="メイリオ" panose="020B0604030504040204" pitchFamily="50" charset="-128"/>
                        </a:rPr>
                        <a:t>建築物の環境配慮義務の</a:t>
                      </a:r>
                    </a:p>
                    <a:p>
                      <a:pPr algn="ctr"/>
                      <a:r>
                        <a:rPr lang="ja-JP" altLang="en-US" sz="1800" dirty="0">
                          <a:solidFill>
                            <a:prstClr val="black"/>
                          </a:solidFill>
                          <a:latin typeface="メイリオ" panose="020B0604030504040204" pitchFamily="50" charset="-128"/>
                          <a:ea typeface="メイリオ" panose="020B0604030504040204" pitchFamily="50" charset="-128"/>
                        </a:rPr>
                        <a:t>省エネルギー基準適合</a:t>
                      </a:r>
                    </a:p>
                  </a:txBody>
                  <a:tcPr marL="44823" marR="44823" marT="22418" marB="224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spcBef>
                          <a:spcPts val="0"/>
                        </a:spcBef>
                      </a:pPr>
                      <a:endParaRPr kumimoji="1" lang="ja-JP" altLang="en-US" sz="1050" dirty="0">
                        <a:latin typeface="ＭＳ Ｐ明朝" panose="02020600040205080304" pitchFamily="18" charset="-128"/>
                        <a:ea typeface="ＭＳ Ｐ明朝" panose="02020600040205080304" pitchFamily="18" charset="-128"/>
                      </a:endParaRPr>
                    </a:p>
                  </a:txBody>
                  <a:tcPr anchor="ctr"/>
                </a:tc>
                <a:extLst>
                  <a:ext uri="{0D108BD9-81ED-4DB2-BD59-A6C34878D82A}">
                    <a16:rowId xmlns:a16="http://schemas.microsoft.com/office/drawing/2014/main" val="10000"/>
                  </a:ext>
                </a:extLst>
              </a:tr>
              <a:tr h="563101">
                <a:tc vMerge="1">
                  <a:txBody>
                    <a:bodyPr/>
                    <a:lstStyle/>
                    <a:p>
                      <a:pPr algn="ctr"/>
                      <a:endParaRPr kumimoji="1" lang="ja-JP" altLang="en-US" sz="1050" dirty="0">
                        <a:latin typeface="ＭＳ Ｐ明朝" panose="02020600040205080304" pitchFamily="18" charset="-128"/>
                        <a:ea typeface="ＭＳ Ｐ明朝" panose="02020600040205080304" pitchFamily="18" charset="-128"/>
                      </a:endParaRPr>
                    </a:p>
                  </a:txBody>
                  <a:tcPr anchor="ctr"/>
                </a:tc>
                <a:tc vMerge="1">
                  <a:txBody>
                    <a:bodyPr/>
                    <a:lstStyle/>
                    <a:p>
                      <a:pPr algn="ctr"/>
                      <a:endParaRPr kumimoji="1" lang="ja-JP" altLang="en-US" sz="1050" dirty="0">
                        <a:latin typeface="ＭＳ Ｐ明朝" panose="02020600040205080304" pitchFamily="18" charset="-128"/>
                        <a:ea typeface="ＭＳ Ｐ明朝" panose="02020600040205080304" pitchFamily="18" charset="-128"/>
                      </a:endParaRPr>
                    </a:p>
                  </a:txBody>
                  <a:tcPr anchor="ct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spcBef>
                          <a:spcPts val="0"/>
                        </a:spcBef>
                      </a:pPr>
                      <a:r>
                        <a:rPr kumimoji="1" lang="ja-JP" altLang="en-US" sz="1800" dirty="0">
                          <a:latin typeface="メイリオ" panose="020B0604030504040204" pitchFamily="50" charset="-128"/>
                          <a:ea typeface="メイリオ" panose="020B0604030504040204" pitchFamily="50" charset="-128"/>
                        </a:rPr>
                        <a:t>外皮（断熱・遮熱）</a:t>
                      </a:r>
                    </a:p>
                  </a:txBody>
                  <a:tcPr marL="44823" marR="44823" marT="22418" marB="224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spcBef>
                          <a:spcPts val="0"/>
                        </a:spcBef>
                      </a:pPr>
                      <a:r>
                        <a:rPr kumimoji="1" lang="ja-JP" altLang="en-US" sz="1800" b="0" baseline="0" smtClean="0">
                          <a:solidFill>
                            <a:schemeClr val="tx1"/>
                          </a:solidFill>
                          <a:latin typeface="メイリオ" panose="020B0604030504040204" pitchFamily="50" charset="-128"/>
                          <a:ea typeface="メイリオ" panose="020B0604030504040204" pitchFamily="50" charset="-128"/>
                        </a:rPr>
                        <a:t>一次エネルギー</a:t>
                      </a:r>
                      <a:r>
                        <a:rPr kumimoji="1" lang="ja-JP" altLang="en-US" sz="1800" b="0" baseline="0" dirty="0">
                          <a:solidFill>
                            <a:schemeClr val="tx1"/>
                          </a:solidFill>
                          <a:latin typeface="メイリオ" panose="020B0604030504040204" pitchFamily="50" charset="-128"/>
                          <a:ea typeface="メイリオ" panose="020B0604030504040204" pitchFamily="50" charset="-128"/>
                        </a:rPr>
                        <a:t>消費量</a:t>
                      </a:r>
                      <a:endParaRPr kumimoji="1" lang="en-US" altLang="ja-JP" sz="1800" b="0" baseline="0" dirty="0">
                        <a:solidFill>
                          <a:schemeClr val="tx1"/>
                        </a:solidFill>
                        <a:latin typeface="メイリオ" panose="020B0604030504040204" pitchFamily="50" charset="-128"/>
                        <a:ea typeface="メイリオ" panose="020B0604030504040204" pitchFamily="50" charset="-128"/>
                      </a:endParaRPr>
                    </a:p>
                    <a:p>
                      <a:pPr algn="ctr">
                        <a:spcBef>
                          <a:spcPts val="0"/>
                        </a:spcBef>
                      </a:pPr>
                      <a:r>
                        <a:rPr kumimoji="1" lang="ja-JP" altLang="en-US" sz="1800" b="0" baseline="0" dirty="0">
                          <a:solidFill>
                            <a:schemeClr val="tx1"/>
                          </a:solidFill>
                          <a:latin typeface="メイリオ" panose="020B0604030504040204" pitchFamily="50" charset="-128"/>
                          <a:ea typeface="メイリオ" panose="020B0604030504040204" pitchFamily="50" charset="-128"/>
                        </a:rPr>
                        <a:t>（設備）</a:t>
                      </a:r>
                      <a:endParaRPr kumimoji="1" lang="en-US" altLang="ja-JP" sz="1800" b="0" baseline="0" dirty="0">
                        <a:solidFill>
                          <a:schemeClr val="tx1"/>
                        </a:solidFill>
                        <a:latin typeface="メイリオ" panose="020B0604030504040204" pitchFamily="50" charset="-128"/>
                        <a:ea typeface="メイリオ" panose="020B0604030504040204" pitchFamily="50" charset="-128"/>
                      </a:endParaRPr>
                    </a:p>
                  </a:txBody>
                  <a:tcPr marL="44823" marR="44823" marT="22418" marB="224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91926">
                <a:tc rowSpan="3">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800" dirty="0">
                          <a:latin typeface="メイリオ" panose="020B0604030504040204" pitchFamily="50" charset="-128"/>
                          <a:ea typeface="メイリオ" panose="020B0604030504040204" pitchFamily="50" charset="-128"/>
                        </a:rPr>
                        <a:t>非住宅</a:t>
                      </a:r>
                    </a:p>
                  </a:txBody>
                  <a:tcPr marL="44823" marR="44823" marT="22418" marB="22418"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en-US" altLang="ja-JP" sz="1800" dirty="0">
                          <a:latin typeface="メイリオ" panose="020B0604030504040204" pitchFamily="50" charset="-128"/>
                          <a:ea typeface="メイリオ" panose="020B0604030504040204" pitchFamily="50" charset="-128"/>
                        </a:rPr>
                        <a:t>10,000</a:t>
                      </a:r>
                      <a:r>
                        <a:rPr kumimoji="1" lang="ja-JP" altLang="en-US" sz="1800" dirty="0">
                          <a:latin typeface="メイリオ" panose="020B0604030504040204" pitchFamily="50" charset="-128"/>
                          <a:ea typeface="メイリオ" panose="020B0604030504040204" pitchFamily="50" charset="-128"/>
                        </a:rPr>
                        <a:t>㎡</a:t>
                      </a:r>
                      <a:endParaRPr kumimoji="1" lang="en-US" altLang="ja-JP" sz="1800" dirty="0">
                        <a:latin typeface="メイリオ" panose="020B0604030504040204" pitchFamily="50" charset="-128"/>
                        <a:ea typeface="メイリオ" panose="020B0604030504040204" pitchFamily="50" charset="-128"/>
                      </a:endParaRPr>
                    </a:p>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以上</a:t>
                      </a:r>
                      <a:endParaRPr kumimoji="1" lang="en-US" altLang="ja-JP" sz="1800" dirty="0">
                        <a:latin typeface="メイリオ" panose="020B0604030504040204" pitchFamily="50" charset="-128"/>
                        <a:ea typeface="メイリオ" panose="020B0604030504040204" pitchFamily="50" charset="-128"/>
                      </a:endParaRPr>
                    </a:p>
                  </a:txBody>
                  <a:tcPr marL="44823" marR="44823" marT="22418" marB="224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spcBef>
                          <a:spcPts val="0"/>
                        </a:spcBef>
                      </a:pPr>
                      <a:r>
                        <a:rPr kumimoji="1" lang="ja-JP" altLang="en-US" sz="1800" b="0" dirty="0">
                          <a:solidFill>
                            <a:schemeClr val="tx1"/>
                          </a:solidFill>
                          <a:latin typeface="メイリオ" panose="020B0604030504040204" pitchFamily="50" charset="-128"/>
                          <a:ea typeface="メイリオ" panose="020B0604030504040204" pitchFamily="50" charset="-128"/>
                        </a:rPr>
                        <a:t>条例による義務</a:t>
                      </a:r>
                      <a:endParaRPr kumimoji="1" lang="en-US" altLang="ja-JP" sz="1800" b="0" dirty="0">
                        <a:solidFill>
                          <a:schemeClr val="tx1"/>
                        </a:solidFill>
                        <a:latin typeface="メイリオ" panose="020B0604030504040204" pitchFamily="50" charset="-128"/>
                        <a:ea typeface="メイリオ" panose="020B0604030504040204" pitchFamily="50" charset="-128"/>
                      </a:endParaRPr>
                    </a:p>
                    <a:p>
                      <a:pPr algn="ctr">
                        <a:spcBef>
                          <a:spcPts val="0"/>
                        </a:spcBef>
                      </a:pPr>
                      <a:r>
                        <a:rPr kumimoji="1" lang="ja-JP" altLang="en-US" sz="1800" b="0" dirty="0">
                          <a:solidFill>
                            <a:schemeClr val="tx1"/>
                          </a:solidFill>
                          <a:latin typeface="メイリオ" panose="020B0604030504040204" pitchFamily="50" charset="-128"/>
                          <a:ea typeface="メイリオ" panose="020B0604030504040204" pitchFamily="50" charset="-128"/>
                        </a:rPr>
                        <a:t>（</a:t>
                      </a:r>
                      <a:r>
                        <a:rPr kumimoji="1" lang="en-US" altLang="ja-JP" sz="1800" b="0" dirty="0">
                          <a:solidFill>
                            <a:schemeClr val="tx1"/>
                          </a:solidFill>
                          <a:latin typeface="メイリオ" panose="020B0604030504040204" pitchFamily="50" charset="-128"/>
                          <a:ea typeface="メイリオ" panose="020B0604030504040204" pitchFamily="50" charset="-128"/>
                        </a:rPr>
                        <a:t>2015</a:t>
                      </a:r>
                      <a:r>
                        <a:rPr kumimoji="1" lang="ja-JP" altLang="en-US" sz="1800" b="0" dirty="0">
                          <a:solidFill>
                            <a:schemeClr val="tx1"/>
                          </a:solidFill>
                          <a:latin typeface="メイリオ" panose="020B0604030504040204" pitchFamily="50" charset="-128"/>
                          <a:ea typeface="メイリオ" panose="020B0604030504040204" pitchFamily="50" charset="-128"/>
                        </a:rPr>
                        <a:t>年</a:t>
                      </a:r>
                      <a:r>
                        <a:rPr kumimoji="1" lang="en-US" altLang="ja-JP" sz="1800" b="0" dirty="0">
                          <a:solidFill>
                            <a:schemeClr val="tx1"/>
                          </a:solidFill>
                          <a:latin typeface="メイリオ" panose="020B0604030504040204" pitchFamily="50" charset="-128"/>
                          <a:ea typeface="メイリオ" panose="020B0604030504040204" pitchFamily="50" charset="-128"/>
                        </a:rPr>
                        <a:t>4</a:t>
                      </a:r>
                      <a:r>
                        <a:rPr kumimoji="1" lang="ja-JP" altLang="en-US" sz="1800" b="0" dirty="0">
                          <a:solidFill>
                            <a:schemeClr val="tx1"/>
                          </a:solidFill>
                          <a:latin typeface="メイリオ" panose="020B0604030504040204" pitchFamily="50" charset="-128"/>
                          <a:ea typeface="メイリオ" panose="020B0604030504040204" pitchFamily="50" charset="-128"/>
                        </a:rPr>
                        <a:t>月～）</a:t>
                      </a:r>
                      <a:endParaRPr kumimoji="1" lang="ja-JP" altLang="en-US" sz="1800" b="0" dirty="0">
                        <a:latin typeface="メイリオ" panose="020B0604030504040204" pitchFamily="50" charset="-128"/>
                        <a:ea typeface="メイリオ" panose="020B0604030504040204" pitchFamily="50" charset="-128"/>
                      </a:endParaRPr>
                    </a:p>
                  </a:txBody>
                  <a:tcPr marL="44823" marR="44823" marT="22418" marB="224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tabLst>
                          <a:tab pos="533387" algn="l"/>
                        </a:tabLst>
                      </a:pPr>
                      <a:r>
                        <a:rPr kumimoji="1" lang="ja-JP" altLang="en-US" sz="1800" dirty="0">
                          <a:latin typeface="メイリオ" panose="020B0604030504040204" pitchFamily="50" charset="-128"/>
                          <a:ea typeface="メイリオ" panose="020B0604030504040204" pitchFamily="50" charset="-128"/>
                        </a:rPr>
                        <a:t>建築物省エネ法による義務</a:t>
                      </a:r>
                      <a:endParaRPr kumimoji="1" lang="en-US" altLang="ja-JP" sz="1800" dirty="0">
                        <a:latin typeface="メイリオ" panose="020B0604030504040204" pitchFamily="50" charset="-128"/>
                        <a:ea typeface="メイリオ" panose="020B0604030504040204" pitchFamily="50" charset="-128"/>
                      </a:endParaRPr>
                    </a:p>
                    <a:p>
                      <a:pPr algn="ctr">
                        <a:tabLst>
                          <a:tab pos="533387" algn="l"/>
                        </a:tabLst>
                      </a:pPr>
                      <a:r>
                        <a:rPr kumimoji="1" lang="ja-JP" altLang="en-US" sz="1800" dirty="0" smtClean="0">
                          <a:latin typeface="メイリオ" panose="020B0604030504040204" pitchFamily="50" charset="-128"/>
                          <a:ea typeface="メイリオ" panose="020B0604030504040204" pitchFamily="50" charset="-128"/>
                        </a:rPr>
                        <a:t>（</a:t>
                      </a:r>
                      <a:r>
                        <a:rPr kumimoji="1" lang="en-US" altLang="ja-JP" sz="1800" dirty="0" smtClean="0">
                          <a:latin typeface="メイリオ" panose="020B0604030504040204" pitchFamily="50" charset="-128"/>
                          <a:ea typeface="メイリオ" panose="020B0604030504040204" pitchFamily="50" charset="-128"/>
                        </a:rPr>
                        <a:t>2017</a:t>
                      </a:r>
                      <a:r>
                        <a:rPr kumimoji="1" lang="ja-JP" altLang="en-US" sz="1800" dirty="0" smtClean="0">
                          <a:latin typeface="メイリオ" panose="020B0604030504040204" pitchFamily="50" charset="-128"/>
                          <a:ea typeface="メイリオ" panose="020B0604030504040204" pitchFamily="50" charset="-128"/>
                        </a:rPr>
                        <a:t>年度</a:t>
                      </a:r>
                      <a:r>
                        <a:rPr kumimoji="1" lang="ja-JP" altLang="en-US" sz="1800" dirty="0">
                          <a:latin typeface="メイリオ" panose="020B0604030504040204" pitchFamily="50" charset="-128"/>
                          <a:ea typeface="メイリオ" panose="020B0604030504040204" pitchFamily="50" charset="-128"/>
                        </a:rPr>
                        <a:t>～）</a:t>
                      </a:r>
                      <a:endParaRPr kumimoji="1" lang="en-US" altLang="ja-JP" sz="1800" dirty="0">
                        <a:latin typeface="メイリオ" panose="020B0604030504040204" pitchFamily="50" charset="-128"/>
                        <a:ea typeface="メイリオ" panose="020B0604030504040204" pitchFamily="50" charset="-128"/>
                      </a:endParaRPr>
                    </a:p>
                  </a:txBody>
                  <a:tcPr marL="44823" marR="44823" marT="22418" marB="224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r h="691926">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en-US" altLang="ja-JP" sz="1800" dirty="0">
                          <a:latin typeface="メイリオ" panose="020B0604030504040204" pitchFamily="50" charset="-128"/>
                          <a:ea typeface="メイリオ" panose="020B0604030504040204" pitchFamily="50" charset="-128"/>
                        </a:rPr>
                        <a:t>2,000</a:t>
                      </a:r>
                      <a:r>
                        <a:rPr kumimoji="1" lang="ja-JP" altLang="en-US" sz="1800" dirty="0">
                          <a:latin typeface="メイリオ" panose="020B0604030504040204" pitchFamily="50" charset="-128"/>
                          <a:ea typeface="メイリオ" panose="020B0604030504040204" pitchFamily="50" charset="-128"/>
                        </a:rPr>
                        <a:t>㎡</a:t>
                      </a:r>
                      <a:endParaRPr kumimoji="1" lang="en-US" altLang="ja-JP" sz="1800" dirty="0">
                        <a:latin typeface="メイリオ" panose="020B0604030504040204" pitchFamily="50" charset="-128"/>
                        <a:ea typeface="メイリオ" panose="020B0604030504040204" pitchFamily="50" charset="-128"/>
                      </a:endParaRPr>
                    </a:p>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以上</a:t>
                      </a:r>
                      <a:endParaRPr kumimoji="1" lang="en-US" altLang="ja-JP" sz="1800" baseline="30000" dirty="0">
                        <a:latin typeface="メイリオ" panose="020B0604030504040204" pitchFamily="50" charset="-128"/>
                        <a:ea typeface="メイリオ" panose="020B0604030504040204" pitchFamily="50" charset="-128"/>
                      </a:endParaRPr>
                    </a:p>
                  </a:txBody>
                  <a:tcPr marL="44823" marR="44823" marT="22418" marB="224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lang="ja-JP" altLang="en-US" sz="1800" dirty="0">
                          <a:solidFill>
                            <a:prstClr val="black"/>
                          </a:solidFill>
                          <a:latin typeface="メイリオ" panose="020B0604030504040204" pitchFamily="50" charset="-128"/>
                          <a:ea typeface="メイリオ" panose="020B0604030504040204" pitchFamily="50" charset="-128"/>
                        </a:rPr>
                        <a:t>条例による義務</a:t>
                      </a:r>
                    </a:p>
                    <a:p>
                      <a:pPr algn="ctr"/>
                      <a:r>
                        <a:rPr lang="ja-JP" altLang="en-US" sz="1800" dirty="0">
                          <a:solidFill>
                            <a:prstClr val="black"/>
                          </a:solidFill>
                          <a:latin typeface="メイリオ" panose="020B0604030504040204" pitchFamily="50" charset="-128"/>
                          <a:ea typeface="メイリオ" panose="020B0604030504040204" pitchFamily="50" charset="-128"/>
                        </a:rPr>
                        <a:t>（</a:t>
                      </a:r>
                      <a:r>
                        <a:rPr lang="en-US" altLang="ja-JP" sz="1800" dirty="0">
                          <a:solidFill>
                            <a:prstClr val="black"/>
                          </a:solidFill>
                          <a:latin typeface="メイリオ" panose="020B0604030504040204" pitchFamily="50" charset="-128"/>
                          <a:ea typeface="メイリオ" panose="020B0604030504040204" pitchFamily="50" charset="-128"/>
                        </a:rPr>
                        <a:t>2018</a:t>
                      </a:r>
                      <a:r>
                        <a:rPr lang="ja-JP" altLang="en-US" sz="1800" dirty="0">
                          <a:solidFill>
                            <a:prstClr val="black"/>
                          </a:solidFill>
                          <a:latin typeface="メイリオ" panose="020B0604030504040204" pitchFamily="50" charset="-128"/>
                          <a:ea typeface="メイリオ" panose="020B0604030504040204" pitchFamily="50" charset="-128"/>
                        </a:rPr>
                        <a:t>年</a:t>
                      </a:r>
                      <a:r>
                        <a:rPr lang="en-US" altLang="ja-JP" sz="1800" dirty="0">
                          <a:solidFill>
                            <a:prstClr val="black"/>
                          </a:solidFill>
                          <a:latin typeface="メイリオ" panose="020B0604030504040204" pitchFamily="50" charset="-128"/>
                          <a:ea typeface="メイリオ" panose="020B0604030504040204" pitchFamily="50" charset="-128"/>
                        </a:rPr>
                        <a:t>4</a:t>
                      </a:r>
                      <a:r>
                        <a:rPr lang="ja-JP" altLang="en-US" sz="1800" dirty="0">
                          <a:solidFill>
                            <a:prstClr val="black"/>
                          </a:solidFill>
                          <a:latin typeface="メイリオ" panose="020B0604030504040204" pitchFamily="50" charset="-128"/>
                          <a:ea typeface="メイリオ" panose="020B0604030504040204" pitchFamily="50" charset="-128"/>
                        </a:rPr>
                        <a:t>月～）</a:t>
                      </a:r>
                    </a:p>
                  </a:txBody>
                  <a:tcPr marL="44823" marR="44823" marT="22418" marB="224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vMerge="1">
                  <a:txBody>
                    <a:bodyPr/>
                    <a:lstStyle/>
                    <a:p>
                      <a:endParaRPr kumimoji="1" lang="ja-JP" altLang="en-US"/>
                    </a:p>
                  </a:txBody>
                  <a:tcPr/>
                </a:tc>
                <a:extLst>
                  <a:ext uri="{0D108BD9-81ED-4DB2-BD59-A6C34878D82A}">
                    <a16:rowId xmlns:a16="http://schemas.microsoft.com/office/drawing/2014/main" val="10003"/>
                  </a:ext>
                </a:extLst>
              </a:tr>
              <a:tr h="743112">
                <a:tc vMerge="1">
                  <a:txBody>
                    <a:bodyPr/>
                    <a:lstStyle/>
                    <a:p>
                      <a:pPr algn="ctr"/>
                      <a:endParaRPr kumimoji="1" lang="ja-JP" altLang="en-US" sz="900" dirty="0">
                        <a:latin typeface="メイリオ" panose="020B0604030504040204" pitchFamily="50" charset="-128"/>
                        <a:ea typeface="メイリオ" panose="020B0604030504040204" pitchFamily="50" charset="-128"/>
                      </a:endParaRPr>
                    </a:p>
                  </a:txBody>
                  <a:tcPr marL="59764" marR="59764" marT="29890" marB="29890" vert="eaVert" anchor="ctr">
                    <a:solidFill>
                      <a:srgbClr val="FFFFC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en-US" altLang="ja-JP" sz="1800" dirty="0">
                          <a:latin typeface="メイリオ" panose="020B0604030504040204" pitchFamily="50" charset="-128"/>
                          <a:ea typeface="メイリオ" panose="020B0604030504040204" pitchFamily="50" charset="-128"/>
                        </a:rPr>
                        <a:t>300</a:t>
                      </a:r>
                      <a:r>
                        <a:rPr kumimoji="1" lang="ja-JP" altLang="en-US" sz="1800" dirty="0">
                          <a:latin typeface="メイリオ" panose="020B0604030504040204" pitchFamily="50" charset="-128"/>
                          <a:ea typeface="メイリオ" panose="020B0604030504040204" pitchFamily="50" charset="-128"/>
                        </a:rPr>
                        <a:t>㎡</a:t>
                      </a:r>
                      <a:endParaRPr kumimoji="1" lang="en-US" altLang="ja-JP" sz="1800" dirty="0">
                        <a:latin typeface="メイリオ" panose="020B0604030504040204" pitchFamily="50" charset="-128"/>
                        <a:ea typeface="メイリオ" panose="020B0604030504040204" pitchFamily="50" charset="-128"/>
                      </a:endParaRPr>
                    </a:p>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以上</a:t>
                      </a:r>
                      <a:endParaRPr kumimoji="1" lang="en-US" altLang="ja-JP" sz="1800" baseline="30000" dirty="0">
                        <a:latin typeface="メイリオ" panose="020B0604030504040204" pitchFamily="50" charset="-128"/>
                        <a:ea typeface="メイリオ" panose="020B0604030504040204" pitchFamily="50" charset="-128"/>
                      </a:endParaRPr>
                    </a:p>
                  </a:txBody>
                  <a:tcPr marL="44823" marR="44823" marT="22418" marB="224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kumimoji="1" lang="ja-JP" altLang="en-US" sz="1800" b="1" dirty="0">
                        <a:latin typeface="メイリオ" panose="020B0604030504040204" pitchFamily="50" charset="-128"/>
                        <a:ea typeface="メイリオ" panose="020B0604030504040204" pitchFamily="50" charset="-128"/>
                      </a:endParaRPr>
                    </a:p>
                  </a:txBody>
                  <a:tcPr marL="44823" marR="44823" marT="22418" marB="224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ysClr val="windowText" lastClr="000000"/>
                      </a:solidFill>
                      <a:prstDash val="solid"/>
                      <a:round/>
                      <a:headEnd type="none" w="med" len="med"/>
                      <a:tailEnd type="none" w="med" len="me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tabLst>
                          <a:tab pos="533387" algn="l"/>
                        </a:tabLst>
                      </a:pPr>
                      <a:r>
                        <a:rPr lang="ja-JP" altLang="en-US" sz="1800" dirty="0">
                          <a:highlight>
                            <a:srgbClr val="FFFF00"/>
                          </a:highlight>
                          <a:latin typeface="メイリオ" panose="020B0604030504040204" pitchFamily="50" charset="-128"/>
                          <a:ea typeface="メイリオ" panose="020B0604030504040204" pitchFamily="50" charset="-128"/>
                        </a:rPr>
                        <a:t>建築物省エネ法により義務化</a:t>
                      </a:r>
                      <a:endParaRPr lang="en-US" altLang="ja-JP" sz="1800" dirty="0">
                        <a:highlight>
                          <a:srgbClr val="FFFF00"/>
                        </a:highlight>
                        <a:latin typeface="メイリオ" panose="020B0604030504040204" pitchFamily="50" charset="-128"/>
                        <a:ea typeface="メイリオ" panose="020B0604030504040204" pitchFamily="50" charset="-128"/>
                      </a:endParaRPr>
                    </a:p>
                    <a:p>
                      <a:pPr algn="ctr">
                        <a:tabLst>
                          <a:tab pos="533387" algn="l"/>
                        </a:tabLst>
                      </a:pPr>
                      <a:r>
                        <a:rPr lang="ja-JP" altLang="en-US" sz="1800" dirty="0" smtClean="0">
                          <a:highlight>
                            <a:srgbClr val="FFFF00"/>
                          </a:highlight>
                          <a:latin typeface="メイリオ" panose="020B0604030504040204" pitchFamily="50" charset="-128"/>
                          <a:ea typeface="メイリオ" panose="020B0604030504040204" pitchFamily="50" charset="-128"/>
                        </a:rPr>
                        <a:t>（</a:t>
                      </a:r>
                      <a:r>
                        <a:rPr lang="en-US" altLang="ja-JP" sz="1800" dirty="0" smtClean="0">
                          <a:highlight>
                            <a:srgbClr val="FFFF00"/>
                          </a:highlight>
                          <a:latin typeface="メイリオ" panose="020B0604030504040204" pitchFamily="50" charset="-128"/>
                          <a:ea typeface="メイリオ" panose="020B0604030504040204" pitchFamily="50" charset="-128"/>
                        </a:rPr>
                        <a:t>2021</a:t>
                      </a:r>
                      <a:r>
                        <a:rPr lang="ja-JP" altLang="en-US" sz="1800" dirty="0" smtClean="0">
                          <a:highlight>
                            <a:srgbClr val="FFFF00"/>
                          </a:highlight>
                          <a:latin typeface="メイリオ" panose="020B0604030504040204" pitchFamily="50" charset="-128"/>
                          <a:ea typeface="メイリオ" panose="020B0604030504040204" pitchFamily="50" charset="-128"/>
                        </a:rPr>
                        <a:t>年４月</a:t>
                      </a:r>
                      <a:r>
                        <a:rPr lang="ja-JP" altLang="en-US" sz="1800" dirty="0">
                          <a:highlight>
                            <a:srgbClr val="FFFF00"/>
                          </a:highlight>
                          <a:latin typeface="メイリオ" panose="020B0604030504040204" pitchFamily="50" charset="-128"/>
                          <a:ea typeface="メイリオ" panose="020B0604030504040204" pitchFamily="50" charset="-128"/>
                        </a:rPr>
                        <a:t>～施行予定）</a:t>
                      </a:r>
                      <a:endParaRPr lang="en-US" altLang="ja-JP" sz="1800" dirty="0">
                        <a:highlight>
                          <a:srgbClr val="FFFF00"/>
                        </a:highlight>
                        <a:latin typeface="メイリオ" panose="020B0604030504040204" pitchFamily="50" charset="-128"/>
                        <a:ea typeface="メイリオ" panose="020B0604030504040204" pitchFamily="50" charset="-128"/>
                      </a:endParaRPr>
                    </a:p>
                  </a:txBody>
                  <a:tcPr marL="44823" marR="44823" marT="22418" marB="224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189696143"/>
                  </a:ext>
                </a:extLst>
              </a:tr>
              <a:tr h="69192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800" dirty="0">
                          <a:latin typeface="メイリオ" panose="020B0604030504040204" pitchFamily="50" charset="-128"/>
                          <a:ea typeface="メイリオ" panose="020B0604030504040204" pitchFamily="50" charset="-128"/>
                        </a:rPr>
                        <a:t>住宅</a:t>
                      </a:r>
                    </a:p>
                  </a:txBody>
                  <a:tcPr marL="44823" marR="44823" marT="22418" marB="22418"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en-US" altLang="ja-JP" sz="1800" dirty="0">
                          <a:latin typeface="メイリオ" panose="020B0604030504040204" pitchFamily="50" charset="-128"/>
                          <a:ea typeface="メイリオ" panose="020B0604030504040204" pitchFamily="50" charset="-128"/>
                        </a:rPr>
                        <a:t>10,000</a:t>
                      </a:r>
                      <a:r>
                        <a:rPr kumimoji="1" lang="ja-JP" altLang="en-US" sz="1800" dirty="0">
                          <a:latin typeface="メイリオ" panose="020B0604030504040204" pitchFamily="50" charset="-128"/>
                          <a:ea typeface="メイリオ" panose="020B0604030504040204" pitchFamily="50" charset="-128"/>
                        </a:rPr>
                        <a:t>㎡</a:t>
                      </a:r>
                      <a:endParaRPr kumimoji="1" lang="en-US" altLang="ja-JP" sz="1800" dirty="0">
                        <a:latin typeface="メイリオ" panose="020B0604030504040204" pitchFamily="50" charset="-128"/>
                        <a:ea typeface="メイリオ" panose="020B0604030504040204" pitchFamily="50" charset="-128"/>
                      </a:endParaRPr>
                    </a:p>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以上</a:t>
                      </a:r>
                      <a:endParaRPr kumimoji="1" lang="en-US" altLang="ja-JP" sz="1800" baseline="0" dirty="0">
                        <a:latin typeface="メイリオ" panose="020B0604030504040204" pitchFamily="50" charset="-128"/>
                        <a:ea typeface="メイリオ" panose="020B0604030504040204" pitchFamily="50" charset="-128"/>
                      </a:endParaRPr>
                    </a:p>
                  </a:txBody>
                  <a:tcPr marL="44823" marR="44823" marT="22418" marB="224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lang="ja-JP" altLang="en-US" sz="1800" dirty="0">
                          <a:solidFill>
                            <a:prstClr val="black"/>
                          </a:solidFill>
                          <a:latin typeface="メイリオ" panose="020B0604030504040204" pitchFamily="50" charset="-128"/>
                          <a:ea typeface="メイリオ" panose="020B0604030504040204" pitchFamily="50" charset="-128"/>
                        </a:rPr>
                        <a:t>条例による義務</a:t>
                      </a:r>
                      <a:r>
                        <a:rPr lang="ja-JP" altLang="en-US" sz="1800" dirty="0" smtClean="0">
                          <a:solidFill>
                            <a:prstClr val="black"/>
                          </a:solidFill>
                          <a:latin typeface="メイリオ" panose="020B0604030504040204" pitchFamily="50" charset="-128"/>
                          <a:ea typeface="メイリオ" panose="020B0604030504040204" pitchFamily="50" charset="-128"/>
                        </a:rPr>
                        <a:t>（</a:t>
                      </a:r>
                      <a:r>
                        <a:rPr lang="en-US" altLang="ja-JP" sz="1800" dirty="0" smtClean="0">
                          <a:solidFill>
                            <a:prstClr val="black"/>
                          </a:solidFill>
                          <a:latin typeface="メイリオ" panose="020B0604030504040204" pitchFamily="50" charset="-128"/>
                          <a:ea typeface="メイリオ" panose="020B0604030504040204" pitchFamily="50" charset="-128"/>
                        </a:rPr>
                        <a:t>2018</a:t>
                      </a:r>
                      <a:r>
                        <a:rPr lang="ja-JP" altLang="en-US" sz="1800" dirty="0" smtClean="0">
                          <a:solidFill>
                            <a:prstClr val="black"/>
                          </a:solidFill>
                          <a:latin typeface="メイリオ" panose="020B0604030504040204" pitchFamily="50" charset="-128"/>
                          <a:ea typeface="メイリオ" panose="020B0604030504040204" pitchFamily="50" charset="-128"/>
                        </a:rPr>
                        <a:t>年</a:t>
                      </a:r>
                      <a:r>
                        <a:rPr lang="en-US" altLang="ja-JP" sz="1800" dirty="0">
                          <a:solidFill>
                            <a:prstClr val="black"/>
                          </a:solidFill>
                          <a:latin typeface="メイリオ" panose="020B0604030504040204" pitchFamily="50" charset="-128"/>
                          <a:ea typeface="メイリオ" panose="020B0604030504040204" pitchFamily="50" charset="-128"/>
                        </a:rPr>
                        <a:t>4</a:t>
                      </a:r>
                      <a:r>
                        <a:rPr lang="ja-JP" altLang="en-US" sz="1800" dirty="0">
                          <a:solidFill>
                            <a:prstClr val="black"/>
                          </a:solidFill>
                          <a:latin typeface="メイリオ" panose="020B0604030504040204" pitchFamily="50" charset="-128"/>
                          <a:ea typeface="メイリオ" panose="020B0604030504040204" pitchFamily="50" charset="-128"/>
                        </a:rPr>
                        <a:t>月～）</a:t>
                      </a:r>
                    </a:p>
                    <a:p>
                      <a:pPr algn="ctr" defTabSz="960096">
                        <a:defRPr/>
                      </a:pPr>
                      <a:r>
                        <a:rPr lang="ja-JP" altLang="en-US" sz="1800" dirty="0">
                          <a:solidFill>
                            <a:prstClr val="black"/>
                          </a:solidFill>
                          <a:latin typeface="メイリオ" panose="020B0604030504040204" pitchFamily="50" charset="-128"/>
                          <a:ea typeface="メイリオ" panose="020B0604030504040204" pitchFamily="50" charset="-128"/>
                        </a:rPr>
                        <a:t>（高さ</a:t>
                      </a:r>
                      <a:r>
                        <a:rPr lang="en-US" altLang="ja-JP" sz="1800" dirty="0">
                          <a:solidFill>
                            <a:prstClr val="black"/>
                          </a:solidFill>
                          <a:latin typeface="メイリオ" panose="020B0604030504040204" pitchFamily="50" charset="-128"/>
                          <a:ea typeface="メイリオ" panose="020B0604030504040204" pitchFamily="50" charset="-128"/>
                        </a:rPr>
                        <a:t>60m</a:t>
                      </a:r>
                      <a:r>
                        <a:rPr lang="ja-JP" altLang="en-US" sz="1800" dirty="0">
                          <a:solidFill>
                            <a:prstClr val="black"/>
                          </a:solidFill>
                          <a:latin typeface="メイリオ" panose="020B0604030504040204" pitchFamily="50" charset="-128"/>
                          <a:ea typeface="メイリオ" panose="020B0604030504040204" pitchFamily="50" charset="-128"/>
                        </a:rPr>
                        <a:t>超に限る）</a:t>
                      </a:r>
                      <a:endParaRPr lang="en-US" altLang="ja-JP" sz="1800" dirty="0">
                        <a:solidFill>
                          <a:prstClr val="black"/>
                        </a:solidFill>
                        <a:latin typeface="メイリオ" panose="020B0604030504040204" pitchFamily="50" charset="-128"/>
                        <a:ea typeface="メイリオ" panose="020B0604030504040204" pitchFamily="50" charset="-128"/>
                      </a:endParaRPr>
                    </a:p>
                  </a:txBody>
                  <a:tcPr marL="44823" marR="44823" marT="22418" marB="224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pPr algn="ctr">
                        <a:lnSpc>
                          <a:spcPts val="300"/>
                        </a:lnSpc>
                        <a:spcBef>
                          <a:spcPts val="0"/>
                        </a:spcBef>
                      </a:pPr>
                      <a:endParaRPr kumimoji="1" lang="ja-JP" altLang="en-US" sz="900" dirty="0">
                        <a:latin typeface="ＭＳ Ｐ明朝" panose="02020600040205080304" pitchFamily="18" charset="-128"/>
                        <a:ea typeface="ＭＳ Ｐ明朝" panose="02020600040205080304" pitchFamily="18" charset="-128"/>
                      </a:endParaRPr>
                    </a:p>
                  </a:txBody>
                  <a:tcPr anchor="ctr"/>
                </a:tc>
                <a:extLst>
                  <a:ext uri="{0D108BD9-81ED-4DB2-BD59-A6C34878D82A}">
                    <a16:rowId xmlns:a16="http://schemas.microsoft.com/office/drawing/2014/main" val="10004"/>
                  </a:ext>
                </a:extLst>
              </a:tr>
            </a:tbl>
          </a:graphicData>
        </a:graphic>
      </p:graphicFrame>
      <p:sp>
        <p:nvSpPr>
          <p:cNvPr id="24" name="テキスト ボックス 23"/>
          <p:cNvSpPr txBox="1"/>
          <p:nvPr/>
        </p:nvSpPr>
        <p:spPr>
          <a:xfrm>
            <a:off x="7120880" y="9256518"/>
            <a:ext cx="8386223" cy="400110"/>
          </a:xfrm>
          <a:prstGeom prst="rect">
            <a:avLst/>
          </a:prstGeom>
          <a:noFill/>
        </p:spPr>
        <p:txBody>
          <a:bodyPr wrap="square" rtlCol="0">
            <a:spAutoFit/>
          </a:bodyPr>
          <a:lstStyle/>
          <a:p>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大阪市も府条例と同様の条例を有する</a:t>
            </a:r>
          </a:p>
        </p:txBody>
      </p:sp>
      <p:sp>
        <p:nvSpPr>
          <p:cNvPr id="10" name="テキスト ボックス 9"/>
          <p:cNvSpPr txBox="1"/>
          <p:nvPr/>
        </p:nvSpPr>
        <p:spPr bwMode="white">
          <a:xfrm>
            <a:off x="12321971" y="8799370"/>
            <a:ext cx="424267" cy="478358"/>
          </a:xfrm>
          <a:prstGeom prst="rect">
            <a:avLst/>
          </a:prstGeom>
          <a:solidFill>
            <a:schemeClr val="bg1"/>
          </a:solidFill>
          <a:ln>
            <a:noFill/>
          </a:ln>
        </p:spPr>
        <p:txBody>
          <a:bodyPr wrap="square" rtlCol="0">
            <a:spAutoFit/>
          </a:bodyPr>
          <a:lstStyle/>
          <a:p>
            <a:r>
              <a:rPr kumimoji="1" lang="en-US" altLang="ja-JP" sz="2400" dirty="0" smtClean="0"/>
              <a:t>8</a:t>
            </a:r>
            <a:endParaRPr kumimoji="1" lang="ja-JP" altLang="en-US" sz="2400" dirty="0"/>
          </a:p>
        </p:txBody>
      </p:sp>
    </p:spTree>
    <p:extLst>
      <p:ext uri="{BB962C8B-B14F-4D97-AF65-F5344CB8AC3E}">
        <p14:creationId xmlns:p14="http://schemas.microsoft.com/office/powerpoint/2010/main" val="155431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856184" y="912168"/>
            <a:ext cx="2448272" cy="477054"/>
          </a:xfrm>
          <a:prstGeom prst="rect">
            <a:avLst/>
          </a:prstGeom>
          <a:noFill/>
        </p:spPr>
        <p:txBody>
          <a:bodyPr wrap="square" rtlCol="0">
            <a:spAutoFit/>
          </a:bodyPr>
          <a:lstStyle/>
          <a:p>
            <a:r>
              <a:rPr kumimoji="1" lang="ja-JP" altLang="en-US" b="1" dirty="0" smtClean="0"/>
              <a:t>基準適合状況</a:t>
            </a:r>
            <a:endParaRPr kumimoji="1" lang="ja-JP" altLang="en-US" b="1" dirty="0"/>
          </a:p>
        </p:txBody>
      </p:sp>
      <p:sp>
        <p:nvSpPr>
          <p:cNvPr id="7" name="テキスト ボックス 6"/>
          <p:cNvSpPr txBox="1"/>
          <p:nvPr/>
        </p:nvSpPr>
        <p:spPr bwMode="white">
          <a:xfrm>
            <a:off x="12250048" y="9004066"/>
            <a:ext cx="424267" cy="478358"/>
          </a:xfrm>
          <a:prstGeom prst="rect">
            <a:avLst/>
          </a:prstGeom>
          <a:solidFill>
            <a:schemeClr val="bg1"/>
          </a:solidFill>
          <a:ln>
            <a:noFill/>
          </a:ln>
        </p:spPr>
        <p:txBody>
          <a:bodyPr wrap="square" rtlCol="0">
            <a:spAutoFit/>
          </a:bodyPr>
          <a:lstStyle/>
          <a:p>
            <a:r>
              <a:rPr kumimoji="1" lang="en-US" altLang="ja-JP" sz="2400" dirty="0" smtClean="0"/>
              <a:t>9</a:t>
            </a:r>
            <a:endParaRPr kumimoji="1" lang="ja-JP" altLang="en-US" sz="2400" dirty="0"/>
          </a:p>
        </p:txBody>
      </p:sp>
      <p:pic>
        <p:nvPicPr>
          <p:cNvPr id="2" name="図 1"/>
          <p:cNvPicPr>
            <a:picLocks noChangeAspect="1"/>
          </p:cNvPicPr>
          <p:nvPr/>
        </p:nvPicPr>
        <p:blipFill>
          <a:blip r:embed="rId3"/>
          <a:stretch>
            <a:fillRect/>
          </a:stretch>
        </p:blipFill>
        <p:spPr>
          <a:xfrm>
            <a:off x="423154" y="1593826"/>
            <a:ext cx="11955292" cy="6413548"/>
          </a:xfrm>
          <a:prstGeom prst="rect">
            <a:avLst/>
          </a:prstGeom>
        </p:spPr>
      </p:pic>
    </p:spTree>
    <p:extLst>
      <p:ext uri="{BB962C8B-B14F-4D97-AF65-F5344CB8AC3E}">
        <p14:creationId xmlns:p14="http://schemas.microsoft.com/office/powerpoint/2010/main" val="4182407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3572</Words>
  <Application>Microsoft Office PowerPoint</Application>
  <PresentationFormat>A3 297x420 mm</PresentationFormat>
  <Paragraphs>373</Paragraphs>
  <Slides>16</Slides>
  <Notes>16</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16</vt:i4>
      </vt:variant>
    </vt:vector>
  </HeadingPairs>
  <TitlesOfParts>
    <vt:vector size="29" baseType="lpstr">
      <vt:lpstr>HG丸ｺﾞｼｯｸM-PRO</vt:lpstr>
      <vt:lpstr>Meiryo UI</vt:lpstr>
      <vt:lpstr>ＭＳ Ｐゴシック</vt:lpstr>
      <vt:lpstr>ＭＳ ゴシック</vt:lpstr>
      <vt:lpstr>ＭＳ 明朝</vt:lpstr>
      <vt:lpstr>メイリオ</vt:lpstr>
      <vt:lpstr>游ゴシック</vt:lpstr>
      <vt:lpstr>Arial</vt:lpstr>
      <vt:lpstr>Calibri</vt:lpstr>
      <vt:lpstr>Century</vt:lpstr>
      <vt:lpstr>Courier New</vt:lpstr>
      <vt:lpstr>Times New Roman</vt:lpstr>
      <vt:lpstr>Office ​​テーマ</vt:lpstr>
      <vt:lpstr>今後の住宅・建築物の省エネルギー対策のあり方について（第二次答申）（参考資料）（抜粋）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建築物の環境配慮制度について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建築物省エネ法改正により条例で付加できる基準について</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2016-06-09T08:27:33Z</dcterms:created>
  <dcterms:modified xsi:type="dcterms:W3CDTF">2020-07-03T05:56:48Z</dcterms:modified>
</cp:coreProperties>
</file>