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3" autoAdjust="0"/>
    <p:restoredTop sz="94434" autoAdjust="0"/>
  </p:normalViewPr>
  <p:slideViewPr>
    <p:cSldViewPr>
      <p:cViewPr>
        <p:scale>
          <a:sx n="70" d="100"/>
          <a:sy n="70" d="100"/>
        </p:scale>
        <p:origin x="1002" y="-114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10FD45D8-F27E-4567-8103-9E68D315A7AD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006FDA77-1BB2-4267-8FFD-E8EAA26EDBB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06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DA77-1BB2-4267-8FFD-E8EAA26EDBB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91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0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20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6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80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215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527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65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0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661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57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78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4832-DEE3-46D9-BDDC-52CA51B1078C}" type="datetimeFigureOut">
              <a:rPr kumimoji="1" lang="ja-JP" altLang="en-US" smtClean="0"/>
              <a:t>2020/7/3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697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78"/>
          <p:cNvSpPr>
            <a:spLocks noChangeArrowheads="1"/>
          </p:cNvSpPr>
          <p:nvPr/>
        </p:nvSpPr>
        <p:spPr bwMode="auto">
          <a:xfrm>
            <a:off x="47481" y="651909"/>
            <a:ext cx="12653558" cy="775668"/>
          </a:xfrm>
          <a:prstGeom prst="roundRect">
            <a:avLst>
              <a:gd name="adj" fmla="val 4120"/>
            </a:avLst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72000" tIns="0" rIns="36000" bIns="8890" anchor="t" anchorCtr="0" upright="1">
            <a:noAutofit/>
          </a:bodyPr>
          <a:lstStyle/>
          <a:p>
            <a:pPr>
              <a:lnSpc>
                <a:spcPct val="125000"/>
              </a:lnSpc>
            </a:pPr>
            <a:endParaRPr lang="en-US" altLang="ja-JP" sz="4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○大阪府は、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2006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年に大阪府温暖化の防止等に関する条例を制定し、建築物環境計画書の届出、省エネ基準への適合義務、顕彰制度など、建築物の環境配慮の取組みを実施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2015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年に建築物省エネ法が公布、建築物の省エネ性能の一層の向上を図るため、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2019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年５月に同法が改正、省エネ基準の適合を建築確認の要件とする建築物の対象を拡大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○法改正を踏まえて、大阪府温暖化の防止等に関する条例の見直しを検討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16000"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 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300"/>
              </a:spcBef>
              <a:spcAft>
                <a:spcPts val="0"/>
              </a:spcAft>
            </a:pP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4" name="AutoShape 67"/>
          <p:cNvSpPr>
            <a:spLocks noChangeArrowheads="1"/>
          </p:cNvSpPr>
          <p:nvPr/>
        </p:nvSpPr>
        <p:spPr bwMode="auto">
          <a:xfrm>
            <a:off x="47480" y="48072"/>
            <a:ext cx="12653559" cy="53538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mpd="dbl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rot="0" vert="horz" wrap="square" lIns="36000" tIns="8890" rIns="36000" bIns="8890" anchor="ctr" anchorCtr="0" upright="1">
            <a:noAutofit/>
          </a:bodyPr>
          <a:lstStyle/>
          <a:p>
            <a:pPr marL="108000">
              <a:lnSpc>
                <a:spcPts val="2600"/>
              </a:lnSpc>
              <a:spcAft>
                <a:spcPts val="0"/>
              </a:spcAft>
            </a:pPr>
            <a:r>
              <a:rPr lang="ja-JP" sz="2400" b="1" kern="100" dirty="0">
                <a:effectLst/>
                <a:latin typeface="Century"/>
                <a:ea typeface="ＭＳ ゴシック"/>
                <a:cs typeface="Times New Roman"/>
              </a:rPr>
              <a:t>建築物の環境配慮のあり方について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5" name="AutoShape 69"/>
          <p:cNvSpPr>
            <a:spLocks noChangeArrowheads="1"/>
          </p:cNvSpPr>
          <p:nvPr/>
        </p:nvSpPr>
        <p:spPr bwMode="auto">
          <a:xfrm>
            <a:off x="60167" y="1527026"/>
            <a:ext cx="1889159" cy="288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0" cmpd="dbl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　</a:t>
            </a:r>
            <a:r>
              <a:rPr lang="ja-JP" sz="140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国際的な動き</a:t>
            </a:r>
            <a:endParaRPr lang="ja-JP" sz="14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28430" y="1826703"/>
            <a:ext cx="4284000" cy="759377"/>
          </a:xfrm>
          <a:prstGeom prst="roundRect">
            <a:avLst>
              <a:gd name="adj" fmla="val 6959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36000" tIns="8890" rIns="36000" bIns="8890" anchor="t" anchorCtr="0" upright="1">
            <a:noAutofit/>
          </a:bodyPr>
          <a:lstStyle/>
          <a:p>
            <a:pPr algn="just">
              <a:lnSpc>
                <a:spcPts val="4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ＭＳ Ｐゴシック"/>
                <a:ea typeface="ＭＳ 明朝"/>
                <a:cs typeface="Times New Roman"/>
              </a:rPr>
              <a:t> 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kern="100" dirty="0">
                <a:latin typeface="Century"/>
                <a:cs typeface="Times New Roman"/>
              </a:rPr>
              <a:t>◇</a:t>
            </a:r>
            <a:r>
              <a:rPr lang="ja-JP" altLang="en-US" sz="1200" b="1" kern="100" dirty="0">
                <a:latin typeface="Century"/>
                <a:cs typeface="Times New Roman"/>
              </a:rPr>
              <a:t>気候変動に関する国際枠組み「パリ協定」</a:t>
            </a:r>
            <a:r>
              <a:rPr lang="ja-JP" altLang="en-US" sz="1200" b="1" kern="100" dirty="0" smtClean="0">
                <a:latin typeface="Century"/>
                <a:cs typeface="Times New Roman"/>
              </a:rPr>
              <a:t>の採択</a:t>
            </a:r>
            <a:r>
              <a:rPr lang="ja-JP" altLang="en-US" sz="1200" kern="1200" dirty="0">
                <a:effectLst/>
                <a:latin typeface="Century"/>
                <a:ea typeface="ＭＳ 明朝"/>
                <a:cs typeface="Times New Roman"/>
              </a:rPr>
              <a:t>　</a:t>
            </a:r>
            <a:r>
              <a:rPr lang="en-US" altLang="ja-JP" sz="90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(</a:t>
            </a:r>
            <a:r>
              <a:rPr 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5</a:t>
            </a:r>
            <a:r>
              <a:rPr lang="ja-JP" alt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</a:t>
            </a:r>
            <a:r>
              <a:rPr 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</a:t>
            </a:r>
            <a:r>
              <a:rPr lang="ja-JP" alt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月</a:t>
            </a:r>
            <a:r>
              <a:rPr lang="en-US" altLang="ja-JP" sz="900" kern="1200" dirty="0">
                <a:effectLst/>
                <a:latin typeface="Century"/>
                <a:ea typeface="ＭＳ 明朝"/>
                <a:cs typeface="Times New Roman"/>
              </a:rPr>
              <a:t>)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08000" algn="just">
              <a:lnSpc>
                <a:spcPts val="12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○</a:t>
            </a:r>
            <a:r>
              <a:rPr lang="ja-JP" altLang="en-US" sz="105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世界の気温上昇を</a:t>
            </a:r>
            <a:r>
              <a:rPr lang="en-US" altLang="ja-JP" sz="105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2℃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より十分低く保つとともに、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1.5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℃に抑える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108000" algn="just">
              <a:lnSpc>
                <a:spcPts val="12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努力を追求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391983" y="1518523"/>
            <a:ext cx="8309056" cy="8042016"/>
            <a:chOff x="5179951" y="-777607"/>
            <a:chExt cx="7689389" cy="8043391"/>
          </a:xfrm>
        </p:grpSpPr>
        <p:sp>
          <p:nvSpPr>
            <p:cNvPr id="19" name="AutoShape 113"/>
            <p:cNvSpPr>
              <a:spLocks noChangeArrowheads="1"/>
            </p:cNvSpPr>
            <p:nvPr/>
          </p:nvSpPr>
          <p:spPr bwMode="auto">
            <a:xfrm>
              <a:off x="5181392" y="-481053"/>
              <a:ext cx="7687948" cy="7746837"/>
            </a:xfrm>
            <a:prstGeom prst="roundRect">
              <a:avLst>
                <a:gd name="adj" fmla="val 1248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8890" rIns="0" bIns="8890" anchor="t" anchorCtr="0" upright="1">
              <a:noAutofit/>
            </a:bodyPr>
            <a:lstStyle/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endParaRPr lang="en-US" altLang="ja-JP" sz="1050" b="1" kern="100" dirty="0">
                <a:latin typeface="Century"/>
                <a:ea typeface="ＭＳ Ｐゴシック"/>
                <a:cs typeface="Times New Roman"/>
              </a:endParaRPr>
            </a:p>
            <a:p>
              <a:pPr marL="108000"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◇</a:t>
              </a:r>
              <a:r>
                <a:rPr lang="zh-CN" altLang="en-US" sz="1200" b="1" kern="100" dirty="0">
                  <a:latin typeface="Century"/>
                  <a:ea typeface="ＭＳ Ｐゴシック"/>
                  <a:cs typeface="Times New Roman"/>
                </a:rPr>
                <a:t>大阪府地球温暖化対策実行計画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（</a:t>
              </a:r>
              <a:r>
                <a:rPr lang="zh-CN" altLang="en-US" sz="1200" b="1" kern="100" dirty="0">
                  <a:latin typeface="Century"/>
                  <a:ea typeface="ＭＳ Ｐゴシック"/>
                  <a:cs typeface="Times New Roman"/>
                </a:rPr>
                <a:t>区域施策編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）</a:t>
              </a:r>
              <a:r>
                <a:rPr lang="ja-JP" altLang="en-US" sz="900" kern="100" dirty="0">
                  <a:latin typeface="Century"/>
                  <a:ea typeface="ＭＳ 明朝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３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月策定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,2017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12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月一部改訂）</a:t>
              </a:r>
              <a:endParaRPr lang="ja-JP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68000" indent="-360000" algn="just"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2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</a:t>
              </a:r>
              <a:r>
                <a:rPr lang="ja-JP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目標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2020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年度までに温室効果ガス排出量を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年度比で７</a:t>
              </a:r>
              <a:r>
                <a:rPr lang="en-US" altLang="ja-JP" sz="1100" kern="100" dirty="0">
                  <a:latin typeface="ＭＳ Ｐゴシック" panose="020B0600070205080204" pitchFamily="50" charset="-128"/>
                  <a:cs typeface="Times New Roman"/>
                </a:rPr>
                <a:t>%</a:t>
              </a:r>
              <a:r>
                <a:rPr lang="ja-JP" altLang="en-US" sz="1100" kern="100" dirty="0" smtClean="0">
                  <a:latin typeface="ＭＳ 明朝"/>
                  <a:ea typeface="ＭＳ 明朝"/>
                  <a:cs typeface="Times New Roman"/>
                </a:rPr>
                <a:t>削減</a:t>
              </a:r>
              <a:endParaRPr lang="en-US" altLang="ja-JP" sz="1100" kern="100" dirty="0" smtClean="0">
                <a:latin typeface="ＭＳ 明朝"/>
                <a:ea typeface="ＭＳ 明朝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100"/>
                </a:spcBef>
              </a:pPr>
              <a:endParaRPr lang="en-US" altLang="ja-JP" sz="12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100"/>
                </a:spcBef>
              </a:pPr>
              <a:endParaRPr lang="en-US" altLang="ja-JP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300"/>
                </a:lnSpc>
                <a:spcBef>
                  <a:spcPts val="100"/>
                </a:spcBef>
              </a:pPr>
              <a:endParaRPr lang="en-US" altLang="ja-JP" sz="12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200"/>
                </a:spcBef>
              </a:pPr>
              <a:r>
                <a:rPr lang="en-US" altLang="ja-JP" sz="1200" b="1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〈</a:t>
              </a:r>
              <a:r>
                <a:rPr lang="ja-JP" altLang="en-US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府域に</a:t>
              </a:r>
              <a:r>
                <a:rPr lang="ja-JP" altLang="en-US" sz="1200" b="1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おける温室効果ガス排出量と</a:t>
              </a:r>
              <a:r>
                <a:rPr lang="ja-JP" altLang="en-US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エネルギー消費量</a:t>
              </a:r>
              <a:r>
                <a:rPr lang="en-US" altLang="ja-JP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〉</a:t>
              </a:r>
            </a:p>
            <a:p>
              <a:pPr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・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年度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の温室効果ガス排出量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は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、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5,642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万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t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となり、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年度と比べ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0.7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増加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88000">
                <a:lnSpc>
                  <a:spcPts val="12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オフィスビル等の「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業務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」、住宅等の「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家庭」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は、それぞれ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14.4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11.0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％増加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・「業務」、「家庭」における対策指標としてエネルギー消費量により進行管理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・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年度のエネルギー消費量は、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595PJ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となり、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年度と比べ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16.7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減少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1300"/>
                </a:lnSpc>
                <a:spcBef>
                  <a:spcPts val="100"/>
                </a:spcBef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業務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」、「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家庭」は、それぞれ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14.7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、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14.9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％減少 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600"/>
                </a:lnSpc>
                <a:spcBef>
                  <a:spcPts val="100"/>
                </a:spcBef>
              </a:pP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08000" algn="just">
                <a:lnSpc>
                  <a:spcPts val="1300"/>
                </a:lnSpc>
                <a:spcBef>
                  <a:spcPts val="200"/>
                </a:spcBef>
              </a:pPr>
              <a:r>
                <a:rPr lang="ja-JP" altLang="en-US" sz="1200" b="1" kern="100" dirty="0" smtClean="0">
                  <a:latin typeface="Century"/>
                  <a:cs typeface="Times New Roman"/>
                </a:rPr>
                <a:t>◇</a:t>
              </a:r>
              <a:r>
                <a:rPr lang="ja-JP" altLang="ja-JP" sz="1200" b="1" kern="100" dirty="0">
                  <a:latin typeface="Century"/>
                  <a:cs typeface="Times New Roman"/>
                </a:rPr>
                <a:t>大阪府温暖化の防止等に関する条例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2006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４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altLang="en-US" sz="900" kern="100" dirty="0">
                  <a:latin typeface="Century"/>
                  <a:ea typeface="ＭＳ 明朝"/>
                  <a:cs typeface="Times New Roman"/>
                </a:rPr>
                <a:t>施行）</a:t>
              </a:r>
              <a:endParaRPr lang="ja-JP" altLang="ja-JP" sz="900" kern="100" dirty="0">
                <a:latin typeface="Century"/>
                <a:ea typeface="ＭＳ 明朝"/>
                <a:cs typeface="Times New Roman"/>
              </a:endParaRPr>
            </a:p>
            <a:p>
              <a:pPr marL="285750" marR="33655" indent="-152400" algn="just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en-US" altLang="ja-JP" sz="1100" b="1" kern="100" dirty="0">
                  <a:latin typeface="+mj-ea"/>
                  <a:cs typeface="Times New Roman"/>
                </a:rPr>
                <a:t>〈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主な取組み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〉</a:t>
              </a:r>
            </a:p>
            <a:p>
              <a:pPr marL="285750" marR="33655" indent="-152400" algn="just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1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 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建築物環境計画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書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の届出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1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ea typeface="ＭＳ 明朝"/>
                  <a:cs typeface="Times New Roman"/>
                </a:rPr>
                <a:t>　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2006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㎡以上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→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2012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年７月～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以上</a:t>
              </a:r>
              <a:endParaRPr lang="en-US" altLang="ja-JP" sz="1100" kern="100" dirty="0">
                <a:latin typeface="Century"/>
                <a:ea typeface="ＭＳ 明朝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2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）条例で定める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基準への適合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432000" marR="33655" indent="-152400" algn="just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非住宅：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 →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2018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marR="33655" indent="-152400" algn="just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住　宅：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2018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㎡以上かつ高さ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60m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超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marR="33655" indent="-152400" algn="just">
                <a:lnSpc>
                  <a:spcPts val="15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（基準）</a:t>
              </a: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断熱・日射遮蔽性能を求める外皮の基準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85750" marR="33655" indent="-457200" algn="just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      　</a:t>
              </a: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建築設備の一次エネルギー消費量基準</a:t>
              </a: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spcBef>
                  <a:spcPts val="600"/>
                </a:spcBef>
              </a:pPr>
              <a:endParaRPr lang="en-US" altLang="ja-JP" sz="11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endParaRPr lang="en-US" altLang="ja-JP" sz="11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非住宅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㎡以上の適合率は約９割と高い水準</a:t>
              </a:r>
              <a:endParaRPr lang="en-US" altLang="ja-JP" sz="1100" strike="sngStrike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住宅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㎡以上かつ高さ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60</a:t>
              </a:r>
              <a:r>
                <a:rPr lang="ja-JP" altLang="en-US" sz="1100" kern="100" dirty="0" err="1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ｍ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超で適合率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建築物省エネ法では一次エネルギー消費量基準のみの義務化である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8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ため、法施行の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年以降も基準適合が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％となっていない</a:t>
              </a: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85750" marR="33655" indent="-457200" algn="just">
                <a:lnSpc>
                  <a:spcPts val="300"/>
                </a:lnSpc>
                <a:spcAft>
                  <a:spcPts val="0"/>
                </a:spcAft>
              </a:pP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3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販売等の広告や工事現場への建築物環境性能表示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300"/>
                </a:spcBef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4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再生可能エネルギー利用設備の導入の検討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300"/>
                </a:lnSpc>
                <a:spcBef>
                  <a:spcPts val="300"/>
                </a:spcBef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5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建築物の顕彰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制度</a:t>
              </a:r>
              <a:endParaRPr lang="en-US" altLang="ja-JP" sz="1100" b="1" kern="100" dirty="0" smtClean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300"/>
                </a:lnSpc>
              </a:pPr>
              <a:r>
                <a:rPr lang="en-US" altLang="ja-JP" sz="1100" b="1" kern="100" dirty="0">
                  <a:latin typeface="+mj-ea"/>
                  <a:cs typeface="Times New Roman"/>
                </a:rPr>
                <a:t> </a:t>
              </a:r>
              <a:r>
                <a:rPr lang="en-US" altLang="ja-JP" sz="1100" b="1" kern="100" dirty="0" smtClean="0">
                  <a:latin typeface="+mj-ea"/>
                  <a:cs typeface="Times New Roman"/>
                </a:rPr>
                <a:t>    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（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おおさか環境にやさしい建築賞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、 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“涼”デザイン建築賞）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</p:txBody>
        </p:sp>
        <p:sp>
          <p:nvSpPr>
            <p:cNvPr id="20" name="AutoShape 79"/>
            <p:cNvSpPr>
              <a:spLocks noChangeArrowheads="1"/>
            </p:cNvSpPr>
            <p:nvPr/>
          </p:nvSpPr>
          <p:spPr bwMode="auto">
            <a:xfrm>
              <a:off x="5179951" y="-777607"/>
              <a:ext cx="1695778" cy="28804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74295" tIns="8890" rIns="74295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rgbClr val="000000"/>
                  </a:solidFill>
                  <a:latin typeface="Century"/>
                  <a:ea typeface="ＭＳ ゴシック"/>
                  <a:cs typeface="Times New Roman"/>
                </a:rPr>
                <a:t>　大阪府の動き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9137104" y="100722"/>
            <a:ext cx="2134619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dist">
              <a:lnSpc>
                <a:spcPts val="14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大阪府 </a:t>
            </a:r>
            <a:endParaRPr lang="en-US" altLang="ja-JP" sz="16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88000" indent="-252000" algn="dist">
              <a:lnSpc>
                <a:spcPts val="1400"/>
              </a:lnSpc>
              <a:spcBef>
                <a:spcPts val="300"/>
              </a:spcBef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住宅まちづくり部</a:t>
            </a:r>
            <a:endParaRPr lang="en-US" altLang="ja-JP" sz="16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81040" y="9323022"/>
            <a:ext cx="3167282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</a:t>
            </a:r>
            <a:r>
              <a:rPr lang="ja-JP" altLang="en-US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大阪市も府条例と同様の条例を有する</a:t>
            </a:r>
            <a:endParaRPr lang="en-US" altLang="ja-JP" sz="11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8430" y="2702843"/>
            <a:ext cx="4284000" cy="6857696"/>
            <a:chOff x="-10234" y="3391294"/>
            <a:chExt cx="4658813" cy="4276363"/>
          </a:xfrm>
        </p:grpSpPr>
        <p:sp>
          <p:nvSpPr>
            <p:cNvPr id="44" name="AutoShape 113"/>
            <p:cNvSpPr>
              <a:spLocks noChangeArrowheads="1"/>
            </p:cNvSpPr>
            <p:nvPr/>
          </p:nvSpPr>
          <p:spPr bwMode="auto">
            <a:xfrm>
              <a:off x="-10234" y="3597670"/>
              <a:ext cx="4658813" cy="4069987"/>
            </a:xfrm>
            <a:prstGeom prst="roundRect">
              <a:avLst>
                <a:gd name="adj" fmla="val 2554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64800" tIns="8890" rIns="64800" bIns="8890" anchor="t" anchorCtr="0" upright="1">
              <a:noAutofit/>
            </a:bodyPr>
            <a:lstStyle/>
            <a:p>
              <a:pPr algn="just">
                <a:lnSpc>
                  <a:spcPts val="100"/>
                </a:lnSpc>
                <a:spcAft>
                  <a:spcPts val="0"/>
                </a:spcAft>
              </a:pPr>
              <a:r>
                <a:rPr lang="en-US" sz="1200" b="1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 </a:t>
              </a:r>
              <a:endParaRPr lang="ja-JP" sz="105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26695" indent="-226695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ja-JP" sz="1200" b="1" kern="100" dirty="0">
                  <a:latin typeface="+mn-ea"/>
                  <a:cs typeface="Times New Roman"/>
                </a:rPr>
                <a:t>◇</a:t>
              </a:r>
              <a:r>
                <a:rPr lang="zh-CN" altLang="en-US" sz="1200" b="1" kern="1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/>
                </a:rPr>
                <a:t>地球温暖化対策計画</a:t>
              </a:r>
              <a:r>
                <a:rPr lang="ja-JP" altLang="en-US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</a:t>
              </a:r>
              <a:r>
                <a:rPr lang="ja-JP" altLang="en-US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年５月策定）</a:t>
              </a:r>
              <a:endParaRPr 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050" b="1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〇中期目標  温室効果ガスの排出量を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年度に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>
                <a:lnSpc>
                  <a:spcPts val="12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26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削減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〇住宅・建築物分野（「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業務その他部門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」、「家庭部門」）の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二酸化炭素排出量を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年度に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年度比約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40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％削減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5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200" b="1" kern="100" dirty="0">
                  <a:latin typeface="+mn-ea"/>
                  <a:cs typeface="Times New Roman"/>
                </a:rPr>
                <a:t>◇今後</a:t>
              </a:r>
              <a:r>
                <a:rPr lang="ja-JP" altLang="en-US" sz="1200" b="1" kern="100" dirty="0" smtClean="0">
                  <a:latin typeface="+mn-ea"/>
                  <a:cs typeface="Times New Roman"/>
                </a:rPr>
                <a:t>の住宅・建築物の省エネルギー対策のあり方について</a:t>
              </a:r>
              <a:r>
                <a:rPr lang="en-US" altLang="ja-JP" sz="1200" b="1" kern="100" dirty="0" smtClean="0">
                  <a:latin typeface="+mn-ea"/>
                  <a:cs typeface="Times New Roman"/>
                </a:rPr>
                <a:t>(</a:t>
              </a:r>
              <a:r>
                <a:rPr lang="ja-JP" altLang="en-US" sz="1200" b="1" kern="100" dirty="0" smtClean="0">
                  <a:latin typeface="+mn-ea"/>
                  <a:cs typeface="Times New Roman"/>
                </a:rPr>
                <a:t>第二次答申</a:t>
              </a:r>
              <a:r>
                <a:rPr lang="en-US" altLang="ja-JP" sz="1200" b="1" kern="100" dirty="0" smtClean="0">
                  <a:latin typeface="+mn-ea"/>
                  <a:cs typeface="Times New Roman"/>
                </a:rPr>
                <a:t>)</a:t>
              </a:r>
              <a:r>
                <a:rPr lang="ja-JP" altLang="en-US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2019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</a:t>
              </a:r>
              <a:r>
                <a:rPr lang="ja-JP" altLang="en-US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月）</a:t>
              </a:r>
              <a:endPara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indent="-85725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0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○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住宅・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建築物に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おいては、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年度のエネルギー消費量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 </a:t>
              </a:r>
            </a:p>
            <a:p>
              <a:pPr marL="85725" indent="-85725">
                <a:lnSpc>
                  <a:spcPts val="13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年度比で約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％削減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altLang="ja-JP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endParaRPr lang="en-US" altLang="ja-JP" sz="1200" b="1" kern="100" dirty="0">
                <a:latin typeface="Century"/>
                <a:cs typeface="Times New Roman"/>
              </a:endParaRPr>
            </a:p>
            <a:p>
              <a:pPr marL="216000" indent="-360000">
                <a:lnSpc>
                  <a:spcPts val="10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ja-JP" sz="1200" b="1" kern="100" dirty="0">
                  <a:latin typeface="Century"/>
                  <a:cs typeface="Times New Roman"/>
                </a:rPr>
                <a:t>◇</a:t>
              </a:r>
              <a:r>
                <a:rPr lang="ja-JP" altLang="en-US" sz="1200" b="1" kern="100" dirty="0">
                  <a:effectLst/>
                  <a:latin typeface="Century"/>
                  <a:ea typeface="ＭＳ Ｐゴシック"/>
                  <a:cs typeface="Times New Roman"/>
                </a:rPr>
                <a:t>建築物のエネルギー消費性能の向上に関する法律</a:t>
              </a:r>
              <a:endParaRPr lang="en-US" altLang="ja-JP" sz="1200" b="1" kern="100" dirty="0">
                <a:effectLst/>
                <a:latin typeface="Century"/>
                <a:ea typeface="ＭＳ Ｐゴシック"/>
                <a:cs typeface="Times New Roman"/>
              </a:endParaRPr>
            </a:p>
            <a:p>
              <a:pPr marL="216000" indent="-360000">
                <a:lnSpc>
                  <a:spcPts val="1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Century"/>
                  <a:ea typeface="ＭＳ Ｐゴシック"/>
                  <a:cs typeface="Times New Roman"/>
                </a:rPr>
                <a:t>　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（建築物省エネ法）</a:t>
              </a:r>
              <a:r>
                <a:rPr lang="ja-JP" altLang="en-US" sz="9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7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月制定</a:t>
              </a:r>
              <a:r>
                <a:rPr lang="ja-JP" altLang="en-US" sz="9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）</a:t>
              </a:r>
              <a:endParaRPr lang="en-US" altLang="ja-JP" sz="9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80000" indent="-144000">
                <a:lnSpc>
                  <a:spcPts val="12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〇省エネ基準適合義務化</a:t>
              </a:r>
              <a:r>
                <a:rPr lang="ja-JP" altLang="en-US" sz="1100" kern="100" dirty="0">
                  <a:latin typeface="ＭＳ Ｐ明朝"/>
                  <a:ea typeface="ＭＳ 明朝"/>
                  <a:cs typeface="Times New Roman"/>
                </a:rPr>
                <a:t>より、住宅・建築物の省エネ化を推進</a:t>
              </a:r>
              <a:endParaRPr lang="en-US" altLang="ja-JP" sz="1100" strike="sngStrike" kern="100" dirty="0">
                <a:solidFill>
                  <a:srgbClr val="FF0000"/>
                </a:solidFill>
                <a:latin typeface="ＭＳ Ｐ明朝"/>
                <a:ea typeface="ＭＳ 明朝"/>
                <a:cs typeface="Times New Roman"/>
              </a:endParaRPr>
            </a:p>
            <a:p>
              <a:pPr marL="216000" indent="-180000">
                <a:lnSpc>
                  <a:spcPts val="12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2019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年５月改正法公布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（①、④、⑥ </a:t>
              </a:r>
              <a:r>
                <a:rPr lang="en-US" altLang="ja-JP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2021</a:t>
              </a:r>
              <a:r>
                <a:rPr lang="ja-JP" altLang="en-US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年４月施行見込み）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●オフィスビル等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0825" indent="15875">
                <a:lnSpc>
                  <a:spcPts val="1000"/>
                </a:lnSpc>
                <a:spcBef>
                  <a:spcPts val="3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①省エネ基準への適合を建築確認の要件とする建築物の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000"/>
                </a:lnSpc>
                <a:spcBef>
                  <a:spcPts val="300"/>
                </a:spcBef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対象を拡大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㎡以上から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300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以上へ）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95250">
                <a:lnSpc>
                  <a:spcPts val="12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②省エネ性能向上計画の認定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容積率特例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の対象に、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複数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建築物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の連携による取組みを追加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●マンション等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③所管行政庁による計画の審査を合理化し、省エネ基準に 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適合しない新築等の計画に対する監督体制を強化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●戸建住宅等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3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④小規模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300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未満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の住宅・建築物の新築等の際、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設計者　　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2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から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建築主への省エネ性能に関する説明を義務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付け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182563">
                <a:lnSpc>
                  <a:spcPts val="12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⑤大手ハウスメーカー等の供給する戸建住宅等について、トップランナー基準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省エネ基準を上回る基準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への適合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を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182563">
                <a:lnSpc>
                  <a:spcPts val="1200"/>
                </a:lnSpc>
                <a:spcBef>
                  <a:spcPts val="2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 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徹底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●その他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79388" indent="-142875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  ⑥気候・風土の特殊性を踏まえて、地方公共団体が独自に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79388" indent="-142875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   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省エネ基準を強化できる仕組みを導入</a:t>
              </a:r>
              <a:r>
                <a:rPr lang="en-US" altLang="ja-JP" sz="1100" b="1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   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  </a:t>
              </a:r>
              <a:endParaRPr lang="en-US" altLang="ja-JP" sz="1100" kern="100" dirty="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45" name="AutoShape 115"/>
            <p:cNvSpPr>
              <a:spLocks noChangeArrowheads="1"/>
            </p:cNvSpPr>
            <p:nvPr/>
          </p:nvSpPr>
          <p:spPr bwMode="auto">
            <a:xfrm>
              <a:off x="28553" y="3391294"/>
              <a:ext cx="2052229" cy="19216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74295" tIns="8890" rIns="74295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　</a:t>
              </a:r>
              <a:r>
                <a:rPr lang="ja-JP" sz="1400" b="1" kern="100" dirty="0">
                  <a:effectLst/>
                  <a:latin typeface="Century"/>
                  <a:ea typeface="ＭＳ ゴシック"/>
                  <a:cs typeface="Times New Roman"/>
                </a:rPr>
                <a:t>国の動</a:t>
              </a: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き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9144402" y="7640396"/>
            <a:ext cx="3521094" cy="1840724"/>
            <a:chOff x="8810621" y="7191201"/>
            <a:chExt cx="3521094" cy="1840724"/>
          </a:xfrm>
        </p:grpSpPr>
        <p:sp>
          <p:nvSpPr>
            <p:cNvPr id="14" name="AutoShape 113"/>
            <p:cNvSpPr>
              <a:spLocks noChangeArrowheads="1"/>
            </p:cNvSpPr>
            <p:nvPr/>
          </p:nvSpPr>
          <p:spPr bwMode="auto">
            <a:xfrm>
              <a:off x="8810621" y="7479233"/>
              <a:ext cx="3521094" cy="1552692"/>
            </a:xfrm>
            <a:prstGeom prst="roundRect">
              <a:avLst>
                <a:gd name="adj" fmla="val 325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8890" rIns="0" bIns="8890" anchor="t" anchorCtr="0" upright="1">
              <a:noAutofit/>
            </a:bodyPr>
            <a:lstStyle/>
            <a:p>
              <a:pPr marL="252000" marR="95885" indent="-152400" algn="just">
                <a:lnSpc>
                  <a:spcPts val="17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2020</a:t>
              </a:r>
              <a:r>
                <a:rPr lang="ja-JP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</a:t>
              </a:r>
              <a:r>
                <a:rPr lang="ja-JP" altLang="en-US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  </a:t>
              </a:r>
              <a:r>
                <a:rPr lang="ja-JP" sz="1100" u="sng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環境審議会に諮問</a:t>
              </a:r>
              <a:endParaRPr lang="en-US" altLang="ja-JP" sz="11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52400" marR="95885" indent="-152400" algn="just">
                <a:lnSpc>
                  <a:spcPts val="1700"/>
                </a:lnSpc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　　　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建築物の環境配慮のあり方について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</a:t>
              </a:r>
              <a:endPara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52400" marR="95885" indent="-152400" algn="just">
                <a:lnSpc>
                  <a:spcPts val="1700"/>
                </a:lnSpc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　　　 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温暖化対策部会で審議・検討</a:t>
              </a:r>
              <a:r>
                <a:rPr lang="ja-JP" altLang="en-US" sz="1100" kern="100" dirty="0" smtClean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1100" kern="10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</a:t>
              </a:r>
              <a:r>
                <a:rPr lang="ja-JP" sz="1100" kern="100" smtClean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回</a:t>
              </a:r>
              <a:r>
                <a:rPr lang="ja-JP" altLang="en-US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程度）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52000" marR="95885" indent="-457200" algn="just">
                <a:lnSpc>
                  <a:spcPts val="1700"/>
                </a:lnSpc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2021</a:t>
              </a:r>
              <a:r>
                <a:rPr lang="ja-JP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</a:t>
              </a:r>
              <a:r>
                <a:rPr lang="ja-JP" altLang="en-US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sz="1100" u="sng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環境審議会から答申</a:t>
              </a:r>
              <a:endParaRPr lang="en-US" altLang="ja-JP" sz="1100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marR="95885" indent="-85725">
                <a:lnSpc>
                  <a:spcPts val="1700"/>
                </a:lnSpc>
                <a:spcAft>
                  <a:spcPts val="0"/>
                </a:spcAft>
                <a:tabLst>
                  <a:tab pos="0" algn="l"/>
                  <a:tab pos="180975" algn="l"/>
                </a:tabLs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2022</a:t>
              </a:r>
              <a:r>
                <a:rPr lang="ja-JP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月府議会において改正条例を提出予定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marR="95885" indent="-85725">
                <a:lnSpc>
                  <a:spcPts val="1700"/>
                </a:lnSpc>
                <a:spcAft>
                  <a:spcPts val="0"/>
                </a:spcAft>
                <a:tabLst>
                  <a:tab pos="0" algn="l"/>
                  <a:tab pos="180975" algn="l"/>
                </a:tabLs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2023</a:t>
              </a:r>
              <a:r>
                <a:rPr lang="ja-JP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4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　改正条例施行予定</a:t>
              </a:r>
              <a:endParaRPr 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</p:txBody>
        </p:sp>
        <p:sp>
          <p:nvSpPr>
            <p:cNvPr id="13" name="AutoShape 115"/>
            <p:cNvSpPr>
              <a:spLocks noChangeArrowheads="1"/>
            </p:cNvSpPr>
            <p:nvPr/>
          </p:nvSpPr>
          <p:spPr bwMode="auto">
            <a:xfrm>
              <a:off x="8817855" y="7191201"/>
              <a:ext cx="1872000" cy="2880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3600" tIns="8890" rIns="3600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　</a:t>
              </a:r>
              <a:r>
                <a:rPr lang="ja-JP" sz="1400" b="1" kern="100" dirty="0">
                  <a:effectLst/>
                  <a:latin typeface="Century"/>
                  <a:ea typeface="ＭＳ ゴシック"/>
                  <a:cs typeface="Times New Roman"/>
                </a:rPr>
                <a:t>スケジュール</a:t>
              </a: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（案）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353128" y="7104856"/>
            <a:ext cx="36004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図</a:t>
            </a:r>
            <a:r>
              <a:rPr lang="en-US" altLang="ja-JP" sz="9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-2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府内における建築物環境計画書届出件数の推移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495946" y="5836622"/>
            <a:ext cx="1631262" cy="1605568"/>
            <a:chOff x="7035693" y="6014226"/>
            <a:chExt cx="1631262" cy="1605568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7035693" y="7296497"/>
              <a:ext cx="180000" cy="72000"/>
              <a:chOff x="8176301" y="5784762"/>
              <a:chExt cx="233370" cy="72000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>
                <a:off x="8176301" y="5822576"/>
                <a:ext cx="233370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円/楕円 69"/>
              <p:cNvSpPr/>
              <p:nvPr/>
            </p:nvSpPr>
            <p:spPr>
              <a:xfrm>
                <a:off x="8253958" y="5784762"/>
                <a:ext cx="75600" cy="72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7043410" y="6014226"/>
              <a:ext cx="1623545" cy="1605568"/>
              <a:chOff x="7096079" y="6078138"/>
              <a:chExt cx="2104932" cy="160556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7114963" y="6142073"/>
                <a:ext cx="163360" cy="92897"/>
              </a:xfrm>
              <a:prstGeom prst="rect">
                <a:avLst/>
              </a:prstGeom>
              <a:pattFill prst="ltUpDiag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7108730" y="6338385"/>
                <a:ext cx="163360" cy="92897"/>
              </a:xfrm>
              <a:prstGeom prst="rect">
                <a:avLst/>
              </a:prstGeom>
              <a:pattFill prst="pct40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120270" y="6630804"/>
                <a:ext cx="163360" cy="9289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grpSp>
            <p:nvGrpSpPr>
              <p:cNvPr id="55" name="グループ化 54"/>
              <p:cNvGrpSpPr/>
              <p:nvPr/>
            </p:nvGrpSpPr>
            <p:grpSpPr>
              <a:xfrm>
                <a:off x="7096079" y="6867449"/>
                <a:ext cx="233371" cy="126000"/>
                <a:chOff x="7499969" y="6045447"/>
                <a:chExt cx="233371" cy="126000"/>
              </a:xfrm>
            </p:grpSpPr>
            <p:cxnSp>
              <p:nvCxnSpPr>
                <p:cNvPr id="30" name="直線コネクタ 29"/>
                <p:cNvCxnSpPr/>
                <p:nvPr/>
              </p:nvCxnSpPr>
              <p:spPr>
                <a:xfrm>
                  <a:off x="7499969" y="6111122"/>
                  <a:ext cx="233371" cy="0"/>
                </a:xfrm>
                <a:prstGeom prst="line">
                  <a:avLst/>
                </a:prstGeom>
                <a:ln w="254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グループ化 53"/>
                <p:cNvGrpSpPr/>
                <p:nvPr/>
              </p:nvGrpSpPr>
              <p:grpSpPr>
                <a:xfrm>
                  <a:off x="7527081" y="6045447"/>
                  <a:ext cx="163357" cy="126000"/>
                  <a:chOff x="7690049" y="5806054"/>
                  <a:chExt cx="163357" cy="126000"/>
                </a:xfrm>
              </p:grpSpPr>
              <p:grpSp>
                <p:nvGrpSpPr>
                  <p:cNvPr id="52" name="グループ化 51"/>
                  <p:cNvGrpSpPr/>
                  <p:nvPr/>
                </p:nvGrpSpPr>
                <p:grpSpPr>
                  <a:xfrm>
                    <a:off x="7690049" y="5806054"/>
                    <a:ext cx="163357" cy="126000"/>
                    <a:chOff x="7663646" y="5951758"/>
                    <a:chExt cx="163357" cy="126000"/>
                  </a:xfrm>
                </p:grpSpPr>
                <p:cxnSp>
                  <p:nvCxnSpPr>
                    <p:cNvPr id="56" name="直線コネクタ 55"/>
                    <p:cNvCxnSpPr/>
                    <p:nvPr/>
                  </p:nvCxnSpPr>
                  <p:spPr>
                    <a:xfrm rot="8100000">
                      <a:off x="7663646" y="6009593"/>
                      <a:ext cx="163357" cy="0"/>
                    </a:xfrm>
                    <a:prstGeom prst="line">
                      <a:avLst/>
                    </a:prstGeom>
                    <a:ln w="15875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直線コネクタ 57"/>
                    <p:cNvCxnSpPr/>
                    <p:nvPr/>
                  </p:nvCxnSpPr>
                  <p:spPr>
                    <a:xfrm rot="2700000">
                      <a:off x="7684869" y="6014758"/>
                      <a:ext cx="126000" cy="0"/>
                    </a:xfrm>
                    <a:prstGeom prst="line">
                      <a:avLst/>
                    </a:prstGeom>
                    <a:ln w="15875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直線コネクタ 49"/>
                  <p:cNvCxnSpPr/>
                  <p:nvPr/>
                </p:nvCxnSpPr>
                <p:spPr>
                  <a:xfrm rot="5400000">
                    <a:off x="7709369" y="5863816"/>
                    <a:ext cx="108000" cy="0"/>
                  </a:xfrm>
                  <a:prstGeom prst="line">
                    <a:avLst/>
                  </a:prstGeom>
                  <a:ln w="158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9" name="グループ化 68"/>
              <p:cNvGrpSpPr/>
              <p:nvPr/>
            </p:nvGrpSpPr>
            <p:grpSpPr>
              <a:xfrm>
                <a:off x="7096079" y="7104789"/>
                <a:ext cx="233370" cy="61200"/>
                <a:chOff x="7622933" y="6107231"/>
                <a:chExt cx="233370" cy="61200"/>
              </a:xfrm>
            </p:grpSpPr>
            <p:cxnSp>
              <p:nvCxnSpPr>
                <p:cNvPr id="63" name="直線コネクタ 62"/>
                <p:cNvCxnSpPr/>
                <p:nvPr/>
              </p:nvCxnSpPr>
              <p:spPr>
                <a:xfrm>
                  <a:off x="7622933" y="6137302"/>
                  <a:ext cx="233370" cy="0"/>
                </a:xfrm>
                <a:prstGeom prst="line">
                  <a:avLst/>
                </a:prstGeom>
                <a:ln w="254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正方形/長方形 60"/>
                <p:cNvSpPr>
                  <a:spLocks/>
                </p:cNvSpPr>
                <p:nvPr/>
              </p:nvSpPr>
              <p:spPr>
                <a:xfrm rot="2700000">
                  <a:off x="7705723" y="6098158"/>
                  <a:ext cx="61200" cy="79346"/>
                </a:xfrm>
                <a:prstGeom prst="rect">
                  <a:avLst/>
                </a:prstGeom>
                <a:solidFill>
                  <a:srgbClr val="FFC000"/>
                </a:solidFill>
                <a:ln w="127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dirty="0"/>
                </a:p>
              </p:txBody>
            </p:sp>
          </p:grpSp>
          <p:sp>
            <p:nvSpPr>
              <p:cNvPr id="7" name="テキスト ボックス 6"/>
              <p:cNvSpPr txBox="1"/>
              <p:nvPr/>
            </p:nvSpPr>
            <p:spPr>
              <a:xfrm>
                <a:off x="7240478" y="6078138"/>
                <a:ext cx="1960533" cy="1605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2,000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㎡未満の件数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かつ高さ</a:t>
                </a:r>
                <a:r>
                  <a:rPr lang="en-US" altLang="ja-JP" sz="800" dirty="0">
                    <a:latin typeface="+mn-ea"/>
                  </a:rPr>
                  <a:t>60m</a:t>
                </a:r>
                <a:r>
                  <a:rPr lang="ja-JP" altLang="en-US" sz="800" dirty="0">
                    <a:latin typeface="+mn-ea"/>
                  </a:rPr>
                  <a:t>超の件数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㎡以上の適合率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2,000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㎡未満の適合率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かつ高さ</a:t>
                </a:r>
                <a:r>
                  <a:rPr lang="en-US" altLang="ja-JP" sz="800" dirty="0">
                    <a:latin typeface="+mn-ea"/>
                  </a:rPr>
                  <a:t>60m</a:t>
                </a:r>
                <a:r>
                  <a:rPr lang="ja-JP" altLang="en-US" sz="800" dirty="0">
                    <a:latin typeface="+mn-ea"/>
                  </a:rPr>
                  <a:t>超の適合率</a:t>
                </a:r>
                <a:endParaRPr lang="ja-JP" altLang="en-US" sz="700" dirty="0">
                  <a:latin typeface="+mn-ea"/>
                </a:endParaRPr>
              </a:p>
            </p:txBody>
          </p:sp>
        </p:grpSp>
      </p:grpSp>
      <p:sp>
        <p:nvSpPr>
          <p:cNvPr id="41" name="テキスト ボックス 40"/>
          <p:cNvSpPr txBox="1"/>
          <p:nvPr/>
        </p:nvSpPr>
        <p:spPr>
          <a:xfrm>
            <a:off x="5521312" y="7471121"/>
            <a:ext cx="2367226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図</a:t>
            </a:r>
            <a:r>
              <a:rPr lang="en-US" altLang="ja-JP" sz="9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-3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府内における省エネ基準適合率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934146" y="4077183"/>
            <a:ext cx="417134" cy="200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6040760" y="57059"/>
            <a:ext cx="3025406" cy="504594"/>
            <a:chOff x="6471738" y="57059"/>
            <a:chExt cx="3025406" cy="504594"/>
          </a:xfrm>
        </p:grpSpPr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1738" y="57597"/>
              <a:ext cx="504056" cy="504056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794" y="57059"/>
              <a:ext cx="504000" cy="504000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850" y="57059"/>
              <a:ext cx="504000" cy="504000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850" y="57231"/>
              <a:ext cx="504000" cy="504000"/>
            </a:xfrm>
            <a:prstGeom prst="rect">
              <a:avLst/>
            </a:prstGeom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850" y="57059"/>
              <a:ext cx="504000" cy="504000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3144" y="57611"/>
              <a:ext cx="504000" cy="504000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9704355" y="4111184"/>
            <a:ext cx="324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年度の電力の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CO2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排出係数は関西電力株式会社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2012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年度の値 （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0.514kg-CO</a:t>
            </a:r>
            <a:r>
              <a:rPr lang="ja-JP" altLang="ja-JP" sz="900" baseline="-25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/kWh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）を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使用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なお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2005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年度は当該年度 の排出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係数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0.358kg-CO</a:t>
            </a:r>
            <a:r>
              <a:rPr lang="ja-JP" altLang="ja-JP" sz="800" baseline="-25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/kWh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を使用。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4718491" y="2317973"/>
            <a:ext cx="4901273" cy="296235"/>
          </a:xfrm>
          <a:prstGeom prst="bracketPair">
            <a:avLst>
              <a:gd name="adj" fmla="val 10755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468000" indent="-540000">
              <a:lnSpc>
                <a:spcPts val="1200"/>
              </a:lnSpc>
              <a:spcBef>
                <a:spcPts val="100"/>
              </a:spcBef>
            </a:pP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「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2050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年二酸化炭素排出量実質ゼロ」をめざすべき将来像に掲げ、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2030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年度まで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を計画期間</a:t>
            </a:r>
            <a:endParaRPr lang="en-US" altLang="ja-JP" sz="9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468000" indent="-540000">
              <a:lnSpc>
                <a:spcPts val="1100"/>
              </a:lnSpc>
              <a:spcBef>
                <a:spcPts val="100"/>
              </a:spcBef>
            </a:pP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  とした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地球温暖化対策について、温暖化対策部会で審議中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en-US" altLang="ja-JP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2019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12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月諮問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9401516" y="4858585"/>
            <a:ext cx="3172922" cy="340870"/>
            <a:chOff x="9353128" y="4858585"/>
            <a:chExt cx="3172922" cy="340870"/>
          </a:xfrm>
        </p:grpSpPr>
        <p:cxnSp>
          <p:nvCxnSpPr>
            <p:cNvPr id="101" name="直線矢印コネクタ 100"/>
            <p:cNvCxnSpPr/>
            <p:nvPr/>
          </p:nvCxnSpPr>
          <p:spPr>
            <a:xfrm>
              <a:off x="10793288" y="5079653"/>
              <a:ext cx="1728000" cy="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9546398" y="4858585"/>
              <a:ext cx="1132380" cy="259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8000" indent="-252000" algn="just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届出対象</a:t>
              </a:r>
              <a:r>
                <a:rPr lang="en-US" altLang="ja-JP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5,000</a:t>
              </a: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㎡超</a:t>
              </a:r>
              <a:endParaRPr lang="en-US" altLang="ja-JP" sz="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1081320" y="4859675"/>
              <a:ext cx="1274198" cy="234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8000" indent="-252000" algn="just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届出対象</a:t>
              </a:r>
              <a:r>
                <a:rPr lang="en-US" altLang="ja-JP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2,000</a:t>
              </a: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㎡以上</a:t>
              </a:r>
              <a:endParaRPr lang="en-US" altLang="ja-JP" sz="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cxnSp>
          <p:nvCxnSpPr>
            <p:cNvPr id="106" name="直線コネクタ 105"/>
            <p:cNvCxnSpPr/>
            <p:nvPr/>
          </p:nvCxnSpPr>
          <p:spPr>
            <a:xfrm>
              <a:off x="9353128" y="4922270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>
              <a:off x="12526050" y="4894045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10793288" y="4905737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9353129" y="5077506"/>
              <a:ext cx="1440000" cy="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テキスト ボックス 10"/>
          <p:cNvSpPr txBox="1"/>
          <p:nvPr/>
        </p:nvSpPr>
        <p:spPr>
          <a:xfrm>
            <a:off x="11421496" y="203121"/>
            <a:ext cx="114818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参考資料</a:t>
            </a:r>
            <a:r>
              <a:rPr kumimoji="1" lang="en-US" altLang="ja-JP" sz="1200" dirty="0" smtClean="0"/>
              <a:t>11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5815" y="5770406"/>
            <a:ext cx="3407959" cy="205453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13639" y="5219059"/>
            <a:ext cx="4054191" cy="210939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7809" y="1470056"/>
            <a:ext cx="3249450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Microsoft Office PowerPoint</Application>
  <PresentationFormat>A3 297x420 mm</PresentationFormat>
  <Paragraphs>126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2016-06-09T08:27:33Z</dcterms:created>
  <dcterms:modified xsi:type="dcterms:W3CDTF">2020-07-03T04:46:45Z</dcterms:modified>
</cp:coreProperties>
</file>