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36" r:id="rId1"/>
  </p:sldMasterIdLst>
  <p:notesMasterIdLst>
    <p:notesMasterId r:id="rId5"/>
  </p:notesMasterIdLst>
  <p:handoutMasterIdLst>
    <p:handoutMasterId r:id="rId6"/>
  </p:handoutMasterIdLst>
  <p:sldIdLst>
    <p:sldId id="497" r:id="rId2"/>
    <p:sldId id="498" r:id="rId3"/>
    <p:sldId id="500" r:id="rId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3333FF"/>
    <a:srgbClr val="3366FF"/>
    <a:srgbClr val="6699FF"/>
    <a:srgbClr val="FFFFCC"/>
    <a:srgbClr val="CCFFFF"/>
    <a:srgbClr val="FFFF99"/>
    <a:srgbClr val="99CCFF"/>
    <a:srgbClr val="FFCC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04" autoAdjust="0"/>
  </p:normalViewPr>
  <p:slideViewPr>
    <p:cSldViewPr>
      <p:cViewPr varScale="1">
        <p:scale>
          <a:sx n="63" d="100"/>
          <a:sy n="63" d="100"/>
        </p:scale>
        <p:origin x="-864" y="-114"/>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0"/>
            <a:ext cx="2949575" cy="496888"/>
          </a:xfrm>
          <a:prstGeom prst="rect">
            <a:avLst/>
          </a:prstGeom>
        </p:spPr>
        <p:txBody>
          <a:bodyPr vert="horz" lIns="91433" tIns="45717" rIns="91433" bIns="45717" rtlCol="0"/>
          <a:lstStyle>
            <a:lvl1pPr algn="r">
              <a:defRPr sz="1200"/>
            </a:lvl1pPr>
          </a:lstStyle>
          <a:p>
            <a:fld id="{199FB6C1-B92C-4719-A163-F0AF8F982334}" type="datetimeFigureOut">
              <a:rPr kumimoji="1" lang="ja-JP" altLang="en-US" smtClean="0"/>
              <a:t>2018/3/20</a:t>
            </a:fld>
            <a:endParaRPr kumimoji="1" lang="ja-JP" altLang="en-US"/>
          </a:p>
        </p:txBody>
      </p:sp>
      <p:sp>
        <p:nvSpPr>
          <p:cNvPr id="4" name="フッター プレースホルダー 3"/>
          <p:cNvSpPr>
            <a:spLocks noGrp="1"/>
          </p:cNvSpPr>
          <p:nvPr>
            <p:ph type="ftr" sz="quarter" idx="2"/>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6887"/>
          </a:xfrm>
          <a:prstGeom prst="rect">
            <a:avLst/>
          </a:prstGeom>
        </p:spPr>
        <p:txBody>
          <a:bodyPr vert="horz" lIns="91433" tIns="45717" rIns="91433" bIns="45717" rtlCol="0" anchor="b"/>
          <a:lstStyle>
            <a:lvl1pPr algn="r">
              <a:defRPr sz="1200"/>
            </a:lvl1pPr>
          </a:lstStyle>
          <a:p>
            <a:fld id="{DC6AC9B6-5613-4627-A2C2-548BD07945D6}" type="slidenum">
              <a:rPr kumimoji="1" lang="ja-JP" altLang="en-US" smtClean="0"/>
              <a:t>‹#›</a:t>
            </a:fld>
            <a:endParaRPr kumimoji="1" lang="ja-JP" altLang="en-US"/>
          </a:p>
        </p:txBody>
      </p:sp>
    </p:spTree>
    <p:extLst>
      <p:ext uri="{BB962C8B-B14F-4D97-AF65-F5344CB8AC3E}">
        <p14:creationId xmlns:p14="http://schemas.microsoft.com/office/powerpoint/2010/main" val="30255476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B77C7B7B-FFF4-42BE-9F52-EEC8B680A53E}" type="datetimeFigureOut">
              <a:rPr kumimoji="1" lang="ja-JP" altLang="en-US" smtClean="0"/>
              <a:t>2018/3/20</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5851141E-478A-4E51-BAF5-41475249CC58}" type="slidenum">
              <a:rPr kumimoji="1" lang="ja-JP" altLang="en-US" smtClean="0"/>
              <a:t>‹#›</a:t>
            </a:fld>
            <a:endParaRPr kumimoji="1" lang="ja-JP" altLang="en-US"/>
          </a:p>
        </p:txBody>
      </p:sp>
    </p:spTree>
    <p:extLst>
      <p:ext uri="{BB962C8B-B14F-4D97-AF65-F5344CB8AC3E}">
        <p14:creationId xmlns:p14="http://schemas.microsoft.com/office/powerpoint/2010/main" val="4945064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4BE0524-AC90-4E3B-8179-9C7CACEA1A0D}" type="datetime1">
              <a:rPr kumimoji="1" lang="ja-JP" altLang="en-US" smtClean="0"/>
              <a:t>2018/3/20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extLst>
      <p:ext uri="{BB962C8B-B14F-4D97-AF65-F5344CB8AC3E}">
        <p14:creationId xmlns:p14="http://schemas.microsoft.com/office/powerpoint/2010/main" val="4097404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5F6DDB0-3F8B-4872-8C1C-870D70CF4FFE}" type="datetime1">
              <a:rPr kumimoji="1" lang="ja-JP" altLang="en-US" smtClean="0"/>
              <a:t>2018/3/20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extLst>
      <p:ext uri="{BB962C8B-B14F-4D97-AF65-F5344CB8AC3E}">
        <p14:creationId xmlns:p14="http://schemas.microsoft.com/office/powerpoint/2010/main" val="388373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503F6D-5C60-4A17-8C7E-B9833CA7D620}" type="datetime1">
              <a:rPr kumimoji="1" lang="ja-JP" altLang="en-US" smtClean="0"/>
              <a:t>2018/3/20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extLst>
      <p:ext uri="{BB962C8B-B14F-4D97-AF65-F5344CB8AC3E}">
        <p14:creationId xmlns:p14="http://schemas.microsoft.com/office/powerpoint/2010/main" val="2339641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DC157EF-1939-4CC1-A76D-7EABA8D0105C}" type="datetime1">
              <a:rPr kumimoji="1" lang="ja-JP" altLang="en-US" smtClean="0"/>
              <a:t>2018/3/20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extLst>
      <p:ext uri="{BB962C8B-B14F-4D97-AF65-F5344CB8AC3E}">
        <p14:creationId xmlns:p14="http://schemas.microsoft.com/office/powerpoint/2010/main" val="294444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511B893-ECC7-4B81-B7F8-FD78B654D840}" type="datetime1">
              <a:rPr kumimoji="1" lang="ja-JP" altLang="en-US" smtClean="0"/>
              <a:t>2018/3/20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extLst>
      <p:ext uri="{BB962C8B-B14F-4D97-AF65-F5344CB8AC3E}">
        <p14:creationId xmlns:p14="http://schemas.microsoft.com/office/powerpoint/2010/main" val="244597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8055F24-6F09-4D64-A340-3D2B511B40C8}" type="datetime1">
              <a:rPr kumimoji="1" lang="ja-JP" altLang="en-US" smtClean="0"/>
              <a:t>2018/3/20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extLst>
      <p:ext uri="{BB962C8B-B14F-4D97-AF65-F5344CB8AC3E}">
        <p14:creationId xmlns:p14="http://schemas.microsoft.com/office/powerpoint/2010/main" val="2190558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777E2EC-8DCB-4244-B8D1-17249A78974C}" type="datetime1">
              <a:rPr kumimoji="1" lang="ja-JP" altLang="en-US" smtClean="0"/>
              <a:t>2018/3/20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extLst>
      <p:ext uri="{BB962C8B-B14F-4D97-AF65-F5344CB8AC3E}">
        <p14:creationId xmlns:p14="http://schemas.microsoft.com/office/powerpoint/2010/main" val="2169142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0C69701-534F-4C63-8046-DACAB7884691}" type="datetime1">
              <a:rPr kumimoji="1" lang="ja-JP" altLang="en-US" smtClean="0"/>
              <a:t>2018/3/20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extLst>
      <p:ext uri="{BB962C8B-B14F-4D97-AF65-F5344CB8AC3E}">
        <p14:creationId xmlns:p14="http://schemas.microsoft.com/office/powerpoint/2010/main" val="3408021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40B0C8E-A9DE-49E5-9EB4-785950631589}" type="datetime1">
              <a:rPr kumimoji="1" lang="ja-JP" altLang="en-US" smtClean="0"/>
              <a:t>2018/3/20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extLst>
      <p:ext uri="{BB962C8B-B14F-4D97-AF65-F5344CB8AC3E}">
        <p14:creationId xmlns:p14="http://schemas.microsoft.com/office/powerpoint/2010/main" val="739590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6FBBD5E-0687-4E73-BD47-D9918748A2E9}" type="datetime1">
              <a:rPr kumimoji="1" lang="ja-JP" altLang="en-US" smtClean="0"/>
              <a:t>2018/3/20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extLst>
      <p:ext uri="{BB962C8B-B14F-4D97-AF65-F5344CB8AC3E}">
        <p14:creationId xmlns:p14="http://schemas.microsoft.com/office/powerpoint/2010/main" val="84501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41534D7-42A1-4354-90AA-F99E83CBA79A}" type="datetime1">
              <a:rPr kumimoji="1" lang="ja-JP" altLang="en-US" smtClean="0"/>
              <a:t>2018/3/20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BCCE75-96CE-4693-9D68-DB546D813132}" type="slidenum">
              <a:rPr kumimoji="1" lang="ja-JP" altLang="en-US" smtClean="0"/>
              <a:t>‹#›</a:t>
            </a:fld>
            <a:endParaRPr kumimoji="1" lang="ja-JP" altLang="en-US"/>
          </a:p>
        </p:txBody>
      </p:sp>
    </p:spTree>
    <p:extLst>
      <p:ext uri="{BB962C8B-B14F-4D97-AF65-F5344CB8AC3E}">
        <p14:creationId xmlns:p14="http://schemas.microsoft.com/office/powerpoint/2010/main" val="141787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CA17D-51A7-4C7A-A5C7-E8459419C79F}" type="datetime1">
              <a:rPr kumimoji="1" lang="ja-JP" altLang="en-US" smtClean="0"/>
              <a:t>2018/3/20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CCE75-96CE-4693-9D68-DB546D813132}" type="slidenum">
              <a:rPr kumimoji="1" lang="ja-JP" altLang="en-US" smtClean="0"/>
              <a:t>‹#›</a:t>
            </a:fld>
            <a:endParaRPr kumimoji="1" lang="ja-JP" altLang="en-US"/>
          </a:p>
        </p:txBody>
      </p:sp>
    </p:spTree>
    <p:extLst>
      <p:ext uri="{BB962C8B-B14F-4D97-AF65-F5344CB8AC3E}">
        <p14:creationId xmlns:p14="http://schemas.microsoft.com/office/powerpoint/2010/main" val="4463219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410" y="416516"/>
            <a:ext cx="8892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7" name="正方形/長方形 6"/>
          <p:cNvSpPr/>
          <p:nvPr/>
        </p:nvSpPr>
        <p:spPr>
          <a:xfrm>
            <a:off x="86106" y="22516"/>
            <a:ext cx="8883304" cy="369332"/>
          </a:xfrm>
          <a:prstGeom prst="rect">
            <a:avLst/>
          </a:prstGeom>
        </p:spPr>
        <p:txBody>
          <a:bodyPr wrap="square" tIns="0" bIns="0">
            <a:spAutoFit/>
          </a:bodyPr>
          <a:lstStyle/>
          <a:p>
            <a:r>
              <a:rPr lang="ja-JP" altLang="en-US" sz="1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24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24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事業の導入事例②</a:t>
            </a:r>
            <a:endParaRPr lang="ja-JP" altLang="en-US" sz="2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22684632"/>
              </p:ext>
            </p:extLst>
          </p:nvPr>
        </p:nvGraphicFramePr>
        <p:xfrm>
          <a:off x="124920" y="602129"/>
          <a:ext cx="8884305" cy="6092363"/>
        </p:xfrm>
        <a:graphic>
          <a:graphicData uri="http://schemas.openxmlformats.org/drawingml/2006/table">
            <a:tbl>
              <a:tblPr firstRow="1" bandRow="1">
                <a:tableStyleId>{5C22544A-7EE6-4342-B048-85BDC9FD1C3A}</a:tableStyleId>
              </a:tblPr>
              <a:tblGrid>
                <a:gridCol w="1278728"/>
                <a:gridCol w="1296144"/>
                <a:gridCol w="2232248"/>
                <a:gridCol w="4077185"/>
              </a:tblGrid>
              <a:tr h="432000">
                <a:tc>
                  <a:txBody>
                    <a:bodyPr/>
                    <a:lstStyle/>
                    <a:p>
                      <a:pPr algn="dist"/>
                      <a:r>
                        <a:rPr kumimoji="1" lang="ja-JP" altLang="en-US" sz="1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事業名</a:t>
                      </a:r>
                      <a:endParaRPr kumimoji="1" lang="en-US" altLang="ja-JP" sz="1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r>
                        <a:rPr kumimoji="1" lang="ja-JP" altLang="en-US" sz="1800" b="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大阪府府民センタービル（三島･泉南･南河内･北河内）</a:t>
                      </a:r>
                      <a:r>
                        <a:rPr kumimoji="1" lang="en-US" altLang="ja-JP" sz="1800" b="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ESCO</a:t>
                      </a:r>
                      <a:r>
                        <a:rPr kumimoji="1" lang="ja-JP" altLang="en-US" sz="1800" b="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endParaRPr kumimoji="1" lang="en-US" altLang="ja-JP" sz="1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432000">
                <a:tc>
                  <a:txBody>
                    <a:bodyPr/>
                    <a:lstStyle/>
                    <a:p>
                      <a:pPr algn="dist"/>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契約者名</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r>
                        <a:rPr kumimoji="1" lang="ja-JP" altLang="en-US"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富士電機システムズ株式会社　関西支社</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773123">
                <a:tc>
                  <a:txBody>
                    <a:bodyPr/>
                    <a:lstStyle/>
                    <a:p>
                      <a:pPr algn="dist"/>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契約期間</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 ～ 平成</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ESCO</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a:t>
                      </a:r>
                      <a:r>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期間は</a:t>
                      </a:r>
                      <a:r>
                        <a:rPr kumimoji="1" lang="ja-JP" altLang="en-US" baseline="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日～平成</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432000">
                <a:tc>
                  <a:txBody>
                    <a:bodyPr/>
                    <a:lstStyle/>
                    <a:p>
                      <a:pPr algn="dist"/>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契約方式</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r>
                        <a:rPr kumimoji="1" lang="en-US" altLang="ja-JP"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シェアード・セイビングス契約（民間資金活用型）</a:t>
                      </a:r>
                      <a:endParaRPr kumimoji="1" lang="en-US" altLang="ja-JP"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r>
              <a:tr h="685740">
                <a:tc>
                  <a:txBody>
                    <a:bodyPr/>
                    <a:lstStyle/>
                    <a:p>
                      <a:pPr algn="dist"/>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主な省エネ</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改修内容</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2">
                  <a:txBody>
                    <a:bodyPr/>
                    <a:lstStyle/>
                    <a:p>
                      <a:r>
                        <a:rPr kumimoji="1" lang="ja-JP" altLang="en-US" sz="18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高効率照明の採用</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空調設備の最適運転</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90000" marB="90000">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外気量低減等の熱負荷軽減対策</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ファン・ポンプ類のインバータ制御</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90000" marB="90000">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432000">
                <a:tc>
                  <a:txBody>
                    <a:bodyPr/>
                    <a:lstStyle/>
                    <a:p>
                      <a:pPr algn="dist"/>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導入効果</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2">
                  <a:txBody>
                    <a:bodyPr/>
                    <a:lstStyle/>
                    <a:p>
                      <a:r>
                        <a:rPr kumimoji="1" lang="en-US" altLang="ja-JP" sz="18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省エネルギー率：</a:t>
                      </a:r>
                      <a:r>
                        <a:rPr kumimoji="1" lang="en-US" altLang="ja-JP" sz="18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19.7%</a:t>
                      </a:r>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（計画値）</a:t>
                      </a:r>
                      <a:r>
                        <a:rPr kumimoji="1" lang="en-US" altLang="ja-JP" sz="18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54000" marB="54000">
                    <a:lnL w="952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r>
                        <a:rPr kumimoji="1" lang="en-US" altLang="ja-JP" sz="1800" baseline="0" dirty="0" smtClean="0">
                          <a:latin typeface="Meiryo UI" panose="020B0604030504040204" pitchFamily="50" charset="-128"/>
                          <a:ea typeface="Meiryo UI" panose="020B0604030504040204" pitchFamily="50" charset="-128"/>
                          <a:cs typeface="Meiryo UI" panose="020B0604030504040204" pitchFamily="50" charset="-128"/>
                        </a:rPr>
                        <a:t> CO</a:t>
                      </a:r>
                      <a:r>
                        <a:rPr kumimoji="1" lang="en-US" altLang="ja-JP" sz="1400" baseline="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baseline="0" dirty="0" smtClean="0">
                          <a:latin typeface="Meiryo UI" panose="020B0604030504040204" pitchFamily="50" charset="-128"/>
                          <a:ea typeface="Meiryo UI" panose="020B0604030504040204" pitchFamily="50" charset="-128"/>
                          <a:cs typeface="Meiryo UI" panose="020B0604030504040204" pitchFamily="50" charset="-128"/>
                        </a:rPr>
                        <a:t>削減率</a:t>
                      </a:r>
                      <a:r>
                        <a:rPr kumimoji="1" lang="ja-JP" altLang="en-US" sz="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00" baseline="0" dirty="0" smtClean="0">
                          <a:latin typeface="Meiryo UI" panose="020B0604030504040204" pitchFamily="50" charset="-128"/>
                          <a:ea typeface="Meiryo UI" panose="020B0604030504040204" pitchFamily="50" charset="-128"/>
                          <a:cs typeface="Meiryo UI" panose="020B0604030504040204" pitchFamily="50" charset="-128"/>
                        </a:rPr>
                        <a:t>30.8</a:t>
                      </a:r>
                      <a:r>
                        <a:rPr kumimoji="1" lang="ja-JP" altLang="en-US" sz="1800" baseline="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（計画値）</a:t>
                      </a:r>
                      <a:r>
                        <a:rPr kumimoji="1"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T="54000" marB="54000">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432000">
                <a:tc>
                  <a:txBody>
                    <a:bodyPr/>
                    <a:lstStyle/>
                    <a:p>
                      <a:pPr algn="dist"/>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対象施設</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r>
                        <a:rPr kumimoji="1" lang="ja-JP" altLang="en-US" sz="1800" b="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三島府民センタービル</a:t>
                      </a:r>
                      <a:r>
                        <a:rPr kumimoji="1" lang="en-US" altLang="ja-JP" sz="1800" b="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泉南府民センタービル</a:t>
                      </a:r>
                      <a:r>
                        <a:rPr kumimoji="1" lang="en-US" altLang="ja-JP" sz="1800" b="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800" b="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南河内府民センタービル</a:t>
                      </a:r>
                      <a:r>
                        <a:rPr kumimoji="1" lang="en-US" altLang="ja-JP" sz="1800" b="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北河内府民センタービル</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54000" marB="54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T="54000" marB="54000">
                    <a:lnL w="12700"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2160240">
                <a:tc>
                  <a:txBody>
                    <a:bodyPr/>
                    <a:lstStyle/>
                    <a:p>
                      <a:pPr algn="dist"/>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施設概要</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endParaRPr kumimoji="1" lang="en-US" altLang="ja-JP" sz="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endParaRPr kumimoji="1" lang="en-US" altLang="ja-JP" sz="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三島府民</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センタービル</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dist"/>
                      <a:r>
                        <a:rPr kumimoji="1" lang="ja-JP" altLang="en-US"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用途</a:t>
                      </a:r>
                      <a:endParaRPr kumimoji="1"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所在地</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endParaRPr kumimoji="1" lang="en-US" altLang="ja-JP" sz="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竣工時期</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endParaRPr kumimoji="1" lang="en-US" altLang="ja-JP" sz="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延床面積</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endParaRPr kumimoji="1" lang="en-US" altLang="ja-JP" sz="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構造・階数</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endParaRPr kumimoji="1" lang="en-US" altLang="ja-JP" sz="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2">
                  <a:txBody>
                    <a:bodyPr/>
                    <a:lstStyle/>
                    <a:p>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事務庁舎</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茨木市中穂積</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1972</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7,271</a:t>
                      </a:r>
                      <a:r>
                        <a:rPr kumimoji="1" lang="ja-JP" altLang="en-US"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a:t>
                      </a:r>
                      <a:r>
                        <a:rPr kumimoji="1" lang="en-US" altLang="ja-JP"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p>
                    <a:p>
                      <a:endParaRPr kumimoji="1" lang="en-US" altLang="ja-JP" sz="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鉄筋コンクリート造</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地上</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階</a:t>
                      </a:r>
                      <a:r>
                        <a:rPr kumimoji="1" lang="ja-JP" altLang="en-US" sz="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地下</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階</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dist"/>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sp>
        <p:nvSpPr>
          <p:cNvPr id="20" name="正方形/長方形 19"/>
          <p:cNvSpPr/>
          <p:nvPr/>
        </p:nvSpPr>
        <p:spPr>
          <a:xfrm>
            <a:off x="8172400" y="46692"/>
            <a:ext cx="949752" cy="317860"/>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fld id="{C8692C38-0430-4F61-A0D4-4C5C3C1314F7}" type="slidenum">
              <a:rPr lang="ja-JP" altLang="en-US" sz="16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lgn="ctr"/>
              <a:t>1</a:t>
            </a:fld>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大かっこ 1"/>
          <p:cNvSpPr/>
          <p:nvPr/>
        </p:nvSpPr>
        <p:spPr>
          <a:xfrm>
            <a:off x="222024" y="5531980"/>
            <a:ext cx="1080000" cy="612000"/>
          </a:xfrm>
          <a:prstGeom prst="bracketPair">
            <a:avLst>
              <a:gd name="adj" fmla="val 7357"/>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711112" y="4581128"/>
            <a:ext cx="3248416" cy="2058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82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13410" y="416516"/>
            <a:ext cx="8892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7" name="正方形/長方形 6"/>
          <p:cNvSpPr/>
          <p:nvPr/>
        </p:nvSpPr>
        <p:spPr>
          <a:xfrm>
            <a:off x="86106" y="22516"/>
            <a:ext cx="8883304" cy="907941"/>
          </a:xfrm>
          <a:prstGeom prst="rect">
            <a:avLst/>
          </a:prstGeom>
        </p:spPr>
        <p:txBody>
          <a:bodyPr wrap="square" tIns="0" bIns="0">
            <a:spAutoFit/>
          </a:bodyPr>
          <a:lstStyle/>
          <a:p>
            <a:r>
              <a:rPr lang="ja-JP" altLang="en-US" sz="10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24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24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事業の導入事例</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②</a:t>
            </a:r>
            <a:endParaRPr lang="en-US" altLang="ja-JP" sz="24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契約に基づく</a:t>
            </a:r>
            <a:r>
              <a:rPr lang="en-US" altLang="ja-JP" sz="20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ESC</a:t>
            </a:r>
            <a:r>
              <a:rPr lang="ja-JP" altLang="en-US" sz="20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Ｏ事業の経費と利益配分</a:t>
            </a:r>
            <a:r>
              <a:rPr lang="en-US" altLang="ja-JP" sz="20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8172400" y="46692"/>
            <a:ext cx="949752" cy="317860"/>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fld id="{C8692C38-0430-4F61-A0D4-4C5C3C1314F7}" type="slidenum">
              <a:rPr lang="ja-JP" altLang="en-US" sz="16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lgn="ctr"/>
              <a:t>2</a:t>
            </a:fld>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AutoShape 42"/>
          <p:cNvSpPr>
            <a:spLocks noChangeArrowheads="1"/>
          </p:cNvSpPr>
          <p:nvPr/>
        </p:nvSpPr>
        <p:spPr bwMode="auto">
          <a:xfrm>
            <a:off x="2597221" y="5859921"/>
            <a:ext cx="2017293" cy="659021"/>
          </a:xfrm>
          <a:prstGeom prst="roundRect">
            <a:avLst>
              <a:gd name="adj" fmla="val 16667"/>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lgn="ct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ESCO</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サービス期間</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（初年度）</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AutoShape 42"/>
          <p:cNvSpPr>
            <a:spLocks noChangeArrowheads="1"/>
          </p:cNvSpPr>
          <p:nvPr/>
        </p:nvSpPr>
        <p:spPr bwMode="auto">
          <a:xfrm>
            <a:off x="6937376" y="5741602"/>
            <a:ext cx="1841231" cy="662820"/>
          </a:xfrm>
          <a:prstGeom prst="roundRect">
            <a:avLst>
              <a:gd name="adj" fmla="val 16667"/>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契約期間満了後</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AutoShape 42"/>
          <p:cNvSpPr>
            <a:spLocks noChangeArrowheads="1"/>
          </p:cNvSpPr>
          <p:nvPr/>
        </p:nvSpPr>
        <p:spPr bwMode="auto">
          <a:xfrm>
            <a:off x="510056" y="5726854"/>
            <a:ext cx="1760642" cy="664920"/>
          </a:xfrm>
          <a:prstGeom prst="roundRect">
            <a:avLst>
              <a:gd name="adj" fmla="val 16667"/>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lgn="ct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実施前</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6660232" y="620688"/>
            <a:ext cx="2219232" cy="466139"/>
          </a:xfrm>
          <a:prstGeom prst="rect">
            <a:avLst/>
          </a:prstGeom>
        </p:spPr>
        <p:txBody>
          <a:bodyPr vert="horz" anchor="t">
            <a:normAutofit/>
          </a:bodyPr>
          <a:lstStyle>
            <a:lvl1pPr algn="l" rtl="0" eaLnBrk="1" latinLnBrk="0" hangingPunct="1">
              <a:spcBef>
                <a:spcPct val="0"/>
              </a:spcBef>
              <a:buNone/>
              <a:defRPr kumimoji="1" sz="4000" kern="1200">
                <a:solidFill>
                  <a:schemeClr val="tx2"/>
                </a:solidFill>
                <a:latin typeface="+mj-lt"/>
                <a:ea typeface="+mj-ea"/>
                <a:cs typeface="+mj-cs"/>
              </a:defRPr>
            </a:lvl1pPr>
          </a:lstStyle>
          <a:p>
            <a:pPr algn="r">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（単位：千円／年）</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323528" y="1044547"/>
            <a:ext cx="8645881" cy="5001275"/>
            <a:chOff x="338702" y="1043981"/>
            <a:chExt cx="8452274" cy="5347043"/>
          </a:xfrm>
        </p:grpSpPr>
        <p:sp>
          <p:nvSpPr>
            <p:cNvPr id="9" name="Line 6"/>
            <p:cNvSpPr>
              <a:spLocks noChangeShapeType="1"/>
            </p:cNvSpPr>
            <p:nvPr/>
          </p:nvSpPr>
          <p:spPr bwMode="auto">
            <a:xfrm>
              <a:off x="338702" y="6187063"/>
              <a:ext cx="8452274"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00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AutoShape 42"/>
            <p:cNvSpPr>
              <a:spLocks noChangeArrowheads="1"/>
            </p:cNvSpPr>
            <p:nvPr/>
          </p:nvSpPr>
          <p:spPr bwMode="auto">
            <a:xfrm>
              <a:off x="366933" y="6055411"/>
              <a:ext cx="2086865" cy="335613"/>
            </a:xfrm>
            <a:prstGeom prst="roundRect">
              <a:avLst>
                <a:gd name="adj" fmla="val 16667"/>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Rectangle 8"/>
            <p:cNvSpPr>
              <a:spLocks noChangeArrowheads="1"/>
            </p:cNvSpPr>
            <p:nvPr/>
          </p:nvSpPr>
          <p:spPr bwMode="auto">
            <a:xfrm>
              <a:off x="498772" y="1043981"/>
              <a:ext cx="1800000" cy="5137644"/>
            </a:xfrm>
            <a:prstGeom prst="rect">
              <a:avLst/>
            </a:prstGeom>
            <a:gradFill rotWithShape="1">
              <a:gsLst>
                <a:gs pos="0">
                  <a:srgbClr val="FF9900"/>
                </a:gs>
                <a:gs pos="50000">
                  <a:srgbClr val="FF9900">
                    <a:gamma/>
                    <a:tint val="33725"/>
                    <a:invGamma/>
                  </a:srgbClr>
                </a:gs>
                <a:gs pos="100000">
                  <a:srgbClr val="FF9900"/>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光熱水費</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84,555</a:t>
              </a:r>
              <a:r>
                <a:rPr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4709609" y="1051716"/>
              <a:ext cx="1800000" cy="5137080"/>
              <a:chOff x="3434621" y="1203468"/>
              <a:chExt cx="1800000" cy="5137080"/>
            </a:xfrm>
          </p:grpSpPr>
          <p:sp>
            <p:nvSpPr>
              <p:cNvPr id="14" name="Rectangle 8"/>
              <p:cNvSpPr>
                <a:spLocks noChangeArrowheads="1"/>
              </p:cNvSpPr>
              <p:nvPr/>
            </p:nvSpPr>
            <p:spPr bwMode="auto">
              <a:xfrm>
                <a:off x="3434621" y="3243184"/>
                <a:ext cx="1800000" cy="3097364"/>
              </a:xfrm>
              <a:prstGeom prst="rect">
                <a:avLst/>
              </a:prstGeom>
              <a:gradFill rotWithShape="1">
                <a:gsLst>
                  <a:gs pos="0">
                    <a:srgbClr val="FF9900"/>
                  </a:gs>
                  <a:gs pos="50000">
                    <a:srgbClr val="FF9900">
                      <a:gamma/>
                      <a:tint val="33725"/>
                      <a:invGamma/>
                    </a:srgbClr>
                  </a:gs>
                  <a:gs pos="100000">
                    <a:srgbClr val="FF9900"/>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光熱水費</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70,451</a:t>
                </a:r>
                <a:r>
                  <a:rPr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Rectangle 39"/>
              <p:cNvSpPr>
                <a:spLocks noChangeArrowheads="1"/>
              </p:cNvSpPr>
              <p:nvPr/>
            </p:nvSpPr>
            <p:spPr bwMode="auto">
              <a:xfrm>
                <a:off x="4334821" y="1915812"/>
                <a:ext cx="891660" cy="1327372"/>
              </a:xfrm>
              <a:prstGeom prst="rect">
                <a:avLst/>
              </a:prstGeom>
              <a:gradFill flip="none" rotWithShape="1">
                <a:gsLst>
                  <a:gs pos="0">
                    <a:srgbClr val="FFFF00"/>
                  </a:gs>
                  <a:gs pos="50000">
                    <a:srgbClr val="FFFFCC"/>
                  </a:gs>
                  <a:gs pos="100000">
                    <a:srgbClr val="FFFF00"/>
                  </a:gs>
                </a:gsLst>
                <a:lin ang="0" scaled="1"/>
                <a:tileRect/>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ESCO</a:t>
                </a:r>
              </a:p>
              <a:p>
                <a:pPr algn="ct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サービス料</a:t>
                </a: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【8,304】</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Rectangle 38"/>
              <p:cNvSpPr>
                <a:spLocks noChangeArrowheads="1"/>
              </p:cNvSpPr>
              <p:nvPr/>
            </p:nvSpPr>
            <p:spPr bwMode="auto">
              <a:xfrm>
                <a:off x="4326480" y="1203468"/>
                <a:ext cx="900000" cy="756588"/>
              </a:xfrm>
              <a:prstGeom prst="rect">
                <a:avLst/>
              </a:prstGeom>
              <a:gradFill rotWithShape="1">
                <a:gsLst>
                  <a:gs pos="0">
                    <a:srgbClr val="00B0F0"/>
                  </a:gs>
                  <a:gs pos="50000">
                    <a:srgbClr val="82DEFE"/>
                  </a:gs>
                  <a:gs pos="100000">
                    <a:srgbClr val="00B0F0"/>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府の利益</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5</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,800】</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3" name="Rectangle 8"/>
            <p:cNvSpPr>
              <a:spLocks noChangeArrowheads="1"/>
            </p:cNvSpPr>
            <p:nvPr/>
          </p:nvSpPr>
          <p:spPr bwMode="auto">
            <a:xfrm>
              <a:off x="6804447" y="3091432"/>
              <a:ext cx="1800000" cy="3097364"/>
            </a:xfrm>
            <a:prstGeom prst="rect">
              <a:avLst/>
            </a:prstGeom>
            <a:gradFill rotWithShape="1">
              <a:gsLst>
                <a:gs pos="0">
                  <a:srgbClr val="FF9900"/>
                </a:gs>
                <a:gs pos="50000">
                  <a:srgbClr val="FF9900">
                    <a:gamma/>
                    <a:tint val="33725"/>
                    <a:invGamma/>
                  </a:srgbClr>
                </a:gs>
                <a:gs pos="100000">
                  <a:srgbClr val="FF9900"/>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光熱水費</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70,451</a:t>
              </a:r>
              <a:r>
                <a:rPr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Rectangle 38"/>
            <p:cNvSpPr>
              <a:spLocks noChangeArrowheads="1"/>
            </p:cNvSpPr>
            <p:nvPr/>
          </p:nvSpPr>
          <p:spPr bwMode="auto">
            <a:xfrm>
              <a:off x="6804447" y="1052736"/>
              <a:ext cx="1800000" cy="2054464"/>
            </a:xfrm>
            <a:prstGeom prst="rect">
              <a:avLst/>
            </a:prstGeom>
            <a:gradFill rotWithShape="1">
              <a:gsLst>
                <a:gs pos="0">
                  <a:srgbClr val="00B0F0"/>
                </a:gs>
                <a:gs pos="50000">
                  <a:srgbClr val="82DEFE"/>
                </a:gs>
                <a:gs pos="100000">
                  <a:srgbClr val="00B0F0"/>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府の利益</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14</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,104</a:t>
              </a:r>
              <a:r>
                <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0" name="グループ化 19"/>
            <p:cNvGrpSpPr/>
            <p:nvPr/>
          </p:nvGrpSpPr>
          <p:grpSpPr>
            <a:xfrm>
              <a:off x="2627784" y="1059748"/>
              <a:ext cx="1800200" cy="5120293"/>
              <a:chOff x="3434620" y="1204488"/>
              <a:chExt cx="1800200" cy="5120293"/>
            </a:xfrm>
          </p:grpSpPr>
          <p:sp>
            <p:nvSpPr>
              <p:cNvPr id="25" name="Rectangle 8"/>
              <p:cNvSpPr>
                <a:spLocks noChangeArrowheads="1"/>
              </p:cNvSpPr>
              <p:nvPr/>
            </p:nvSpPr>
            <p:spPr bwMode="auto">
              <a:xfrm>
                <a:off x="3434621" y="3069673"/>
                <a:ext cx="1800000" cy="3255108"/>
              </a:xfrm>
              <a:prstGeom prst="rect">
                <a:avLst/>
              </a:prstGeom>
              <a:gradFill rotWithShape="1">
                <a:gsLst>
                  <a:gs pos="0">
                    <a:srgbClr val="FF9900"/>
                  </a:gs>
                  <a:gs pos="50000">
                    <a:srgbClr val="FF9900">
                      <a:gamma/>
                      <a:tint val="33725"/>
                      <a:invGamma/>
                    </a:srgbClr>
                  </a:gs>
                  <a:gs pos="100000">
                    <a:srgbClr val="FF9900"/>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光熱水費</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71,156</a:t>
                </a:r>
                <a:r>
                  <a:rPr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39"/>
              <p:cNvSpPr>
                <a:spLocks noChangeArrowheads="1"/>
              </p:cNvSpPr>
              <p:nvPr/>
            </p:nvSpPr>
            <p:spPr bwMode="auto">
              <a:xfrm>
                <a:off x="3434620" y="1204488"/>
                <a:ext cx="919756" cy="1880952"/>
              </a:xfrm>
              <a:prstGeom prst="rect">
                <a:avLst/>
              </a:prstGeom>
              <a:gradFill flip="none" rotWithShape="1">
                <a:gsLst>
                  <a:gs pos="0">
                    <a:srgbClr val="92D050"/>
                  </a:gs>
                  <a:gs pos="50000">
                    <a:schemeClr val="accent3">
                      <a:lumMod val="20000"/>
                      <a:lumOff val="80000"/>
                    </a:schemeClr>
                  </a:gs>
                  <a:gs pos="100000">
                    <a:srgbClr val="92D050"/>
                  </a:gs>
                </a:gsLst>
                <a:lin ang="0" scaled="1"/>
                <a:tileRect/>
              </a:gradFill>
              <a:ln w="22225">
                <a:solidFill>
                  <a:schemeClr val="tx1"/>
                </a:solidFill>
                <a:miter lim="800000"/>
                <a:headEnd/>
                <a:tailEnd/>
              </a:ln>
              <a:effectLst/>
              <a:extLst/>
            </p:spPr>
            <p:txBody>
              <a:bodyPr vert="horz" wrap="none" anchor="ctr"/>
              <a:lstStyle/>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光熱水費</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削減額</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【13,399</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Rectangle 39"/>
              <p:cNvSpPr>
                <a:spLocks noChangeArrowheads="1"/>
              </p:cNvSpPr>
              <p:nvPr/>
            </p:nvSpPr>
            <p:spPr bwMode="auto">
              <a:xfrm>
                <a:off x="4341427" y="1744488"/>
                <a:ext cx="893194" cy="1340952"/>
              </a:xfrm>
              <a:prstGeom prst="rect">
                <a:avLst/>
              </a:prstGeom>
              <a:gradFill flip="none" rotWithShape="1">
                <a:gsLst>
                  <a:gs pos="0">
                    <a:srgbClr val="FFFF00"/>
                  </a:gs>
                  <a:gs pos="50000">
                    <a:srgbClr val="FFFFCC"/>
                  </a:gs>
                  <a:gs pos="100000">
                    <a:srgbClr val="FFFF00"/>
                  </a:gs>
                </a:gsLst>
                <a:lin ang="0" scaled="1"/>
                <a:tileRect/>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ESCO</a:t>
                </a:r>
              </a:p>
              <a:p>
                <a:pPr algn="ct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サービス料</a:t>
                </a: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【8,304】</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Rectangle 38"/>
              <p:cNvSpPr>
                <a:spLocks noChangeArrowheads="1"/>
              </p:cNvSpPr>
              <p:nvPr/>
            </p:nvSpPr>
            <p:spPr bwMode="auto">
              <a:xfrm>
                <a:off x="4341427" y="1204488"/>
                <a:ext cx="893393" cy="540000"/>
              </a:xfrm>
              <a:prstGeom prst="rect">
                <a:avLst/>
              </a:prstGeom>
              <a:gradFill rotWithShape="1">
                <a:gsLst>
                  <a:gs pos="0">
                    <a:srgbClr val="00B0F0"/>
                  </a:gs>
                  <a:gs pos="50000">
                    <a:srgbClr val="82DEFE"/>
                  </a:gs>
                  <a:gs pos="100000">
                    <a:srgbClr val="00B0F0"/>
                  </a:gs>
                </a:gsLst>
                <a:lin ang="0" scaled="1"/>
              </a:gra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府の利益</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5</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,095】</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29" name="AutoShape 42"/>
          <p:cNvSpPr>
            <a:spLocks noChangeArrowheads="1"/>
          </p:cNvSpPr>
          <p:nvPr/>
        </p:nvSpPr>
        <p:spPr bwMode="auto">
          <a:xfrm>
            <a:off x="4703000" y="5866323"/>
            <a:ext cx="2017293" cy="659021"/>
          </a:xfrm>
          <a:prstGeom prst="roundRect">
            <a:avLst>
              <a:gd name="adj" fmla="val 16667"/>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lgn="ct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ESCO</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サービス期間</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（２年目以降９年間）</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AutoShape 42"/>
          <p:cNvSpPr>
            <a:spLocks noChangeArrowheads="1"/>
          </p:cNvSpPr>
          <p:nvPr/>
        </p:nvSpPr>
        <p:spPr bwMode="auto">
          <a:xfrm>
            <a:off x="722616" y="6381328"/>
            <a:ext cx="7848872" cy="438450"/>
          </a:xfrm>
          <a:prstGeom prst="roundRect">
            <a:avLst>
              <a:gd name="adj" fmla="val 16667"/>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lgn="ct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初年度の経費削減効果については、契約電力の削減効果が年度途中から生じる見込みのため低くなっている。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Rectangle 39"/>
          <p:cNvSpPr>
            <a:spLocks noChangeArrowheads="1"/>
          </p:cNvSpPr>
          <p:nvPr/>
        </p:nvSpPr>
        <p:spPr bwMode="auto">
          <a:xfrm>
            <a:off x="4794554" y="1044546"/>
            <a:ext cx="920821" cy="1915053"/>
          </a:xfrm>
          <a:prstGeom prst="rect">
            <a:avLst/>
          </a:prstGeom>
          <a:gradFill flip="none" rotWithShape="1">
            <a:gsLst>
              <a:gs pos="0">
                <a:srgbClr val="92D050"/>
              </a:gs>
              <a:gs pos="50000">
                <a:schemeClr val="accent3">
                  <a:lumMod val="20000"/>
                  <a:lumOff val="80000"/>
                </a:schemeClr>
              </a:gs>
              <a:gs pos="100000">
                <a:srgbClr val="92D050"/>
              </a:gs>
            </a:gsLst>
            <a:lin ang="0" scaled="1"/>
            <a:tileRect/>
          </a:gradFill>
          <a:ln w="22225">
            <a:solidFill>
              <a:schemeClr val="tx1"/>
            </a:solidFill>
            <a:miter lim="800000"/>
            <a:headEnd/>
            <a:tailEnd/>
          </a:ln>
          <a:effectLst/>
          <a:extLst/>
        </p:spPr>
        <p:txBody>
          <a:bodyPr vert="horz" wrap="none" anchor="ctr"/>
          <a:lstStyle/>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光熱水費</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削減額</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【14,104】</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45075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 y="458995"/>
            <a:ext cx="9156700"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5" name="直線コネクタ 144"/>
          <p:cNvCxnSpPr/>
          <p:nvPr/>
        </p:nvCxnSpPr>
        <p:spPr>
          <a:xfrm>
            <a:off x="113410" y="416516"/>
            <a:ext cx="88920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48" name="正方形/長方形 147"/>
          <p:cNvSpPr/>
          <p:nvPr/>
        </p:nvSpPr>
        <p:spPr>
          <a:xfrm>
            <a:off x="86106" y="22516"/>
            <a:ext cx="8883304" cy="600164"/>
          </a:xfrm>
          <a:prstGeom prst="rect">
            <a:avLst/>
          </a:prstGeom>
        </p:spPr>
        <p:txBody>
          <a:bodyPr wrap="square" tIns="0" bIns="0">
            <a:spAutoFit/>
          </a:bodyPr>
          <a:lstStyle/>
          <a:p>
            <a:r>
              <a:rPr lang="ja-JP" altLang="en-US" sz="10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24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ESCO</a:t>
            </a:r>
            <a:r>
              <a:rPr lang="ja-JP" altLang="en-US" sz="24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事業の導入事例</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②</a:t>
            </a:r>
            <a:endParaRPr lang="en-US" altLang="ja-JP" sz="24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9" name="正方形/長方形 148"/>
          <p:cNvSpPr/>
          <p:nvPr/>
        </p:nvSpPr>
        <p:spPr>
          <a:xfrm>
            <a:off x="8172400" y="46692"/>
            <a:ext cx="949752" cy="317860"/>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fld id="{C8692C38-0430-4F61-A0D4-4C5C3C1314F7}" type="slidenum">
              <a:rPr lang="ja-JP" altLang="en-US" sz="16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lgn="ctr"/>
              <a:t>3</a:t>
            </a:fld>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83945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335</Words>
  <Application>Microsoft Office PowerPoint</Application>
  <PresentationFormat>画面に合わせる (4:3)</PresentationFormat>
  <Paragraphs>101</Paragraphs>
  <Slides>3</Slides>
  <Notes>0</Notes>
  <HiddenSlides>0</HiddenSlides>
  <MMClips>0</MMClips>
  <ScaleCrop>false</ScaleCrop>
  <HeadingPairs>
    <vt:vector size="4" baseType="variant">
      <vt:variant>
        <vt:lpstr>テーマ</vt:lpstr>
      </vt:variant>
      <vt:variant>
        <vt:i4>1</vt:i4>
      </vt:variant>
      <vt:variant>
        <vt:lpstr>スライド タイトル</vt:lpstr>
      </vt:variant>
      <vt:variant>
        <vt:i4>3</vt:i4>
      </vt:variant>
    </vt:vector>
  </HeadingPairs>
  <TitlesOfParts>
    <vt:vector size="4" baseType="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2017-09-22T05:47:28Z</dcterms:created>
  <dcterms:modified xsi:type="dcterms:W3CDTF">2018-03-20T09:40:57Z</dcterms:modified>
</cp:coreProperties>
</file>